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67" r:id="rId3"/>
    <p:sldId id="259" r:id="rId4"/>
    <p:sldId id="264" r:id="rId5"/>
    <p:sldId id="272" r:id="rId6"/>
    <p:sldId id="273" r:id="rId7"/>
    <p:sldId id="274" r:id="rId8"/>
    <p:sldId id="275" r:id="rId9"/>
    <p:sldId id="278" r:id="rId10"/>
    <p:sldId id="277" r:id="rId11"/>
    <p:sldId id="279" r:id="rId12"/>
    <p:sldId id="280" r:id="rId13"/>
    <p:sldId id="281" r:id="rId14"/>
    <p:sldId id="276" r:id="rId15"/>
    <p:sldId id="282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&#33274;&#28771;&#22823;&#23416;&#31995;&#32113;&#32113;&#31820;&#26989;&#21209;\&#32113;&#35336;&amp;&#36039;&#35338;&#22635;&#22577;&amp;&#24037;&#20316;&#22577;&#21578;\&#10047;&#33274;&#28771;&#22823;&#23416;&#31995;&#32113;&#27511;&#24180;&#32113;&#35336;&#1004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工作表2!$B$1</c:f>
              <c:strCache>
                <c:ptCount val="1"/>
                <c:pt idx="0">
                  <c:v>人次</c:v>
                </c:pt>
              </c:strCache>
            </c:strRef>
          </c:tx>
          <c:spPr>
            <a:solidFill>
              <a:srgbClr val="0072B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工作表2!$A$2:$A$6</c:f>
              <c:numCache>
                <c:formatCode>General</c:formatCode>
                <c:ptCount val="5"/>
                <c:pt idx="0">
                  <c:v>110</c:v>
                </c:pt>
                <c:pt idx="1">
                  <c:v>111</c:v>
                </c:pt>
                <c:pt idx="2">
                  <c:v>112</c:v>
                </c:pt>
                <c:pt idx="3">
                  <c:v>113</c:v>
                </c:pt>
                <c:pt idx="4">
                  <c:v>114</c:v>
                </c:pt>
              </c:numCache>
            </c:numRef>
          </c:cat>
          <c:val>
            <c:numRef>
              <c:f>工作表2!$B$2:$B$6</c:f>
              <c:numCache>
                <c:formatCode>#,##0_ </c:formatCode>
                <c:ptCount val="5"/>
                <c:pt idx="0">
                  <c:v>7613</c:v>
                </c:pt>
                <c:pt idx="1">
                  <c:v>7773</c:v>
                </c:pt>
                <c:pt idx="2">
                  <c:v>8296</c:v>
                </c:pt>
                <c:pt idx="3">
                  <c:v>8810</c:v>
                </c:pt>
                <c:pt idx="4">
                  <c:v>8988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93-469B-8120-0F2DA3C759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6834751"/>
        <c:axId val="2016843903"/>
      </c:barChart>
      <c:catAx>
        <c:axId val="2016834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016843903"/>
        <c:crosses val="autoZero"/>
        <c:auto val="1"/>
        <c:lblAlgn val="ctr"/>
        <c:lblOffset val="100"/>
        <c:noMultiLvlLbl val="0"/>
      </c:catAx>
      <c:valAx>
        <c:axId val="201684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016834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dk2" tx2="lt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ts val="1800"/>
              </a:lnSpc>
              <a:defRPr sz="1862" b="1" i="0" u="none" strike="noStrike" kern="1200" spc="0" baseline="0">
                <a:solidFill>
                  <a:srgbClr val="2E3C4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altLang="zh-TW" sz="1800" b="1" i="0" u="none" strike="noStrike" baseline="0" dirty="0">
                <a:effectLst/>
              </a:rPr>
              <a:t>2019-2024 EMI</a:t>
            </a:r>
            <a:r>
              <a:rPr lang="zh-TW" altLang="en-US" sz="1800" b="1" i="0" u="none" strike="noStrike" baseline="0" dirty="0">
                <a:effectLst/>
              </a:rPr>
              <a:t> 課程數 </a:t>
            </a:r>
            <a:br>
              <a:rPr lang="en-US" altLang="zh-TW" sz="1800" b="1" i="0" u="none" strike="noStrike" baseline="0" dirty="0">
                <a:effectLst/>
              </a:rPr>
            </a:br>
            <a:r>
              <a:rPr lang="en-US" altLang="zh-TW" sz="1100" b="1" i="0" u="none" strike="noStrike" baseline="0" dirty="0">
                <a:effectLst/>
              </a:rPr>
              <a:t>No. of EMI Courses</a:t>
            </a:r>
            <a:endParaRPr lang="zh-TW" altLang="en-US" sz="1800" dirty="0">
              <a:solidFill>
                <a:srgbClr val="2E3C4C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ts val="1800"/>
            </a:lnSpc>
            <a:defRPr sz="1862" b="1" i="0" u="none" strike="noStrike" kern="1200" spc="0" baseline="0">
              <a:solidFill>
                <a:srgbClr val="2E3C4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107-112學年度EMI課程數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D1-47AA-8BD6-84007244CCD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D1-47AA-8BD6-84007244CCD5}"/>
              </c:ext>
            </c:extLst>
          </c:dPt>
          <c:dPt>
            <c:idx val="2"/>
            <c:invertIfNegative val="0"/>
            <c:bubble3D val="0"/>
            <c:spPr>
              <a:solidFill>
                <a:srgbClr val="91242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8D1-47AA-8BD6-84007244CCD5}"/>
              </c:ext>
            </c:extLst>
          </c:dPt>
          <c:dPt>
            <c:idx val="3"/>
            <c:invertIfNegative val="0"/>
            <c:bubble3D val="0"/>
            <c:spPr>
              <a:solidFill>
                <a:srgbClr val="9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8D1-47AA-8BD6-84007244CCD5}"/>
              </c:ext>
            </c:extLst>
          </c:dPt>
          <c:dPt>
            <c:idx val="4"/>
            <c:invertIfNegative val="0"/>
            <c:bubble3D val="0"/>
            <c:spPr>
              <a:solidFill>
                <a:srgbClr val="9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8D1-47AA-8BD6-84007244CCD5}"/>
              </c:ext>
            </c:extLst>
          </c:dPt>
          <c:dPt>
            <c:idx val="5"/>
            <c:invertIfNegative val="0"/>
            <c:bubble3D val="0"/>
            <c:spPr>
              <a:solidFill>
                <a:srgbClr val="9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8D1-47AA-8BD6-84007244CCD5}"/>
              </c:ext>
            </c:extLst>
          </c:dPt>
          <c:dLbls>
            <c:dLbl>
              <c:idx val="1"/>
              <c:layout>
                <c:manualLayout>
                  <c:x val="-2.150751416659393E-3"/>
                  <c:y val="-3.93908377531714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D1-47AA-8BD6-84007244CCD5}"/>
                </c:ext>
              </c:extLst>
            </c:dLbl>
            <c:dLbl>
              <c:idx val="2"/>
              <c:layout>
                <c:manualLayout>
                  <c:x val="-6.4522542499779421E-3"/>
                  <c:y val="6.06012888510318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D1-47AA-8BD6-84007244CCD5}"/>
                </c:ext>
              </c:extLst>
            </c:dLbl>
            <c:dLbl>
              <c:idx val="3"/>
              <c:layout>
                <c:manualLayout>
                  <c:x val="1.075375708329649E-2"/>
                  <c:y val="3.03006444255164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D1-47AA-8BD6-84007244CCD5}"/>
                </c:ext>
              </c:extLst>
            </c:dLbl>
            <c:dLbl>
              <c:idx val="5"/>
              <c:layout>
                <c:manualLayout>
                  <c:x val="3.2261271249889707E-2"/>
                  <c:y val="-4.24209021957230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D1-47AA-8BD6-84007244CC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2E3C4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57150" cap="rnd">
                <a:solidFill>
                  <a:srgbClr val="FFC000"/>
                </a:solidFill>
                <a:prstDash val="sysDot"/>
                <a:headEnd type="none" w="med" len="med"/>
                <a:tailEnd type="triangle" w="med" len="med"/>
              </a:ln>
              <a:effectLst/>
            </c:spPr>
            <c:trendlineType val="exp"/>
            <c:dispRSqr val="0"/>
            <c:dispEq val="0"/>
          </c:trendline>
          <c:cat>
            <c:numRef>
              <c:f>Sheet1!$A$3:$A$8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Sheet1!$B$3:$B$8</c:f>
              <c:numCache>
                <c:formatCode>General</c:formatCode>
                <c:ptCount val="6"/>
                <c:pt idx="0">
                  <c:v>479</c:v>
                </c:pt>
                <c:pt idx="1">
                  <c:v>497</c:v>
                </c:pt>
                <c:pt idx="2">
                  <c:v>613</c:v>
                </c:pt>
                <c:pt idx="3">
                  <c:v>813</c:v>
                </c:pt>
                <c:pt idx="4">
                  <c:v>886</c:v>
                </c:pt>
                <c:pt idx="5">
                  <c:v>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8D1-47AA-8BD6-84007244CC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04998927"/>
        <c:axId val="1769708111"/>
      </c:barChart>
      <c:catAx>
        <c:axId val="1704998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2E3C4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769708111"/>
        <c:crosses val="autoZero"/>
        <c:auto val="1"/>
        <c:lblAlgn val="ctr"/>
        <c:lblOffset val="100"/>
        <c:noMultiLvlLbl val="0"/>
      </c:catAx>
      <c:valAx>
        <c:axId val="1769708111"/>
        <c:scaling>
          <c:orientation val="minMax"/>
          <c:max val="1000"/>
          <c:min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704998927"/>
        <c:crosses val="autoZero"/>
        <c:crossBetween val="between"/>
        <c:majorUnit val="1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0.72681</cdr:x>
      <cdr:y>0.8246</cdr:y>
    </cdr:from>
    <cdr:to>
      <cdr:x>0.78742</cdr:x>
      <cdr:y>0.85897</cdr:y>
    </cdr:to>
    <cdr:sp macro="" textlink="">
      <cdr:nvSpPr>
        <cdr:cNvPr id="12" name="波浪 11">
          <a:extLst xmlns:a="http://schemas.openxmlformats.org/drawingml/2006/main">
            <a:ext uri="{FF2B5EF4-FFF2-40B4-BE49-F238E27FC236}">
              <a16:creationId xmlns:a16="http://schemas.microsoft.com/office/drawing/2014/main" id="{E3C6A974-1109-4836-B27D-72044292AF92}"/>
            </a:ext>
          </a:extLst>
        </cdr:cNvPr>
        <cdr:cNvSpPr/>
      </cdr:nvSpPr>
      <cdr:spPr>
        <a:xfrm xmlns:a="http://schemas.openxmlformats.org/drawingml/2006/main">
          <a:off x="2703067" y="2295788"/>
          <a:ext cx="225414" cy="95689"/>
        </a:xfrm>
        <a:prstGeom xmlns:a="http://schemas.openxmlformats.org/drawingml/2006/main" prst="wav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0.59587</cdr:x>
      <cdr:y>0.8228</cdr:y>
    </cdr:from>
    <cdr:to>
      <cdr:x>0.65648</cdr:x>
      <cdr:y>0.85717</cdr:y>
    </cdr:to>
    <cdr:sp macro="" textlink="">
      <cdr:nvSpPr>
        <cdr:cNvPr id="6" name="波浪 11">
          <a:extLst xmlns:a="http://schemas.openxmlformats.org/drawingml/2006/main">
            <a:ext uri="{FF2B5EF4-FFF2-40B4-BE49-F238E27FC236}">
              <a16:creationId xmlns:a16="http://schemas.microsoft.com/office/drawing/2014/main" id="{4FBDBBC3-9665-44A5-AF78-1141B6C066A7}"/>
            </a:ext>
          </a:extLst>
        </cdr:cNvPr>
        <cdr:cNvSpPr/>
      </cdr:nvSpPr>
      <cdr:spPr>
        <a:xfrm xmlns:a="http://schemas.openxmlformats.org/drawingml/2006/main">
          <a:off x="2216112" y="2290764"/>
          <a:ext cx="225414" cy="95690"/>
        </a:xfrm>
        <a:prstGeom xmlns:a="http://schemas.openxmlformats.org/drawingml/2006/main" prst="wav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0.45712</cdr:x>
      <cdr:y>0.82641</cdr:y>
    </cdr:from>
    <cdr:to>
      <cdr:x>0.51773</cdr:x>
      <cdr:y>0.86079</cdr:y>
    </cdr:to>
    <cdr:sp macro="" textlink="">
      <cdr:nvSpPr>
        <cdr:cNvPr id="7" name="波浪 11">
          <a:extLst xmlns:a="http://schemas.openxmlformats.org/drawingml/2006/main">
            <a:ext uri="{FF2B5EF4-FFF2-40B4-BE49-F238E27FC236}">
              <a16:creationId xmlns:a16="http://schemas.microsoft.com/office/drawing/2014/main" id="{E7E9402A-2ACD-4867-8B71-D6CECE68656B}"/>
            </a:ext>
          </a:extLst>
        </cdr:cNvPr>
        <cdr:cNvSpPr/>
      </cdr:nvSpPr>
      <cdr:spPr>
        <a:xfrm xmlns:a="http://schemas.openxmlformats.org/drawingml/2006/main">
          <a:off x="1700062" y="2300811"/>
          <a:ext cx="225414" cy="95718"/>
        </a:xfrm>
        <a:prstGeom xmlns:a="http://schemas.openxmlformats.org/drawingml/2006/main" prst="wav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 dirty="0"/>
        </a:p>
      </cdr:txBody>
    </cdr:sp>
  </cdr:relSizeAnchor>
  <cdr:relSizeAnchor xmlns:cdr="http://schemas.openxmlformats.org/drawingml/2006/chartDrawing">
    <cdr:from>
      <cdr:x>0.32218</cdr:x>
      <cdr:y>0.8228</cdr:y>
    </cdr:from>
    <cdr:to>
      <cdr:x>0.38279</cdr:x>
      <cdr:y>0.85717</cdr:y>
    </cdr:to>
    <cdr:sp macro="" textlink="">
      <cdr:nvSpPr>
        <cdr:cNvPr id="8" name="波浪 11">
          <a:extLst xmlns:a="http://schemas.openxmlformats.org/drawingml/2006/main">
            <a:ext uri="{FF2B5EF4-FFF2-40B4-BE49-F238E27FC236}">
              <a16:creationId xmlns:a16="http://schemas.microsoft.com/office/drawing/2014/main" id="{8B8E1F9D-7F21-4B98-8EBD-C6310077BDD5}"/>
            </a:ext>
          </a:extLst>
        </cdr:cNvPr>
        <cdr:cNvSpPr/>
      </cdr:nvSpPr>
      <cdr:spPr>
        <a:xfrm xmlns:a="http://schemas.openxmlformats.org/drawingml/2006/main">
          <a:off x="1198226" y="2290764"/>
          <a:ext cx="225415" cy="95690"/>
        </a:xfrm>
        <a:prstGeom xmlns:a="http://schemas.openxmlformats.org/drawingml/2006/main" prst="wav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 dirty="0"/>
        </a:p>
      </cdr:txBody>
    </cdr:sp>
  </cdr:relSizeAnchor>
  <cdr:relSizeAnchor xmlns:cdr="http://schemas.openxmlformats.org/drawingml/2006/chartDrawing">
    <cdr:from>
      <cdr:x>0.18273</cdr:x>
      <cdr:y>0.8246</cdr:y>
    </cdr:from>
    <cdr:to>
      <cdr:x>0.24334</cdr:x>
      <cdr:y>0.85897</cdr:y>
    </cdr:to>
    <cdr:sp macro="" textlink="">
      <cdr:nvSpPr>
        <cdr:cNvPr id="13" name="波浪 11">
          <a:extLst xmlns:a="http://schemas.openxmlformats.org/drawingml/2006/main">
            <a:ext uri="{FF2B5EF4-FFF2-40B4-BE49-F238E27FC236}">
              <a16:creationId xmlns:a16="http://schemas.microsoft.com/office/drawing/2014/main" id="{F80A484E-EFA3-42E5-9C70-26CBD86471CD}"/>
            </a:ext>
          </a:extLst>
        </cdr:cNvPr>
        <cdr:cNvSpPr/>
      </cdr:nvSpPr>
      <cdr:spPr>
        <a:xfrm xmlns:a="http://schemas.openxmlformats.org/drawingml/2006/main">
          <a:off x="679593" y="2295788"/>
          <a:ext cx="225414" cy="95690"/>
        </a:xfrm>
        <a:prstGeom xmlns:a="http://schemas.openxmlformats.org/drawingml/2006/main" prst="wav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 dirty="0"/>
        </a:p>
      </cdr:txBody>
    </cdr:sp>
  </cdr:relSizeAnchor>
  <cdr:relSizeAnchor xmlns:cdr="http://schemas.openxmlformats.org/drawingml/2006/chartDrawing">
    <cdr:from>
      <cdr:x>0.86752</cdr:x>
      <cdr:y>0.8246</cdr:y>
    </cdr:from>
    <cdr:to>
      <cdr:x>0.92813</cdr:x>
      <cdr:y>0.85897</cdr:y>
    </cdr:to>
    <cdr:sp macro="" textlink="">
      <cdr:nvSpPr>
        <cdr:cNvPr id="10" name="波浪 9">
          <a:extLst xmlns:a="http://schemas.openxmlformats.org/drawingml/2006/main">
            <a:ext uri="{FF2B5EF4-FFF2-40B4-BE49-F238E27FC236}">
              <a16:creationId xmlns:a16="http://schemas.microsoft.com/office/drawing/2014/main" id="{69F6E364-9634-4F19-8C4E-3CC6B151F93C}"/>
            </a:ext>
          </a:extLst>
        </cdr:cNvPr>
        <cdr:cNvSpPr/>
      </cdr:nvSpPr>
      <cdr:spPr>
        <a:xfrm xmlns:a="http://schemas.openxmlformats.org/drawingml/2006/main">
          <a:off x="3226372" y="2295788"/>
          <a:ext cx="225414" cy="95689"/>
        </a:xfrm>
        <a:prstGeom xmlns:a="http://schemas.openxmlformats.org/drawingml/2006/main" prst="wav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0.41505</cdr:x>
      <cdr:y>0.26745</cdr:y>
    </cdr:from>
    <cdr:to>
      <cdr:x>0.41505</cdr:x>
      <cdr:y>0.86477</cdr:y>
    </cdr:to>
    <cdr:cxnSp macro="">
      <cdr:nvCxnSpPr>
        <cdr:cNvPr id="11" name="Straight Connector 13">
          <a:extLst xmlns:a="http://schemas.openxmlformats.org/drawingml/2006/main">
            <a:ext uri="{FF2B5EF4-FFF2-40B4-BE49-F238E27FC236}">
              <a16:creationId xmlns:a16="http://schemas.microsoft.com/office/drawing/2014/main" id="{C6D14090-8B42-4017-8F50-893703A4D8EC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V="1">
          <a:off x="1543623" y="744614"/>
          <a:ext cx="0" cy="1663002"/>
        </a:xfrm>
        <a:prstGeom xmlns:a="http://schemas.openxmlformats.org/drawingml/2006/main" prst="line">
          <a:avLst/>
        </a:prstGeom>
        <a:ln xmlns:a="http://schemas.openxmlformats.org/drawingml/2006/main" w="31750" cap="flat" cmpd="sng" algn="ctr">
          <a:solidFill>
            <a:schemeClr val="accent2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0.13342</cdr:x>
      <cdr:y>0.27142</cdr:y>
    </cdr:from>
    <cdr:to>
      <cdr:x>0.39884</cdr:x>
      <cdr:y>0.36262</cdr:y>
    </cdr:to>
    <cdr:sp macro="" textlink="">
      <cdr:nvSpPr>
        <cdr:cNvPr id="14" name="矩形 13">
          <a:extLst xmlns:a="http://schemas.openxmlformats.org/drawingml/2006/main">
            <a:ext uri="{FF2B5EF4-FFF2-40B4-BE49-F238E27FC236}">
              <a16:creationId xmlns:a16="http://schemas.microsoft.com/office/drawing/2014/main" id="{FC2FB5EB-2C35-4E00-BC8D-917D5BA94FDE}"/>
            </a:ext>
          </a:extLst>
        </cdr:cNvPr>
        <cdr:cNvSpPr/>
      </cdr:nvSpPr>
      <cdr:spPr>
        <a:xfrm xmlns:a="http://schemas.openxmlformats.org/drawingml/2006/main">
          <a:off x="496193" y="755662"/>
          <a:ext cx="987140" cy="253916"/>
        </a:xfrm>
        <a:prstGeom xmlns:a="http://schemas.openxmlformats.org/drawingml/2006/main" prst="rect">
          <a:avLst/>
        </a:prstGeom>
        <a:solidFill xmlns:a="http://schemas.openxmlformats.org/drawingml/2006/main">
          <a:srgbClr val="B01F10"/>
        </a:solidFill>
        <a:ln xmlns:a="http://schemas.openxmlformats.org/drawingml/2006/main">
          <a:solidFill>
            <a:srgbClr val="B01F1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9pPr>
        </a:lstStyle>
        <a:p xmlns:a="http://schemas.openxmlformats.org/drawingml/2006/main">
          <a:r>
            <a: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rPr>
            <a:t>雙語計畫實施前</a:t>
          </a:r>
          <a:br>
            <a:rPr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rPr>
            <a:t>Before BEST</a:t>
          </a:r>
        </a:p>
      </cdr:txBody>
    </cdr:sp>
  </cdr:relSizeAnchor>
  <cdr:relSizeAnchor xmlns:cdr="http://schemas.openxmlformats.org/drawingml/2006/chartDrawing">
    <cdr:from>
      <cdr:x>0.02949</cdr:x>
      <cdr:y>0.84055</cdr:y>
    </cdr:from>
    <cdr:to>
      <cdr:x>0.08373</cdr:x>
      <cdr:y>0.91592</cdr:y>
    </cdr:to>
    <cdr:sp macro="" textlink="">
      <cdr:nvSpPr>
        <cdr:cNvPr id="2" name="矩形 1">
          <a:extLst xmlns:a="http://schemas.openxmlformats.org/drawingml/2006/main">
            <a:ext uri="{FF2B5EF4-FFF2-40B4-BE49-F238E27FC236}">
              <a16:creationId xmlns:a16="http://schemas.microsoft.com/office/drawing/2014/main" id="{8F60CA86-A57D-4E8B-91DB-000AC843E8D4}"/>
            </a:ext>
          </a:extLst>
        </cdr:cNvPr>
        <cdr:cNvSpPr/>
      </cdr:nvSpPr>
      <cdr:spPr>
        <a:xfrm xmlns:a="http://schemas.openxmlformats.org/drawingml/2006/main">
          <a:off x="109691" y="2935859"/>
          <a:ext cx="201706" cy="26322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3adf5b7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3adf5b7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3595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819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3098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0594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031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143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35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2d95db9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2d95db9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86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9974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1196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8141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2d95db9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2d95db9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47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18" Type="http://schemas.openxmlformats.org/officeDocument/2006/relationships/image" Target="../media/image32.jp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12" Type="http://schemas.openxmlformats.org/officeDocument/2006/relationships/image" Target="../media/image26.jp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hyperlink" Target="about:blank" TargetMode="External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A562E7-66F3-4D07-BF47-4C1D695BC53C}"/>
              </a:ext>
            </a:extLst>
          </p:cNvPr>
          <p:cNvSpPr txBox="1">
            <a:spLocks/>
          </p:cNvSpPr>
          <p:nvPr/>
        </p:nvSpPr>
        <p:spPr>
          <a:xfrm>
            <a:off x="506388" y="335978"/>
            <a:ext cx="7629680" cy="63103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42C2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500" b="1" dirty="0">
                <a:solidFill>
                  <a:srgbClr val="2B6E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循序提升英語能力 穩健發展</a:t>
            </a:r>
            <a:r>
              <a:rPr lang="en-US" altLang="zh-TW" sz="3500" b="1" dirty="0">
                <a:solidFill>
                  <a:srgbClr val="2B6E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</a:t>
            </a:r>
            <a:r>
              <a:rPr lang="zh-TW" altLang="en-US" sz="3500" b="1" dirty="0">
                <a:solidFill>
                  <a:srgbClr val="2B6E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課程</a:t>
            </a:r>
            <a:br>
              <a:rPr lang="en-US" altLang="zh-TW" sz="2400" b="1" dirty="0">
                <a:solidFill>
                  <a:srgbClr val="2B6EA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550" dirty="0">
                <a:solidFill>
                  <a:srgbClr val="2B6EAB"/>
                </a:solidFill>
                <a:latin typeface="Arial"/>
                <a:cs typeface="Arial" panose="020B0604020202020204" pitchFamily="34" charset="0"/>
              </a:rPr>
              <a:t>Step-by-Step English Enhancement, Steady EMI Growth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8BDC4C29-9D0F-4264-B25B-56797DBD5109}"/>
              </a:ext>
            </a:extLst>
          </p:cNvPr>
          <p:cNvGrpSpPr/>
          <p:nvPr/>
        </p:nvGrpSpPr>
        <p:grpSpPr>
          <a:xfrm>
            <a:off x="553801" y="1234904"/>
            <a:ext cx="4330524" cy="3572618"/>
            <a:chOff x="984406" y="1136452"/>
            <a:chExt cx="4330524" cy="3572618"/>
          </a:xfrm>
        </p:grpSpPr>
        <p:sp>
          <p:nvSpPr>
            <p:cNvPr id="4" name="Google Shape;312;p19">
              <a:extLst>
                <a:ext uri="{FF2B5EF4-FFF2-40B4-BE49-F238E27FC236}">
                  <a16:creationId xmlns:a16="http://schemas.microsoft.com/office/drawing/2014/main" id="{8822E658-0120-4B99-B3F0-12AD73AA367C}"/>
                </a:ext>
              </a:extLst>
            </p:cNvPr>
            <p:cNvSpPr/>
            <p:nvPr/>
          </p:nvSpPr>
          <p:spPr>
            <a:xfrm>
              <a:off x="1916856" y="4187877"/>
              <a:ext cx="2212058" cy="5211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>
                <a:buSzPts val="1800"/>
                <a:defRPr/>
              </a:pPr>
              <a:r>
                <a:rPr lang="zh-TW" altLang="en-US" sz="180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課程學習</a:t>
              </a:r>
              <a:endParaRPr lang="en-US" altLang="zh-TW" sz="1800" b="1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>
                <a:buSzPts val="1800"/>
                <a:defRPr/>
              </a:pPr>
              <a:r>
                <a:rPr lang="en-US" altLang="zh-TW" sz="1050" b="1" dirty="0">
                  <a:latin typeface="Microsoft JhengHei"/>
                  <a:ea typeface="Microsoft JhengHei"/>
                  <a:cs typeface="Microsoft JhengHei"/>
                  <a:sym typeface="Microsoft JhengHei"/>
                </a:rPr>
                <a:t>Curriculum</a:t>
              </a:r>
              <a:endParaRPr sz="1050" dirty="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" name="Google Shape;319;p19">
              <a:extLst>
                <a:ext uri="{FF2B5EF4-FFF2-40B4-BE49-F238E27FC236}">
                  <a16:creationId xmlns:a16="http://schemas.microsoft.com/office/drawing/2014/main" id="{44347865-FEA1-4F70-BF25-5E1D8AE80104}"/>
                </a:ext>
              </a:extLst>
            </p:cNvPr>
            <p:cNvSpPr/>
            <p:nvPr/>
          </p:nvSpPr>
          <p:spPr>
            <a:xfrm>
              <a:off x="984406" y="3373825"/>
              <a:ext cx="4330524" cy="757628"/>
            </a:xfrm>
            <a:prstGeom prst="round1Rect">
              <a:avLst>
                <a:gd name="adj" fmla="val 16667"/>
              </a:avLst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800"/>
                <a:defRPr/>
              </a:pPr>
              <a:r>
                <a:rPr lang="en-US" altLang="zh-TW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EAP</a:t>
              </a:r>
              <a:endParaRPr sz="105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>
                <a:buSzPts val="1800"/>
                <a:defRPr/>
              </a:pPr>
              <a:r>
                <a:rPr lang="zh-TW" altLang="en-US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提升基本核心英文能力</a:t>
              </a:r>
              <a:endParaRPr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>
                <a:buSzPts val="1800"/>
                <a:defRPr/>
              </a:pPr>
              <a:r>
                <a:rPr lang="en-US" altLang="zh-TW" sz="105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English for Academic Purposes</a:t>
              </a:r>
              <a:endParaRPr sz="105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" name="Google Shape;320;p19">
              <a:extLst>
                <a:ext uri="{FF2B5EF4-FFF2-40B4-BE49-F238E27FC236}">
                  <a16:creationId xmlns:a16="http://schemas.microsoft.com/office/drawing/2014/main" id="{1BD45F41-329E-4682-BE25-D21157276132}"/>
                </a:ext>
              </a:extLst>
            </p:cNvPr>
            <p:cNvSpPr/>
            <p:nvPr/>
          </p:nvSpPr>
          <p:spPr>
            <a:xfrm>
              <a:off x="984406" y="2261449"/>
              <a:ext cx="3993557" cy="757628"/>
            </a:xfrm>
            <a:prstGeom prst="round1Rect">
              <a:avLst>
                <a:gd name="adj" fmla="val 16667"/>
              </a:avLst>
            </a:prstGeom>
            <a:solidFill>
              <a:srgbClr val="2F5496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600"/>
                <a:defRPr/>
              </a:pPr>
              <a:r>
                <a:rPr lang="en-US" altLang="zh-TW" sz="15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ESP</a:t>
              </a:r>
              <a:endParaRPr sz="105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>
                <a:buSzPts val="1600"/>
                <a:defRPr/>
              </a:pPr>
              <a:r>
                <a:rPr lang="zh-TW" altLang="en-US" sz="15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提升專業領域之學術英語能力</a:t>
              </a:r>
              <a:br>
                <a:rPr lang="zh-TW" altLang="en-US" sz="105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altLang="zh-TW" sz="105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English for Specific Purposes</a:t>
              </a:r>
              <a:endParaRPr sz="105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" name="Google Shape;321;p19">
              <a:extLst>
                <a:ext uri="{FF2B5EF4-FFF2-40B4-BE49-F238E27FC236}">
                  <a16:creationId xmlns:a16="http://schemas.microsoft.com/office/drawing/2014/main" id="{E15C98FA-7333-4038-82A7-55A7A03A2BDC}"/>
                </a:ext>
              </a:extLst>
            </p:cNvPr>
            <p:cNvSpPr/>
            <p:nvPr/>
          </p:nvSpPr>
          <p:spPr>
            <a:xfrm>
              <a:off x="984406" y="1136452"/>
              <a:ext cx="3700552" cy="757628"/>
            </a:xfrm>
            <a:prstGeom prst="round1Rect">
              <a:avLst>
                <a:gd name="adj" fmla="val 16667"/>
              </a:avLst>
            </a:prstGeom>
            <a:solidFill>
              <a:srgbClr val="91242C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600"/>
                <a:defRPr/>
              </a:pPr>
              <a:r>
                <a:rPr lang="en-US" altLang="zh-TW" sz="15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EMI</a:t>
              </a:r>
              <a:endParaRPr sz="105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>
                <a:buSzPts val="1600"/>
                <a:defRPr/>
              </a:pPr>
              <a:r>
                <a:rPr lang="zh-TW" altLang="en-US" sz="15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各院專業領域全英語授課</a:t>
              </a:r>
              <a:br>
                <a:rPr lang="zh-TW" altLang="en-US" sz="105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altLang="zh-TW" sz="105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Specialization Courses Taught in English</a:t>
              </a:r>
              <a:endParaRPr sz="105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8" name="Google Shape;330;p19">
              <a:extLst>
                <a:ext uri="{FF2B5EF4-FFF2-40B4-BE49-F238E27FC236}">
                  <a16:creationId xmlns:a16="http://schemas.microsoft.com/office/drawing/2014/main" id="{F163CE22-B044-4E79-ABE3-E8AE08E39131}"/>
                </a:ext>
              </a:extLst>
            </p:cNvPr>
            <p:cNvCxnSpPr/>
            <p:nvPr/>
          </p:nvCxnSpPr>
          <p:spPr>
            <a:xfrm rot="10800000">
              <a:off x="3022887" y="3058497"/>
              <a:ext cx="0" cy="269178"/>
            </a:xfrm>
            <a:prstGeom prst="straightConnector1">
              <a:avLst/>
            </a:prstGeom>
            <a:noFill/>
            <a:ln w="762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9" name="Google Shape;331;p19">
              <a:extLst>
                <a:ext uri="{FF2B5EF4-FFF2-40B4-BE49-F238E27FC236}">
                  <a16:creationId xmlns:a16="http://schemas.microsoft.com/office/drawing/2014/main" id="{38A4F767-349D-4378-9A08-4C840DE81AA2}"/>
                </a:ext>
              </a:extLst>
            </p:cNvPr>
            <p:cNvCxnSpPr/>
            <p:nvPr/>
          </p:nvCxnSpPr>
          <p:spPr>
            <a:xfrm rot="10800000">
              <a:off x="3022887" y="1945372"/>
              <a:ext cx="0" cy="269178"/>
            </a:xfrm>
            <a:prstGeom prst="straightConnector1">
              <a:avLst/>
            </a:prstGeom>
            <a:noFill/>
            <a:ln w="762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aphicFrame>
        <p:nvGraphicFramePr>
          <p:cNvPr id="10" name="Google Shape;386;p17">
            <a:extLst>
              <a:ext uri="{FF2B5EF4-FFF2-40B4-BE49-F238E27FC236}">
                <a16:creationId xmlns:a16="http://schemas.microsoft.com/office/drawing/2014/main" id="{07CC516D-07E7-436D-AD1E-9488E6E2AF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3600737"/>
              </p:ext>
            </p:extLst>
          </p:nvPr>
        </p:nvGraphicFramePr>
        <p:xfrm>
          <a:off x="4884325" y="1054160"/>
          <a:ext cx="3719091" cy="3492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68986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標題 1">
            <a:extLst>
              <a:ext uri="{FF2B5EF4-FFF2-40B4-BE49-F238E27FC236}">
                <a16:creationId xmlns:a16="http://schemas.microsoft.com/office/drawing/2014/main" id="{98554085-EC9A-465E-A6A6-C234C848EF2A}"/>
              </a:ext>
            </a:extLst>
          </p:cNvPr>
          <p:cNvSpPr txBox="1">
            <a:spLocks/>
          </p:cNvSpPr>
          <p:nvPr/>
        </p:nvSpPr>
        <p:spPr>
          <a:xfrm>
            <a:off x="866455" y="203975"/>
            <a:ext cx="7411089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rPr>
              <a:t>英語增能活動 </a:t>
            </a:r>
            <a:r>
              <a:rPr kumimoji="0" lang="en-US" altLang="zh-TW" sz="13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rPr>
              <a:t>Creating an Immersive English Learning Environment</a:t>
            </a:r>
          </a:p>
        </p:txBody>
      </p: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1691B3C2-90B0-4AFD-B127-98E8F0785A2F}"/>
              </a:ext>
            </a:extLst>
          </p:cNvPr>
          <p:cNvGrpSpPr/>
          <p:nvPr/>
        </p:nvGrpSpPr>
        <p:grpSpPr>
          <a:xfrm>
            <a:off x="7295582" y="833097"/>
            <a:ext cx="1631848" cy="1440979"/>
            <a:chOff x="5755062" y="672388"/>
            <a:chExt cx="1227000" cy="1132884"/>
          </a:xfrm>
        </p:grpSpPr>
        <p:pic>
          <p:nvPicPr>
            <p:cNvPr id="93" name="Google Shape;467;p20">
              <a:extLst>
                <a:ext uri="{FF2B5EF4-FFF2-40B4-BE49-F238E27FC236}">
                  <a16:creationId xmlns:a16="http://schemas.microsoft.com/office/drawing/2014/main" id="{7F8C3005-7C59-4AD3-87FB-89E553A5A46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05806" y="672388"/>
              <a:ext cx="725513" cy="7229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" name="Google Shape;468;p20">
              <a:extLst>
                <a:ext uri="{FF2B5EF4-FFF2-40B4-BE49-F238E27FC236}">
                  <a16:creationId xmlns:a16="http://schemas.microsoft.com/office/drawing/2014/main" id="{37292015-E918-41CF-A91C-D9561070E522}"/>
                </a:ext>
              </a:extLst>
            </p:cNvPr>
            <p:cNvSpPr/>
            <p:nvPr/>
          </p:nvSpPr>
          <p:spPr>
            <a:xfrm>
              <a:off x="5755062" y="1435972"/>
              <a:ext cx="1227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掃碼看更多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750" b="0" i="0" u="none" strike="noStrike" kern="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Scan CAL FB for more!</a:t>
              </a:r>
              <a:endParaRPr kumimoji="0" sz="750" b="0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6707585A-3025-4FF6-98FC-6BAC10FA2AC0}"/>
              </a:ext>
            </a:extLst>
          </p:cNvPr>
          <p:cNvGrpSpPr/>
          <p:nvPr/>
        </p:nvGrpSpPr>
        <p:grpSpPr>
          <a:xfrm>
            <a:off x="395757" y="837506"/>
            <a:ext cx="972000" cy="1571354"/>
            <a:chOff x="400920" y="647853"/>
            <a:chExt cx="972000" cy="1571354"/>
          </a:xfrm>
        </p:grpSpPr>
        <p:grpSp>
          <p:nvGrpSpPr>
            <p:cNvPr id="96" name="群組 95">
              <a:extLst>
                <a:ext uri="{FF2B5EF4-FFF2-40B4-BE49-F238E27FC236}">
                  <a16:creationId xmlns:a16="http://schemas.microsoft.com/office/drawing/2014/main" id="{0F6FE99F-CC40-461F-9E91-518592913D2B}"/>
                </a:ext>
              </a:extLst>
            </p:cNvPr>
            <p:cNvGrpSpPr/>
            <p:nvPr/>
          </p:nvGrpSpPr>
          <p:grpSpPr>
            <a:xfrm>
              <a:off x="525484" y="647853"/>
              <a:ext cx="722910" cy="722909"/>
              <a:chOff x="764910" y="3053048"/>
              <a:chExt cx="1700550" cy="1700551"/>
            </a:xfrm>
          </p:grpSpPr>
          <p:pic>
            <p:nvPicPr>
              <p:cNvPr id="98" name="Google Shape;594;p71" descr="Writing Icon, Transparent Writing.PNG Images &amp;amp; Vector - FreeIconsPNG">
                <a:extLst>
                  <a:ext uri="{FF2B5EF4-FFF2-40B4-BE49-F238E27FC236}">
                    <a16:creationId xmlns:a16="http://schemas.microsoft.com/office/drawing/2014/main" id="{BC5D8500-93B6-4A9D-A058-A2A205507823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213854" y="3444550"/>
                <a:ext cx="932185" cy="93218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9" name="Google Shape;599;p71">
                <a:extLst>
                  <a:ext uri="{FF2B5EF4-FFF2-40B4-BE49-F238E27FC236}">
                    <a16:creationId xmlns:a16="http://schemas.microsoft.com/office/drawing/2014/main" id="{3A459E72-D28E-4D67-991F-3A93C0E03A86}"/>
                  </a:ext>
                </a:extLst>
              </p:cNvPr>
              <p:cNvSpPr/>
              <p:nvPr/>
            </p:nvSpPr>
            <p:spPr>
              <a:xfrm>
                <a:off x="764910" y="3053048"/>
                <a:ext cx="1700550" cy="1700551"/>
              </a:xfrm>
              <a:prstGeom prst="ellipse">
                <a:avLst/>
              </a:prstGeom>
              <a:noFill/>
              <a:ln w="76200" cap="flat" cmpd="sng">
                <a:solidFill>
                  <a:srgbClr val="2E3C4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675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" name="Google Shape;608;p71">
              <a:extLst>
                <a:ext uri="{FF2B5EF4-FFF2-40B4-BE49-F238E27FC236}">
                  <a16:creationId xmlns:a16="http://schemas.microsoft.com/office/drawing/2014/main" id="{1BCEC6C1-5CD0-4EE8-A318-5E3EE2D24054}"/>
                </a:ext>
              </a:extLst>
            </p:cNvPr>
            <p:cNvSpPr/>
            <p:nvPr/>
          </p:nvSpPr>
          <p:spPr>
            <a:xfrm>
              <a:off x="400920" y="1426713"/>
              <a:ext cx="972000" cy="7924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學術</a:t>
              </a: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英語</a:t>
              </a:r>
              <a:endPara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寫作</a:t>
              </a: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諮詢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Academic English Writing</a:t>
              </a:r>
              <a:r>
                <a:rPr kumimoji="0" lang="zh-TW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Support</a:t>
              </a:r>
            </a:p>
          </p:txBody>
        </p: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1408C509-9106-49B1-B40E-27C58FF47585}"/>
              </a:ext>
            </a:extLst>
          </p:cNvPr>
          <p:cNvGrpSpPr/>
          <p:nvPr/>
        </p:nvGrpSpPr>
        <p:grpSpPr>
          <a:xfrm>
            <a:off x="1378573" y="837506"/>
            <a:ext cx="972001" cy="1571354"/>
            <a:chOff x="1383736" y="647853"/>
            <a:chExt cx="972001" cy="1571354"/>
          </a:xfrm>
        </p:grpSpPr>
        <p:grpSp>
          <p:nvGrpSpPr>
            <p:cNvPr id="101" name="群組 100">
              <a:extLst>
                <a:ext uri="{FF2B5EF4-FFF2-40B4-BE49-F238E27FC236}">
                  <a16:creationId xmlns:a16="http://schemas.microsoft.com/office/drawing/2014/main" id="{7FCEB4B3-95BF-404F-87D1-0D9BC1CEA68A}"/>
                </a:ext>
              </a:extLst>
            </p:cNvPr>
            <p:cNvGrpSpPr/>
            <p:nvPr/>
          </p:nvGrpSpPr>
          <p:grpSpPr>
            <a:xfrm>
              <a:off x="1506391" y="647853"/>
              <a:ext cx="722910" cy="722909"/>
              <a:chOff x="1512270" y="651342"/>
              <a:chExt cx="722910" cy="722909"/>
            </a:xfrm>
          </p:grpSpPr>
          <p:sp>
            <p:nvSpPr>
              <p:cNvPr id="103" name="Google Shape;593;p71">
                <a:hlinkClick r:id="rId6"/>
                <a:extLst>
                  <a:ext uri="{FF2B5EF4-FFF2-40B4-BE49-F238E27FC236}">
                    <a16:creationId xmlns:a16="http://schemas.microsoft.com/office/drawing/2014/main" id="{DDB8C3ED-44A3-4EA0-A857-118FB1333E76}"/>
                  </a:ext>
                </a:extLst>
              </p:cNvPr>
              <p:cNvSpPr/>
              <p:nvPr/>
            </p:nvSpPr>
            <p:spPr>
              <a:xfrm>
                <a:off x="1512270" y="651342"/>
                <a:ext cx="722910" cy="722909"/>
              </a:xfrm>
              <a:prstGeom prst="ellipse">
                <a:avLst/>
              </a:prstGeom>
              <a:noFill/>
              <a:ln w="76200" cap="flat" cmpd="sng">
                <a:solidFill>
                  <a:srgbClr val="54813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28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mbria"/>
                    <a:ea typeface="Cambria"/>
                    <a:cs typeface="Cambria"/>
                    <a:sym typeface="Cambria"/>
                  </a:rPr>
                  <a:t>z</a:t>
                </a:r>
                <a:endParaRPr kumimoji="0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pic>
            <p:nvPicPr>
              <p:cNvPr id="104" name="Google Shape;595;p71" descr="Speaking - Free people icons">
                <a:extLst>
                  <a:ext uri="{FF2B5EF4-FFF2-40B4-BE49-F238E27FC236}">
                    <a16:creationId xmlns:a16="http://schemas.microsoft.com/office/drawing/2014/main" id="{FA185BCA-479F-4670-BD43-8A408364EDD3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  <a:duotone>
                  <a:srgbClr val="4472C4">
                    <a:shade val="45000"/>
                    <a:satMod val="135000"/>
                  </a:srgb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4700"/>
                        </a14:imgEffect>
                        <a14:imgEffect>
                          <a14:saturation sat="0"/>
                        </a14:imgEffect>
                        <a14:imgEffect>
                          <a14:brightnessContrast bright="-40000"/>
                        </a14:imgEffect>
                      </a14:imgLayer>
                    </a14:imgProps>
                  </a:ext>
                </a:extLst>
              </a:blip>
              <a:srcRect/>
              <a:stretch/>
            </p:blipFill>
            <p:spPr>
              <a:xfrm>
                <a:off x="1683808" y="790501"/>
                <a:ext cx="433746" cy="43374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2" name="Google Shape;610;p71">
              <a:extLst>
                <a:ext uri="{FF2B5EF4-FFF2-40B4-BE49-F238E27FC236}">
                  <a16:creationId xmlns:a16="http://schemas.microsoft.com/office/drawing/2014/main" id="{C4CAF7BC-328B-487D-A9FD-2EA36402BFEC}"/>
                </a:ext>
              </a:extLst>
            </p:cNvPr>
            <p:cNvSpPr/>
            <p:nvPr/>
          </p:nvSpPr>
          <p:spPr>
            <a:xfrm>
              <a:off x="1383736" y="1426713"/>
              <a:ext cx="972001" cy="7924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學術</a:t>
              </a: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英語</a:t>
              </a:r>
              <a:endPara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口說</a:t>
              </a: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諮詢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Academic English Speaking Support</a:t>
              </a:r>
            </a:p>
          </p:txBody>
        </p:sp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3A72155D-659D-4E42-9C0B-05D183310D01}"/>
              </a:ext>
            </a:extLst>
          </p:cNvPr>
          <p:cNvGrpSpPr/>
          <p:nvPr/>
        </p:nvGrpSpPr>
        <p:grpSpPr>
          <a:xfrm>
            <a:off x="4327025" y="837506"/>
            <a:ext cx="958500" cy="1609826"/>
            <a:chOff x="4332188" y="647853"/>
            <a:chExt cx="958500" cy="1609826"/>
          </a:xfrm>
        </p:grpSpPr>
        <p:grpSp>
          <p:nvGrpSpPr>
            <p:cNvPr id="106" name="群組 105">
              <a:extLst>
                <a:ext uri="{FF2B5EF4-FFF2-40B4-BE49-F238E27FC236}">
                  <a16:creationId xmlns:a16="http://schemas.microsoft.com/office/drawing/2014/main" id="{70DD1F5C-7DF0-4326-9BBD-C0D3667A8733}"/>
                </a:ext>
              </a:extLst>
            </p:cNvPr>
            <p:cNvGrpSpPr/>
            <p:nvPr/>
          </p:nvGrpSpPr>
          <p:grpSpPr>
            <a:xfrm>
              <a:off x="4449112" y="647853"/>
              <a:ext cx="722910" cy="722909"/>
              <a:chOff x="5348197" y="3064803"/>
              <a:chExt cx="1700550" cy="1700551"/>
            </a:xfrm>
          </p:grpSpPr>
          <p:pic>
            <p:nvPicPr>
              <p:cNvPr id="108" name="Google Shape;596;p71" descr="Speech Svg Png Icon Free Download (#572731) - OnlineWebFonts.COM">
                <a:extLst>
                  <a:ext uri="{FF2B5EF4-FFF2-40B4-BE49-F238E27FC236}">
                    <a16:creationId xmlns:a16="http://schemas.microsoft.com/office/drawing/2014/main" id="{15620593-C0C6-4923-A4D6-F8DBFC5168A2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  <a:duotone>
                  <a:srgbClr val="4472C4">
                    <a:shade val="45000"/>
                    <a:satMod val="135000"/>
                  </a:srgbClr>
                  <a:prstClr val="white"/>
                </a:duotone>
              </a:blip>
              <a:srcRect/>
              <a:stretch/>
            </p:blipFill>
            <p:spPr>
              <a:xfrm>
                <a:off x="5730745" y="3420552"/>
                <a:ext cx="972173" cy="97420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9" name="Google Shape;600;p71">
                <a:extLst>
                  <a:ext uri="{FF2B5EF4-FFF2-40B4-BE49-F238E27FC236}">
                    <a16:creationId xmlns:a16="http://schemas.microsoft.com/office/drawing/2014/main" id="{08D87745-7FB7-4464-9261-19CCD9D3CED1}"/>
                  </a:ext>
                </a:extLst>
              </p:cNvPr>
              <p:cNvSpPr/>
              <p:nvPr/>
            </p:nvSpPr>
            <p:spPr>
              <a:xfrm>
                <a:off x="5348197" y="3064803"/>
                <a:ext cx="1700550" cy="1700551"/>
              </a:xfrm>
              <a:prstGeom prst="ellipse">
                <a:avLst/>
              </a:prstGeom>
              <a:noFill/>
              <a:ln w="76200" cap="flat" cmpd="sng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675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7" name="Google Shape;612;p71">
              <a:extLst>
                <a:ext uri="{FF2B5EF4-FFF2-40B4-BE49-F238E27FC236}">
                  <a16:creationId xmlns:a16="http://schemas.microsoft.com/office/drawing/2014/main" id="{97C723F1-F54C-4ADE-B6CD-48D8B2AF91F0}"/>
                </a:ext>
              </a:extLst>
            </p:cNvPr>
            <p:cNvSpPr/>
            <p:nvPr/>
          </p:nvSpPr>
          <p:spPr>
            <a:xfrm>
              <a:off x="4332188" y="1426713"/>
              <a:ext cx="958500" cy="8309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學術英語</a:t>
              </a:r>
              <a:endParaRPr kumimoji="0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講座</a:t>
              </a: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/</a:t>
              </a:r>
              <a:r>
                <a:rPr kumimoji="0" lang="zh-TW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工作坊</a:t>
              </a:r>
              <a:endParaRPr kumimoji="0" lang="en-US" altLang="zh-TW" sz="1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Academic English</a:t>
              </a:r>
              <a:b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Lectures &amp; Workshops</a:t>
              </a:r>
            </a:p>
          </p:txBody>
        </p: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F0D4EEC4-EA1A-431A-9D72-B1382B12C521}"/>
              </a:ext>
            </a:extLst>
          </p:cNvPr>
          <p:cNvGrpSpPr/>
          <p:nvPr/>
        </p:nvGrpSpPr>
        <p:grpSpPr>
          <a:xfrm>
            <a:off x="5296342" y="837506"/>
            <a:ext cx="972000" cy="1294638"/>
            <a:chOff x="5301505" y="647853"/>
            <a:chExt cx="972000" cy="1294638"/>
          </a:xfrm>
        </p:grpSpPr>
        <p:grpSp>
          <p:nvGrpSpPr>
            <p:cNvPr id="111" name="群組 110">
              <a:extLst>
                <a:ext uri="{FF2B5EF4-FFF2-40B4-BE49-F238E27FC236}">
                  <a16:creationId xmlns:a16="http://schemas.microsoft.com/office/drawing/2014/main" id="{4F7934FE-E390-49CE-AE23-000FE8895619}"/>
                </a:ext>
              </a:extLst>
            </p:cNvPr>
            <p:cNvGrpSpPr/>
            <p:nvPr/>
          </p:nvGrpSpPr>
          <p:grpSpPr>
            <a:xfrm>
              <a:off x="5430019" y="647853"/>
              <a:ext cx="722910" cy="722909"/>
              <a:chOff x="7447100" y="3064803"/>
              <a:chExt cx="1700550" cy="1700551"/>
            </a:xfrm>
          </p:grpSpPr>
          <p:pic>
            <p:nvPicPr>
              <p:cNvPr id="113" name="Google Shape;597;p71">
                <a:extLst>
                  <a:ext uri="{FF2B5EF4-FFF2-40B4-BE49-F238E27FC236}">
                    <a16:creationId xmlns:a16="http://schemas.microsoft.com/office/drawing/2014/main" id="{E5D40781-95B4-44DB-AF9D-DAA8E0155103}"/>
                  </a:ext>
                </a:extLst>
              </p:cNvPr>
              <p:cNvPicPr preferRelativeResize="0"/>
              <p:nvPr/>
            </p:nvPicPr>
            <p:blipFill rotWithShape="1">
              <a:blip r:embed="rId10">
                <a:alphaModFix/>
                <a:duotone>
                  <a:srgbClr val="4472C4">
                    <a:shade val="45000"/>
                    <a:satMod val="135000"/>
                  </a:srgbClr>
                  <a:prstClr val="white"/>
                </a:duotone>
              </a:blip>
              <a:srcRect/>
              <a:stretch/>
            </p:blipFill>
            <p:spPr>
              <a:xfrm>
                <a:off x="7642229" y="3386424"/>
                <a:ext cx="1312400" cy="10499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4" name="Google Shape;601;p71">
                <a:extLst>
                  <a:ext uri="{FF2B5EF4-FFF2-40B4-BE49-F238E27FC236}">
                    <a16:creationId xmlns:a16="http://schemas.microsoft.com/office/drawing/2014/main" id="{F8E2AC0B-FC18-410A-A4D6-F4238E37FEBD}"/>
                  </a:ext>
                </a:extLst>
              </p:cNvPr>
              <p:cNvSpPr/>
              <p:nvPr/>
            </p:nvSpPr>
            <p:spPr>
              <a:xfrm>
                <a:off x="7447100" y="3064803"/>
                <a:ext cx="1700550" cy="1700551"/>
              </a:xfrm>
              <a:prstGeom prst="ellipse">
                <a:avLst/>
              </a:prstGeom>
              <a:noFill/>
              <a:ln w="76200" cap="flat" cmpd="sng">
                <a:solidFill>
                  <a:srgbClr val="2F54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" name="Google Shape;614;p71">
              <a:extLst>
                <a:ext uri="{FF2B5EF4-FFF2-40B4-BE49-F238E27FC236}">
                  <a16:creationId xmlns:a16="http://schemas.microsoft.com/office/drawing/2014/main" id="{F22EC94D-C2A9-46BA-8FFB-A135ABF0AECF}"/>
                </a:ext>
              </a:extLst>
            </p:cNvPr>
            <p:cNvSpPr/>
            <p:nvPr/>
          </p:nvSpPr>
          <p:spPr>
            <a:xfrm>
              <a:off x="5301505" y="1426713"/>
              <a:ext cx="972000" cy="515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融入</a:t>
              </a: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科技工具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AI Integration</a:t>
              </a:r>
            </a:p>
          </p:txBody>
        </p:sp>
      </p:grpSp>
      <p:grpSp>
        <p:nvGrpSpPr>
          <p:cNvPr id="115" name="群組 114">
            <a:extLst>
              <a:ext uri="{FF2B5EF4-FFF2-40B4-BE49-F238E27FC236}">
                <a16:creationId xmlns:a16="http://schemas.microsoft.com/office/drawing/2014/main" id="{7FBB2D99-1F64-4A43-BF65-0A040FDC9E22}"/>
              </a:ext>
            </a:extLst>
          </p:cNvPr>
          <p:cNvGrpSpPr/>
          <p:nvPr/>
        </p:nvGrpSpPr>
        <p:grpSpPr>
          <a:xfrm>
            <a:off x="6279157" y="837506"/>
            <a:ext cx="972001" cy="1313058"/>
            <a:chOff x="6284320" y="647853"/>
            <a:chExt cx="972001" cy="1313058"/>
          </a:xfrm>
        </p:grpSpPr>
        <p:grpSp>
          <p:nvGrpSpPr>
            <p:cNvPr id="116" name="群組 115">
              <a:extLst>
                <a:ext uri="{FF2B5EF4-FFF2-40B4-BE49-F238E27FC236}">
                  <a16:creationId xmlns:a16="http://schemas.microsoft.com/office/drawing/2014/main" id="{F6768C54-06DB-43C5-AEA3-621D3B5D36E3}"/>
                </a:ext>
              </a:extLst>
            </p:cNvPr>
            <p:cNvGrpSpPr/>
            <p:nvPr/>
          </p:nvGrpSpPr>
          <p:grpSpPr>
            <a:xfrm>
              <a:off x="6410926" y="647853"/>
              <a:ext cx="722910" cy="722909"/>
              <a:chOff x="6378784" y="604738"/>
              <a:chExt cx="722910" cy="722909"/>
            </a:xfrm>
          </p:grpSpPr>
          <p:pic>
            <p:nvPicPr>
              <p:cNvPr id="118" name="Google Shape;598;p71">
                <a:extLst>
                  <a:ext uri="{FF2B5EF4-FFF2-40B4-BE49-F238E27FC236}">
                    <a16:creationId xmlns:a16="http://schemas.microsoft.com/office/drawing/2014/main" id="{35898D64-0C54-416D-8B41-EDEC7F1E51DD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  <a:duotone>
                  <a:srgbClr val="4472C4">
                    <a:shade val="45000"/>
                    <a:satMod val="135000"/>
                  </a:srgbClr>
                  <a:prstClr val="white"/>
                </a:duotone>
              </a:blip>
              <a:srcRect/>
              <a:stretch/>
            </p:blipFill>
            <p:spPr>
              <a:xfrm>
                <a:off x="6529495" y="765880"/>
                <a:ext cx="431044" cy="3943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9" name="Google Shape;602;p71">
                <a:extLst>
                  <a:ext uri="{FF2B5EF4-FFF2-40B4-BE49-F238E27FC236}">
                    <a16:creationId xmlns:a16="http://schemas.microsoft.com/office/drawing/2014/main" id="{1290EF41-F63B-4B06-AD73-ADD2DB7C9C14}"/>
                  </a:ext>
                </a:extLst>
              </p:cNvPr>
              <p:cNvSpPr/>
              <p:nvPr/>
            </p:nvSpPr>
            <p:spPr>
              <a:xfrm>
                <a:off x="6378784" y="604738"/>
                <a:ext cx="722910" cy="722909"/>
              </a:xfrm>
              <a:prstGeom prst="ellipse">
                <a:avLst/>
              </a:prstGeom>
              <a:noFill/>
              <a:ln w="76200" cap="flat" cmpd="sng">
                <a:solidFill>
                  <a:srgbClr val="91242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" name="Google Shape;616;p71">
              <a:extLst>
                <a:ext uri="{FF2B5EF4-FFF2-40B4-BE49-F238E27FC236}">
                  <a16:creationId xmlns:a16="http://schemas.microsoft.com/office/drawing/2014/main" id="{7BF7553A-4BA1-4BCC-969D-C4A9A6CF2008}"/>
                </a:ext>
              </a:extLst>
            </p:cNvPr>
            <p:cNvSpPr/>
            <p:nvPr/>
          </p:nvSpPr>
          <p:spPr>
            <a:xfrm>
              <a:off x="6284320" y="1426713"/>
              <a:ext cx="972001" cy="534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學術英語</a:t>
              </a:r>
              <a:b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自學資源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Academic English</a:t>
              </a:r>
              <a:b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Self-learning Resources</a:t>
              </a:r>
            </a:p>
          </p:txBody>
        </p:sp>
      </p:grp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ED2018EE-258A-4286-8C71-509BF9044D83}"/>
              </a:ext>
            </a:extLst>
          </p:cNvPr>
          <p:cNvGrpSpPr/>
          <p:nvPr/>
        </p:nvGrpSpPr>
        <p:grpSpPr>
          <a:xfrm>
            <a:off x="4868477" y="2460797"/>
            <a:ext cx="4177908" cy="2581192"/>
            <a:chOff x="4873640" y="2271144"/>
            <a:chExt cx="4177908" cy="2581192"/>
          </a:xfrm>
        </p:grpSpPr>
        <p:pic>
          <p:nvPicPr>
            <p:cNvPr id="121" name="Google Shape;463;p20">
              <a:extLst>
                <a:ext uri="{FF2B5EF4-FFF2-40B4-BE49-F238E27FC236}">
                  <a16:creationId xmlns:a16="http://schemas.microsoft.com/office/drawing/2014/main" id="{6360F576-E24B-49BE-98FB-652CA1ADA060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 l="7270" r="49755"/>
            <a:stretch/>
          </p:blipFill>
          <p:spPr>
            <a:xfrm>
              <a:off x="4873640" y="2279308"/>
              <a:ext cx="796815" cy="1119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465;p20">
              <a:extLst>
                <a:ext uri="{FF2B5EF4-FFF2-40B4-BE49-F238E27FC236}">
                  <a16:creationId xmlns:a16="http://schemas.microsoft.com/office/drawing/2014/main" id="{4B861C4C-17E5-4484-98E7-0B32681F87C9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6327269" y="3530990"/>
              <a:ext cx="1351994" cy="9520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466;p20">
              <a:extLst>
                <a:ext uri="{FF2B5EF4-FFF2-40B4-BE49-F238E27FC236}">
                  <a16:creationId xmlns:a16="http://schemas.microsoft.com/office/drawing/2014/main" id="{9F5930B4-84AB-45D6-9D2A-DEE70828F2AB}"/>
                </a:ext>
              </a:extLst>
            </p:cNvPr>
            <p:cNvPicPr preferRelativeResize="0"/>
            <p:nvPr/>
          </p:nvPicPr>
          <p:blipFill rotWithShape="1">
            <a:blip r:embed="rId14">
              <a:alphaModFix/>
            </a:blip>
            <a:srcRect l="4168" b="25689"/>
            <a:stretch/>
          </p:blipFill>
          <p:spPr>
            <a:xfrm>
              <a:off x="7699554" y="3530990"/>
              <a:ext cx="1351994" cy="9601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469;p20">
              <a:extLst>
                <a:ext uri="{FF2B5EF4-FFF2-40B4-BE49-F238E27FC236}">
                  <a16:creationId xmlns:a16="http://schemas.microsoft.com/office/drawing/2014/main" id="{B1BF256C-DB70-41E2-A280-7E685AE9C320}"/>
                </a:ext>
              </a:extLst>
            </p:cNvPr>
            <p:cNvSpPr/>
            <p:nvPr/>
          </p:nvSpPr>
          <p:spPr>
            <a:xfrm>
              <a:off x="4919571" y="4483036"/>
              <a:ext cx="4075332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中心提供豐富自製學術英語寫作、口說自學資源</a:t>
              </a:r>
              <a:endParaRPr kumimoji="0" lang="zh-TW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CAL offers a rich collection of self-developed resources for self-learning in academic English writing and speaking.</a:t>
              </a:r>
              <a:endParaRPr kumimoji="0" lang="en-US" altLang="zh-TW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25" name="Google Shape;463;p20">
              <a:extLst>
                <a:ext uri="{FF2B5EF4-FFF2-40B4-BE49-F238E27FC236}">
                  <a16:creationId xmlns:a16="http://schemas.microsoft.com/office/drawing/2014/main" id="{FFE9EFB5-CA68-4173-B57A-7176E7CC3976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 l="58293"/>
            <a:stretch/>
          </p:blipFill>
          <p:spPr>
            <a:xfrm>
              <a:off x="5679021" y="2271144"/>
              <a:ext cx="773306" cy="1119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圖片 125">
              <a:extLst>
                <a:ext uri="{FF2B5EF4-FFF2-40B4-BE49-F238E27FC236}">
                  <a16:creationId xmlns:a16="http://schemas.microsoft.com/office/drawing/2014/main" id="{D2C1D47E-27C2-4A2F-8DAF-778F75DE6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478430" y="2309576"/>
              <a:ext cx="768142" cy="1026100"/>
            </a:xfrm>
            <a:prstGeom prst="rect">
              <a:avLst/>
            </a:prstGeom>
          </p:spPr>
        </p:pic>
        <p:pic>
          <p:nvPicPr>
            <p:cNvPr id="127" name="Google Shape;464;p20">
              <a:extLst>
                <a:ext uri="{FF2B5EF4-FFF2-40B4-BE49-F238E27FC236}">
                  <a16:creationId xmlns:a16="http://schemas.microsoft.com/office/drawing/2014/main" id="{D153EED6-11D6-483F-838F-0646B34200CD}"/>
                </a:ext>
              </a:extLst>
            </p:cNvPr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4919570" y="3522133"/>
              <a:ext cx="1351994" cy="9690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圖片 127">
              <a:extLst>
                <a:ext uri="{FF2B5EF4-FFF2-40B4-BE49-F238E27FC236}">
                  <a16:creationId xmlns:a16="http://schemas.microsoft.com/office/drawing/2014/main" id="{163A8EF1-8EF9-4AC8-9414-E5A0AC966E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33216" r="33346"/>
            <a:stretch/>
          </p:blipFill>
          <p:spPr>
            <a:xfrm>
              <a:off x="7300745" y="2290580"/>
              <a:ext cx="1724608" cy="1034253"/>
            </a:xfrm>
            <a:prstGeom prst="rect">
              <a:avLst/>
            </a:prstGeom>
          </p:spPr>
        </p:pic>
      </p:grpSp>
      <p:grpSp>
        <p:nvGrpSpPr>
          <p:cNvPr id="129" name="群組 128">
            <a:extLst>
              <a:ext uri="{FF2B5EF4-FFF2-40B4-BE49-F238E27FC236}">
                <a16:creationId xmlns:a16="http://schemas.microsoft.com/office/drawing/2014/main" id="{D66AA141-9065-4C63-9E93-D3CF60B7F4E0}"/>
              </a:ext>
            </a:extLst>
          </p:cNvPr>
          <p:cNvGrpSpPr/>
          <p:nvPr/>
        </p:nvGrpSpPr>
        <p:grpSpPr>
          <a:xfrm>
            <a:off x="113484" y="2474869"/>
            <a:ext cx="4751991" cy="2583070"/>
            <a:chOff x="-20291" y="2285216"/>
            <a:chExt cx="4890929" cy="2583070"/>
          </a:xfrm>
        </p:grpSpPr>
        <p:pic>
          <p:nvPicPr>
            <p:cNvPr id="130" name="圖片 129">
              <a:extLst>
                <a:ext uri="{FF2B5EF4-FFF2-40B4-BE49-F238E27FC236}">
                  <a16:creationId xmlns:a16="http://schemas.microsoft.com/office/drawing/2014/main" id="{52AACD3F-732A-47D8-88B6-DA327711A5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t="39876"/>
            <a:stretch/>
          </p:blipFill>
          <p:spPr>
            <a:xfrm>
              <a:off x="-20291" y="2285216"/>
              <a:ext cx="4890929" cy="2205973"/>
            </a:xfrm>
            <a:prstGeom prst="rect">
              <a:avLst/>
            </a:prstGeom>
          </p:spPr>
        </p:pic>
        <p:sp>
          <p:nvSpPr>
            <p:cNvPr id="131" name="Google Shape;469;p20">
              <a:extLst>
                <a:ext uri="{FF2B5EF4-FFF2-40B4-BE49-F238E27FC236}">
                  <a16:creationId xmlns:a16="http://schemas.microsoft.com/office/drawing/2014/main" id="{713144BA-046F-46B0-99E7-D0FC43FE6561}"/>
                </a:ext>
              </a:extLst>
            </p:cNvPr>
            <p:cNvSpPr/>
            <p:nvPr/>
          </p:nvSpPr>
          <p:spPr>
            <a:xfrm>
              <a:off x="299260" y="4498986"/>
              <a:ext cx="4075332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中心來自不同領域的專業輔導員團隊</a:t>
              </a:r>
              <a:endParaRPr kumimoji="0" lang="zh-TW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rPr>
                <a:t>CAL has a team of professional tutors with expertise in diverse academic fields.</a:t>
              </a:r>
              <a:endParaRPr kumimoji="0" lang="en-US" altLang="zh-TW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0B6EF68B-3FFB-4441-B562-92E525EC44A8}"/>
              </a:ext>
            </a:extLst>
          </p:cNvPr>
          <p:cNvGrpSpPr/>
          <p:nvPr/>
        </p:nvGrpSpPr>
        <p:grpSpPr>
          <a:xfrm>
            <a:off x="3344208" y="837506"/>
            <a:ext cx="972000" cy="1555966"/>
            <a:chOff x="3349371" y="647853"/>
            <a:chExt cx="972000" cy="1555966"/>
          </a:xfrm>
        </p:grpSpPr>
        <p:sp>
          <p:nvSpPr>
            <p:cNvPr id="133" name="Google Shape;608;p71">
              <a:extLst>
                <a:ext uri="{FF2B5EF4-FFF2-40B4-BE49-F238E27FC236}">
                  <a16:creationId xmlns:a16="http://schemas.microsoft.com/office/drawing/2014/main" id="{41FA108D-9025-408A-B5D0-5CBC6637A5ED}"/>
                </a:ext>
              </a:extLst>
            </p:cNvPr>
            <p:cNvSpPr/>
            <p:nvPr/>
          </p:nvSpPr>
          <p:spPr>
            <a:xfrm>
              <a:off x="3349371" y="1426713"/>
              <a:ext cx="972000" cy="7771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學術</a:t>
              </a: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英語</a:t>
              </a: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入班分享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Academic English In-class sharing</a:t>
              </a:r>
            </a:p>
          </p:txBody>
        </p:sp>
        <p:grpSp>
          <p:nvGrpSpPr>
            <p:cNvPr id="134" name="群組 133">
              <a:extLst>
                <a:ext uri="{FF2B5EF4-FFF2-40B4-BE49-F238E27FC236}">
                  <a16:creationId xmlns:a16="http://schemas.microsoft.com/office/drawing/2014/main" id="{CF740E2B-4585-4259-B231-CC28E413E679}"/>
                </a:ext>
              </a:extLst>
            </p:cNvPr>
            <p:cNvGrpSpPr/>
            <p:nvPr/>
          </p:nvGrpSpPr>
          <p:grpSpPr>
            <a:xfrm>
              <a:off x="3468205" y="647853"/>
              <a:ext cx="722910" cy="722909"/>
              <a:chOff x="3412345" y="687821"/>
              <a:chExt cx="722910" cy="722909"/>
            </a:xfrm>
          </p:grpSpPr>
          <p:sp>
            <p:nvSpPr>
              <p:cNvPr id="135" name="Google Shape;599;p71">
                <a:extLst>
                  <a:ext uri="{FF2B5EF4-FFF2-40B4-BE49-F238E27FC236}">
                    <a16:creationId xmlns:a16="http://schemas.microsoft.com/office/drawing/2014/main" id="{257A2DEB-790A-41EE-928C-71C47434CCF4}"/>
                  </a:ext>
                </a:extLst>
              </p:cNvPr>
              <p:cNvSpPr/>
              <p:nvPr/>
            </p:nvSpPr>
            <p:spPr>
              <a:xfrm>
                <a:off x="3412345" y="687821"/>
                <a:ext cx="722910" cy="722909"/>
              </a:xfrm>
              <a:prstGeom prst="ellipse">
                <a:avLst/>
              </a:prstGeom>
              <a:noFill/>
              <a:ln w="7620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675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136" name="圖片 135">
                <a:extLst>
                  <a:ext uri="{FF2B5EF4-FFF2-40B4-BE49-F238E27FC236}">
                    <a16:creationId xmlns:a16="http://schemas.microsoft.com/office/drawing/2014/main" id="{47DD681E-36C7-4D76-A1DE-7CC10278B7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548431" y="850700"/>
                <a:ext cx="469991" cy="397406"/>
              </a:xfrm>
              <a:prstGeom prst="rect">
                <a:avLst/>
              </a:prstGeom>
            </p:spPr>
          </p:pic>
        </p:grpSp>
      </p:grpSp>
      <p:grpSp>
        <p:nvGrpSpPr>
          <p:cNvPr id="137" name="群組 136">
            <a:extLst>
              <a:ext uri="{FF2B5EF4-FFF2-40B4-BE49-F238E27FC236}">
                <a16:creationId xmlns:a16="http://schemas.microsoft.com/office/drawing/2014/main" id="{E5FEF766-3E37-4F20-9271-F88C07E14CFB}"/>
              </a:ext>
            </a:extLst>
          </p:cNvPr>
          <p:cNvGrpSpPr/>
          <p:nvPr/>
        </p:nvGrpSpPr>
        <p:grpSpPr>
          <a:xfrm>
            <a:off x="2361391" y="837506"/>
            <a:ext cx="972000" cy="1525188"/>
            <a:chOff x="2366554" y="647853"/>
            <a:chExt cx="972000" cy="1525188"/>
          </a:xfrm>
        </p:grpSpPr>
        <p:sp>
          <p:nvSpPr>
            <p:cNvPr id="138" name="Google Shape;608;p71">
              <a:extLst>
                <a:ext uri="{FF2B5EF4-FFF2-40B4-BE49-F238E27FC236}">
                  <a16:creationId xmlns:a16="http://schemas.microsoft.com/office/drawing/2014/main" id="{EAA06907-7D12-4531-89CD-026A4F527FDB}"/>
                </a:ext>
              </a:extLst>
            </p:cNvPr>
            <p:cNvSpPr/>
            <p:nvPr/>
          </p:nvSpPr>
          <p:spPr>
            <a:xfrm>
              <a:off x="2366554" y="1426713"/>
              <a:ext cx="972000" cy="746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學術</a:t>
              </a:r>
              <a:r>
                <a:rPr kumimoji="0" lang="en-US" altLang="zh-TW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/EMI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A7A7A7">
                      <a:lumMod val="10000"/>
                    </a:srgb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團體諮詢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10000"/>
                  </a:srgb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  <a:buFontTx/>
                <a:buNone/>
                <a:tabLst/>
                <a:defRPr/>
              </a:pPr>
              <a:r>
                <a:rPr kumimoji="0" lang="en-US" altLang="zh-TW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Academic English Group Consultation</a:t>
              </a:r>
            </a:p>
          </p:txBody>
        </p:sp>
        <p:grpSp>
          <p:nvGrpSpPr>
            <p:cNvPr id="139" name="群組 138">
              <a:extLst>
                <a:ext uri="{FF2B5EF4-FFF2-40B4-BE49-F238E27FC236}">
                  <a16:creationId xmlns:a16="http://schemas.microsoft.com/office/drawing/2014/main" id="{B86A8F69-2FD6-4DF5-9A36-A25722793992}"/>
                </a:ext>
              </a:extLst>
            </p:cNvPr>
            <p:cNvGrpSpPr/>
            <p:nvPr/>
          </p:nvGrpSpPr>
          <p:grpSpPr>
            <a:xfrm>
              <a:off x="2487298" y="647853"/>
              <a:ext cx="722910" cy="722909"/>
              <a:chOff x="2474243" y="647389"/>
              <a:chExt cx="722910" cy="722909"/>
            </a:xfrm>
          </p:grpSpPr>
          <p:sp>
            <p:nvSpPr>
              <p:cNvPr id="140" name="Google Shape;599;p71">
                <a:extLst>
                  <a:ext uri="{FF2B5EF4-FFF2-40B4-BE49-F238E27FC236}">
                    <a16:creationId xmlns:a16="http://schemas.microsoft.com/office/drawing/2014/main" id="{4246E1A6-A283-43E0-A939-ED69CFDD19CC}"/>
                  </a:ext>
                </a:extLst>
              </p:cNvPr>
              <p:cNvSpPr/>
              <p:nvPr/>
            </p:nvSpPr>
            <p:spPr>
              <a:xfrm>
                <a:off x="2474243" y="647389"/>
                <a:ext cx="722910" cy="722909"/>
              </a:xfrm>
              <a:prstGeom prst="ellipse">
                <a:avLst/>
              </a:prstGeom>
              <a:noFill/>
              <a:ln w="76200" cap="flat" cmpd="sng">
                <a:solidFill>
                  <a:srgbClr val="3BD1B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675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141" name="圖片 140">
                <a:extLst>
                  <a:ext uri="{FF2B5EF4-FFF2-40B4-BE49-F238E27FC236}">
                    <a16:creationId xmlns:a16="http://schemas.microsoft.com/office/drawing/2014/main" id="{5F8E4F9C-DEAA-449F-B082-57D995371F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10329" y="810268"/>
                <a:ext cx="469991" cy="39740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50984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4963CBA5-4A3F-4C62-B016-699FFC996987}"/>
              </a:ext>
            </a:extLst>
          </p:cNvPr>
          <p:cNvGrpSpPr/>
          <p:nvPr/>
        </p:nvGrpSpPr>
        <p:grpSpPr>
          <a:xfrm>
            <a:off x="705906" y="706990"/>
            <a:ext cx="1735635" cy="594365"/>
            <a:chOff x="607938" y="764693"/>
            <a:chExt cx="1735635" cy="594365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63236209-E8B7-4C2E-B8D6-FA5B638368E1}"/>
                </a:ext>
              </a:extLst>
            </p:cNvPr>
            <p:cNvSpPr/>
            <p:nvPr/>
          </p:nvSpPr>
          <p:spPr>
            <a:xfrm>
              <a:off x="607938" y="764693"/>
              <a:ext cx="1735635" cy="584731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Google Shape;717;p25">
              <a:extLst>
                <a:ext uri="{FF2B5EF4-FFF2-40B4-BE49-F238E27FC236}">
                  <a16:creationId xmlns:a16="http://schemas.microsoft.com/office/drawing/2014/main" id="{5110128D-4D1C-4B5A-882B-14AC0BF1F86B}"/>
                </a:ext>
              </a:extLst>
            </p:cNvPr>
            <p:cNvSpPr txBox="1"/>
            <p:nvPr/>
          </p:nvSpPr>
          <p:spPr>
            <a:xfrm>
              <a:off x="662955" y="774327"/>
              <a:ext cx="1625600" cy="5847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1" tIns="45701" rIns="91421" bIns="45701" anchor="t" anchorCtr="0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600" b="1" i="0" u="none" strike="noStrike" kern="0" cap="none" spc="0" baseline="0" dirty="0">
                  <a:solidFill>
                    <a:schemeClr val="bg1"/>
                  </a:solidFill>
                  <a:uFillTx/>
                  <a:latin typeface="Microsoft JhengHei"/>
                  <a:ea typeface="Microsoft JhengHei"/>
                  <a:cs typeface="Microsoft JhengHei"/>
                </a:rPr>
                <a:t>教育部未來人才</a:t>
              </a:r>
              <a:endParaRPr lang="en-US" sz="1600" b="1" i="0" u="none" strike="noStrike" kern="0" cap="none" spc="0" baseline="0" dirty="0">
                <a:solidFill>
                  <a:schemeClr val="bg1"/>
                </a:solidFill>
                <a:uFillTx/>
                <a:latin typeface="Microsoft JhengHei"/>
                <a:ea typeface="Microsoft JhengHei"/>
                <a:cs typeface="Microsoft JhengHei"/>
              </a:endParaRP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0" cap="none" spc="0" baseline="0" dirty="0">
                  <a:solidFill>
                    <a:schemeClr val="bg1"/>
                  </a:solidFill>
                  <a:uFillTx/>
                  <a:latin typeface="Microsoft JhengHei"/>
                  <a:ea typeface="Microsoft JhengHei"/>
                  <a:cs typeface="Microsoft JhengHei"/>
                </a:rPr>
                <a:t>AI</a:t>
              </a:r>
              <a:r>
                <a:rPr lang="zh-TW" sz="1600" b="1" i="0" u="none" strike="noStrike" kern="0" cap="none" spc="0" baseline="0" dirty="0">
                  <a:solidFill>
                    <a:schemeClr val="bg1"/>
                  </a:solidFill>
                  <a:uFillTx/>
                  <a:latin typeface="Microsoft JhengHei"/>
                  <a:ea typeface="Microsoft JhengHei"/>
                  <a:cs typeface="Microsoft JhengHei"/>
                </a:rPr>
                <a:t>能力圖像</a:t>
              </a:r>
              <a:endParaRPr lang="en-US" sz="1600" b="1" i="0" u="none" strike="noStrike" kern="0" cap="none" spc="0" baseline="0" dirty="0">
                <a:solidFill>
                  <a:schemeClr val="bg1"/>
                </a:solidFill>
                <a:uFillTx/>
                <a:latin typeface="Microsoft JhengHei"/>
                <a:ea typeface="Microsoft JhengHei"/>
                <a:cs typeface="Microsoft JhengHei"/>
              </a:endParaRPr>
            </a:p>
          </p:txBody>
        </p:sp>
      </p:grpSp>
      <p:sp>
        <p:nvSpPr>
          <p:cNvPr id="55" name="文字方塊 45">
            <a:extLst>
              <a:ext uri="{FF2B5EF4-FFF2-40B4-BE49-F238E27FC236}">
                <a16:creationId xmlns:a16="http://schemas.microsoft.com/office/drawing/2014/main" id="{97FCD47D-C3F0-4BE0-B1D0-C1D4BC91F190}"/>
              </a:ext>
            </a:extLst>
          </p:cNvPr>
          <p:cNvSpPr txBox="1"/>
          <p:nvPr/>
        </p:nvSpPr>
        <p:spPr>
          <a:xfrm>
            <a:off x="2912655" y="1301355"/>
            <a:ext cx="2867669" cy="20313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學生學習與負責任使用AI</a:t>
            </a:r>
            <a:r>
              <a:rPr lang="zh-TW" sz="12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：</a:t>
            </a:r>
            <a:endParaRPr lang="en-US" sz="1200" b="1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遵循課程AI使用規範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誠實揭露AI使用情形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維護學術誠信與自主學習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落實資訊查證與成果負責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AI應用之智慧財產權與學術責任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資訊安全與個人隱私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避免過度依賴AI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引用格式與文獻標註</a:t>
            </a:r>
            <a:endParaRPr lang="en-US" sz="12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6CDE3326-A4B4-4066-8A3F-92ED0286BD9C}"/>
              </a:ext>
            </a:extLst>
          </p:cNvPr>
          <p:cNvGrpSpPr/>
          <p:nvPr/>
        </p:nvGrpSpPr>
        <p:grpSpPr>
          <a:xfrm>
            <a:off x="3558323" y="3599975"/>
            <a:ext cx="1065568" cy="1154164"/>
            <a:chOff x="3558323" y="3599975"/>
            <a:chExt cx="1065568" cy="1154164"/>
          </a:xfrm>
        </p:grpSpPr>
        <p:grpSp>
          <p:nvGrpSpPr>
            <p:cNvPr id="57" name="群組 53">
              <a:extLst>
                <a:ext uri="{FF2B5EF4-FFF2-40B4-BE49-F238E27FC236}">
                  <a16:creationId xmlns:a16="http://schemas.microsoft.com/office/drawing/2014/main" id="{0A937D2F-7758-4CA1-AA86-C010781BAE56}"/>
                </a:ext>
              </a:extLst>
            </p:cNvPr>
            <p:cNvGrpSpPr/>
            <p:nvPr/>
          </p:nvGrpSpPr>
          <p:grpSpPr>
            <a:xfrm>
              <a:off x="3811621" y="3636120"/>
              <a:ext cx="812270" cy="1047289"/>
              <a:chOff x="3811621" y="3636120"/>
              <a:chExt cx="812270" cy="1047289"/>
            </a:xfrm>
          </p:grpSpPr>
          <p:sp>
            <p:nvSpPr>
              <p:cNvPr id="59" name="文字方塊 55">
                <a:extLst>
                  <a:ext uri="{FF2B5EF4-FFF2-40B4-BE49-F238E27FC236}">
                    <a16:creationId xmlns:a16="http://schemas.microsoft.com/office/drawing/2014/main" id="{380C5DB6-FA7B-4CAB-943A-9ADA71FDCA55}"/>
                  </a:ext>
                </a:extLst>
              </p:cNvPr>
              <p:cNvSpPr txBox="1"/>
              <p:nvPr/>
            </p:nvSpPr>
            <p:spPr>
              <a:xfrm>
                <a:off x="3856564" y="3636120"/>
                <a:ext cx="585654" cy="214253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1050" b="0" i="0" u="none" strike="noStrike" kern="0" cap="none" spc="0" baseline="0">
                    <a:solidFill>
                      <a:srgbClr val="ED7D31"/>
                    </a:solidFill>
                    <a:uFillTx/>
                    <a:latin typeface="微軟正黑體" pitchFamily="34"/>
                    <a:ea typeface="微軟正黑體" pitchFamily="34"/>
                    <a:cs typeface="Arial"/>
                  </a:rPr>
                  <a:t>檔案下載</a:t>
                </a:r>
              </a:p>
            </p:txBody>
          </p:sp>
          <p:sp>
            <p:nvSpPr>
              <p:cNvPr id="60" name="矩形: 圓角 56">
                <a:extLst>
                  <a:ext uri="{FF2B5EF4-FFF2-40B4-BE49-F238E27FC236}">
                    <a16:creationId xmlns:a16="http://schemas.microsoft.com/office/drawing/2014/main" id="{0DEC42D1-2E45-48C0-BC70-96A261E213E6}"/>
                  </a:ext>
                </a:extLst>
              </p:cNvPr>
              <p:cNvSpPr/>
              <p:nvPr/>
            </p:nvSpPr>
            <p:spPr>
              <a:xfrm>
                <a:off x="3811621" y="3636120"/>
                <a:ext cx="812270" cy="1047289"/>
              </a:xfrm>
              <a:custGeom>
                <a:avLst>
                  <a:gd name="f0" fmla="val 2072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 w="25402" cap="flat">
                <a:solidFill>
                  <a:srgbClr val="ED7D31"/>
                </a:solidFill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050" b="0" i="0" u="none" strike="noStrike" kern="0" cap="none" spc="0" baseline="0">
                  <a:solidFill>
                    <a:srgbClr val="FFFFFF"/>
                  </a:solidFill>
                  <a:uFillTx/>
                  <a:latin typeface="Arial"/>
                  <a:ea typeface="新細明體" pitchFamily="18"/>
                </a:endParaRPr>
              </a:p>
            </p:txBody>
          </p:sp>
        </p:grp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BBD04408-A8D0-4C67-B5DB-CD104D21AC7E}"/>
                </a:ext>
              </a:extLst>
            </p:cNvPr>
            <p:cNvSpPr txBox="1"/>
            <p:nvPr/>
          </p:nvSpPr>
          <p:spPr>
            <a:xfrm rot="16200004">
              <a:off x="3096657" y="4061641"/>
              <a:ext cx="1154164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eaVert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rPr>
                <a:t>AI </a:t>
              </a:r>
              <a:r>
                <a:rPr lang="zh-TW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rPr>
                <a:t>應用教學指引</a:t>
              </a:r>
            </a:p>
          </p:txBody>
        </p:sp>
      </p:grpSp>
      <p:pic>
        <p:nvPicPr>
          <p:cNvPr id="61" name="圖片 8">
            <a:extLst>
              <a:ext uri="{FF2B5EF4-FFF2-40B4-BE49-F238E27FC236}">
                <a16:creationId xmlns:a16="http://schemas.microsoft.com/office/drawing/2014/main" id="{147119C3-3E4C-41D6-84D4-146C2B625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564" y="3850364"/>
            <a:ext cx="751133" cy="7511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07F387AA-3EBF-4543-8EC8-92B1963A4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219" y="1370971"/>
            <a:ext cx="2390239" cy="2302658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CE740F6-2102-426A-A440-F243DC93A552}"/>
              </a:ext>
            </a:extLst>
          </p:cNvPr>
          <p:cNvGrpSpPr/>
          <p:nvPr/>
        </p:nvGrpSpPr>
        <p:grpSpPr>
          <a:xfrm>
            <a:off x="2776449" y="793489"/>
            <a:ext cx="2745883" cy="338556"/>
            <a:chOff x="2808064" y="894080"/>
            <a:chExt cx="2589765" cy="338556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447AC8F6-08B7-43B1-B702-39609D4717DD}"/>
                </a:ext>
              </a:extLst>
            </p:cNvPr>
            <p:cNvSpPr/>
            <p:nvPr/>
          </p:nvSpPr>
          <p:spPr>
            <a:xfrm>
              <a:off x="2808064" y="906088"/>
              <a:ext cx="2549201" cy="30016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文字方塊 13">
              <a:extLst>
                <a:ext uri="{FF2B5EF4-FFF2-40B4-BE49-F238E27FC236}">
                  <a16:creationId xmlns:a16="http://schemas.microsoft.com/office/drawing/2014/main" id="{E0CE61E9-F675-4CDB-9AED-490DD37BDDFC}"/>
                </a:ext>
              </a:extLst>
            </p:cNvPr>
            <p:cNvSpPr txBox="1"/>
            <p:nvPr/>
          </p:nvSpPr>
          <p:spPr>
            <a:xfrm>
              <a:off x="2848628" y="894080"/>
              <a:ext cx="2549201" cy="3385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600" b="1" i="0" u="none" strike="noStrike" kern="0" cap="none" spc="0" baseline="0" dirty="0">
                  <a:solidFill>
                    <a:schemeClr val="bg1"/>
                  </a:solidFill>
                  <a:uFillTx/>
                  <a:latin typeface="Microsoft JhengHei"/>
                  <a:ea typeface="Microsoft JhengHei"/>
                  <a:cs typeface="Arial"/>
                </a:rPr>
                <a:t>本校人工智慧應用教學指引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522A3334-E9D5-4869-83A0-ABEFB4EBE340}"/>
              </a:ext>
            </a:extLst>
          </p:cNvPr>
          <p:cNvGrpSpPr/>
          <p:nvPr/>
        </p:nvGrpSpPr>
        <p:grpSpPr>
          <a:xfrm>
            <a:off x="6362283" y="807351"/>
            <a:ext cx="1722120" cy="338556"/>
            <a:chOff x="6332041" y="547346"/>
            <a:chExt cx="1722120" cy="338556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FDA892F4-CA6C-4C28-B861-1476D7F1887B}"/>
                </a:ext>
              </a:extLst>
            </p:cNvPr>
            <p:cNvSpPr/>
            <p:nvPr/>
          </p:nvSpPr>
          <p:spPr>
            <a:xfrm>
              <a:off x="6332041" y="567816"/>
              <a:ext cx="1722120" cy="301251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文字方塊 15">
              <a:extLst>
                <a:ext uri="{FF2B5EF4-FFF2-40B4-BE49-F238E27FC236}">
                  <a16:creationId xmlns:a16="http://schemas.microsoft.com/office/drawing/2014/main" id="{B97D4786-6D54-41FA-A343-7025A740B6E3}"/>
                </a:ext>
              </a:extLst>
            </p:cNvPr>
            <p:cNvSpPr txBox="1"/>
            <p:nvPr/>
          </p:nvSpPr>
          <p:spPr>
            <a:xfrm>
              <a:off x="6371614" y="547346"/>
              <a:ext cx="1642974" cy="3385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0" cap="none" spc="0" baseline="0" dirty="0">
                  <a:solidFill>
                    <a:schemeClr val="bg1"/>
                  </a:solidFill>
                  <a:uFillTx/>
                  <a:latin typeface="Microsoft JhengHei"/>
                  <a:ea typeface="Microsoft JhengHei"/>
                  <a:cs typeface="Arial"/>
                </a:rPr>
                <a:t>AI</a:t>
              </a:r>
              <a:r>
                <a:rPr lang="zh-TW" sz="1600" b="1" i="0" u="none" strike="noStrike" kern="0" cap="none" spc="0" baseline="0" dirty="0">
                  <a:solidFill>
                    <a:schemeClr val="bg1"/>
                  </a:solidFill>
                  <a:uFillTx/>
                  <a:latin typeface="Microsoft JhengHei"/>
                  <a:ea typeface="Microsoft JhengHei"/>
                  <a:cs typeface="Arial"/>
                </a:rPr>
                <a:t>驅動課程轉型</a:t>
              </a:r>
            </a:p>
          </p:txBody>
        </p:sp>
      </p:grpSp>
      <p:sp>
        <p:nvSpPr>
          <p:cNvPr id="65" name="文字方塊 17">
            <a:extLst>
              <a:ext uri="{FF2B5EF4-FFF2-40B4-BE49-F238E27FC236}">
                <a16:creationId xmlns:a16="http://schemas.microsoft.com/office/drawing/2014/main" id="{E8A1348E-FEB2-46DE-95CB-82AEC957B467}"/>
              </a:ext>
            </a:extLst>
          </p:cNvPr>
          <p:cNvSpPr txBox="1"/>
          <p:nvPr/>
        </p:nvSpPr>
        <p:spPr>
          <a:xfrm>
            <a:off x="5780324" y="1251694"/>
            <a:ext cx="2886038" cy="31085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Arial"/>
              </a:rPr>
              <a:t>全校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Arial"/>
              </a:rPr>
              <a:t>課程盤點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微軟正黑體" pitchFamily="34"/>
              <a:ea typeface="微軟正黑體" pitchFamily="34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邏輯運算領域增設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2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學分「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素養與倫理」，奠定學生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基礎</a:t>
            </a:r>
            <a:endParaRPr lang="en-US" sz="1400" b="0" i="0" u="none" strike="noStrike" kern="0" cap="none" spc="0" baseline="0" dirty="0">
              <a:solidFill>
                <a:srgbClr val="2B2E4A"/>
              </a:solidFill>
              <a:uFillTx/>
              <a:latin typeface="微軟正黑體" pitchFamily="34"/>
              <a:ea typeface="微軟正黑體" pitchFamily="34"/>
              <a:cs typeface="Calibri" pitchFamily="34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共同國文「中文閱讀與思辨」納入本校指引，並使用「無限閱讀眼鏡」等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時代閱讀與思辨相關文本。</a:t>
            </a:r>
            <a:endParaRPr lang="en-US" sz="1400" b="0" i="0" u="none" strike="noStrike" kern="0" cap="none" spc="0" baseline="0" dirty="0">
              <a:solidFill>
                <a:srgbClr val="2B2E4A"/>
              </a:solidFill>
              <a:uFillTx/>
              <a:latin typeface="微軟正黑體" pitchFamily="34"/>
              <a:ea typeface="微軟正黑體" pitchFamily="34"/>
              <a:cs typeface="Calibri" pitchFamily="34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「</a:t>
            </a:r>
            <a:r>
              <a:rPr lang="en-US" sz="1400" b="0" i="0" u="none" strike="noStrike" kern="0" cap="none" spc="0" baseline="0" dirty="0">
                <a:solidFill>
                  <a:srgbClr val="2B2B2B"/>
                </a:solidFill>
                <a:uFillTx/>
                <a:latin typeface="Microsoft JhengHei" pitchFamily="34"/>
                <a:ea typeface="Microsoft JhengHei" pitchFamily="34"/>
                <a:cs typeface="Microsoft JhengHei" pitchFamily="34"/>
              </a:rPr>
              <a:t> </a:t>
            </a:r>
            <a:r>
              <a:rPr lang="zh-TW" sz="1400" b="0" i="0" u="none" strike="noStrike" kern="0" cap="none" spc="0" baseline="0" dirty="0">
                <a:solidFill>
                  <a:srgbClr val="2B2B2B"/>
                </a:solidFill>
                <a:uFillTx/>
                <a:latin typeface="Microsoft JhengHei" pitchFamily="34"/>
                <a:ea typeface="Microsoft JhengHei" pitchFamily="34"/>
                <a:cs typeface="Microsoft JhengHei" pitchFamily="34"/>
              </a:rPr>
              <a:t>共同英文」學術英文與AI協作學習</a:t>
            </a:r>
            <a:r>
              <a:rPr lang="en-US" sz="1400" b="0" i="0" u="none" strike="noStrike" kern="0" cap="none" spc="0" baseline="0" dirty="0">
                <a:solidFill>
                  <a:srgbClr val="2B2B2B"/>
                </a:solidFill>
                <a:uFillTx/>
                <a:latin typeface="Microsoft JhengHei" pitchFamily="34"/>
                <a:ea typeface="Microsoft JhengHei" pitchFamily="34"/>
                <a:cs typeface="Microsoft JhengHei" pitchFamily="34"/>
              </a:rPr>
              <a:t>(TEEMI)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「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X+AI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」與「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AI+X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」雙向探索</a:t>
            </a:r>
            <a:endParaRPr lang="en-US" sz="1400" b="0" i="0" u="none" strike="noStrike" kern="0" cap="none" spc="0" baseline="0" dirty="0">
              <a:solidFill>
                <a:srgbClr val="2B2E4A"/>
              </a:solidFill>
              <a:uFillTx/>
              <a:latin typeface="微軟正黑體" pitchFamily="34"/>
              <a:ea typeface="微軟正黑體" pitchFamily="34"/>
              <a:cs typeface="Calibri" pitchFamily="34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推動「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＋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X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」學系學分學程，深化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與專業領域之整合應用。</a:t>
            </a:r>
            <a:endParaRPr lang="en-US" sz="1400" b="0" i="0" u="none" strike="noStrike" kern="0" cap="none" spc="0" baseline="0" dirty="0">
              <a:solidFill>
                <a:srgbClr val="2B2E4A"/>
              </a:solidFill>
              <a:uFillTx/>
              <a:latin typeface="微軟正黑體" pitchFamily="34"/>
              <a:ea typeface="微軟正黑體" pitchFamily="34"/>
              <a:cs typeface="Calibri" pitchFamily="34"/>
            </a:endParaRPr>
          </a:p>
          <a:p>
            <a:pPr marL="171450" marR="0" lvl="0" indent="-1714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/>
              <a:buChar char="p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教學助理接受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基礎培訓，運用</a:t>
            </a:r>
            <a:r>
              <a:rPr lang="en-US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AI</a:t>
            </a:r>
            <a:r>
              <a:rPr lang="zh-TW" sz="1400" b="0" i="0" u="none" strike="noStrike" kern="0" cap="none" spc="0" baseline="0" dirty="0">
                <a:solidFill>
                  <a:srgbClr val="2B2E4A"/>
                </a:solidFill>
                <a:uFillTx/>
                <a:latin typeface="微軟正黑體" pitchFamily="34"/>
                <a:ea typeface="微軟正黑體" pitchFamily="34"/>
                <a:cs typeface="Calibri" pitchFamily="34"/>
              </a:rPr>
              <a:t>協助教學與學習輔導。</a:t>
            </a:r>
            <a:endParaRPr lang="en-US" sz="1400" b="0" i="0" u="none" strike="noStrike" kern="0" cap="none" spc="0" baseline="0" dirty="0">
              <a:solidFill>
                <a:srgbClr val="2B2E4A"/>
              </a:solidFill>
              <a:uFillTx/>
              <a:latin typeface="微軟正黑體" pitchFamily="34"/>
              <a:ea typeface="微軟正黑體" pitchFamily="34"/>
              <a:cs typeface="Calibri" pitchFamily="34"/>
            </a:endParaRPr>
          </a:p>
        </p:txBody>
      </p:sp>
      <p:sp>
        <p:nvSpPr>
          <p:cNvPr id="66" name="文字方塊 23">
            <a:extLst>
              <a:ext uri="{FF2B5EF4-FFF2-40B4-BE49-F238E27FC236}">
                <a16:creationId xmlns:a16="http://schemas.microsoft.com/office/drawing/2014/main" id="{2F316F9C-BD4F-4F42-A6AD-EA0489693360}"/>
              </a:ext>
            </a:extLst>
          </p:cNvPr>
          <p:cNvSpPr txBox="1"/>
          <p:nvPr/>
        </p:nvSpPr>
        <p:spPr>
          <a:xfrm>
            <a:off x="607939" y="3743246"/>
            <a:ext cx="2249698" cy="1292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本校受教育部委託，擔任「未來人才</a:t>
            </a:r>
            <a:r>
              <a:rPr lang="en-US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AI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能力圖像」</a:t>
            </a:r>
            <a:r>
              <a:rPr lang="zh-TW" sz="13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北區</a:t>
            </a:r>
            <a:r>
              <a:rPr lang="en-US" sz="13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AI</a:t>
            </a:r>
            <a:r>
              <a:rPr lang="zh-TW" sz="13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資源中心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，執行</a:t>
            </a:r>
            <a:r>
              <a:rPr lang="zh-TW" sz="1300" b="0" i="0" u="sng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課程盤整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、</a:t>
            </a:r>
            <a:r>
              <a:rPr lang="zh-TW" sz="1300" b="0" i="0" u="sng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資源共享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、</a:t>
            </a:r>
            <a:r>
              <a:rPr lang="zh-TW" sz="1300" b="0" i="0" u="sng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教學支持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、</a:t>
            </a:r>
            <a:r>
              <a:rPr lang="zh-TW" sz="1300" b="0" i="0" u="sng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教師支持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、</a:t>
            </a:r>
            <a:r>
              <a:rPr lang="zh-TW" sz="1300" b="0" i="0" u="sng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諮詢輔導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及</a:t>
            </a:r>
            <a:r>
              <a:rPr lang="zh-TW" sz="1300" b="0" i="0" u="sng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特色發展</a:t>
            </a:r>
            <a:r>
              <a:rPr lang="zh-TW" sz="13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等面向。</a:t>
            </a:r>
          </a:p>
        </p:txBody>
      </p:sp>
      <p:sp>
        <p:nvSpPr>
          <p:cNvPr id="22" name="Google Shape;716;p25">
            <a:extLst>
              <a:ext uri="{FF2B5EF4-FFF2-40B4-BE49-F238E27FC236}">
                <a16:creationId xmlns:a16="http://schemas.microsoft.com/office/drawing/2014/main" id="{22EBE935-D10B-46B1-8A05-1C3D94A6C9F4}"/>
              </a:ext>
            </a:extLst>
          </p:cNvPr>
          <p:cNvSpPr txBox="1"/>
          <p:nvPr/>
        </p:nvSpPr>
        <p:spPr>
          <a:xfrm>
            <a:off x="513113" y="140269"/>
            <a:ext cx="8449095" cy="4692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34271" tIns="34271" rIns="34271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b="1" i="0" u="none" strike="noStrike" kern="0" cap="none" spc="0" baseline="0" dirty="0">
                <a:solidFill>
                  <a:srgbClr val="328BB7"/>
                </a:solidFill>
                <a:uFillTx/>
                <a:latin typeface="Calibri"/>
                <a:ea typeface="Calibri"/>
                <a:cs typeface="Calibri"/>
              </a:rPr>
              <a:t>從 </a:t>
            </a:r>
            <a:r>
              <a:rPr lang="en-US" altLang="zh-TW" sz="2400" b="1" i="0" u="none" strike="noStrike" kern="0" cap="none" spc="0" baseline="0" dirty="0">
                <a:solidFill>
                  <a:srgbClr val="328BB7"/>
                </a:solidFill>
                <a:uFillTx/>
                <a:latin typeface="Calibri"/>
                <a:ea typeface="Calibri"/>
                <a:cs typeface="Calibri"/>
              </a:rPr>
              <a:t>AI </a:t>
            </a:r>
            <a:r>
              <a:rPr lang="zh-TW" altLang="en-US" sz="2400" b="1" i="0" u="none" strike="noStrike" kern="0" cap="none" spc="0" baseline="0" dirty="0">
                <a:solidFill>
                  <a:srgbClr val="328BB7"/>
                </a:solidFill>
                <a:uFillTx/>
                <a:latin typeface="Calibri"/>
                <a:ea typeface="Calibri"/>
                <a:cs typeface="Calibri"/>
              </a:rPr>
              <a:t>素養到未來學習力 </a:t>
            </a:r>
            <a:r>
              <a:rPr lang="en-US" altLang="zh-TW" sz="2000" b="1" i="0" u="none" strike="noStrike" kern="0" cap="none" spc="0" baseline="0" dirty="0">
                <a:solidFill>
                  <a:srgbClr val="328BB7"/>
                </a:solidFill>
                <a:uFillTx/>
                <a:latin typeface="Calibri"/>
                <a:ea typeface="Calibri"/>
                <a:cs typeface="Calibri"/>
              </a:rPr>
              <a:t>From AI Literacy to Future Learning Skills</a:t>
            </a:r>
            <a:r>
              <a:rPr lang="zh-TW" altLang="en-US" sz="2000" b="1" i="0" u="none" strike="noStrike" kern="0" cap="none" spc="0" baseline="0" dirty="0">
                <a:solidFill>
                  <a:srgbClr val="328BB7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endParaRPr lang="en-US" altLang="zh-TW" sz="2000" b="1" i="0" u="none" strike="noStrike" kern="0" cap="none" spc="0" baseline="0" dirty="0">
              <a:solidFill>
                <a:srgbClr val="328BB7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4313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AA4BF9-06FE-4724-8766-97231805C75C}"/>
              </a:ext>
            </a:extLst>
          </p:cNvPr>
          <p:cNvSpPr txBox="1">
            <a:spLocks/>
          </p:cNvSpPr>
          <p:nvPr/>
        </p:nvSpPr>
        <p:spPr>
          <a:xfrm>
            <a:off x="594441" y="315658"/>
            <a:ext cx="7629680" cy="63103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42C2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2B6EAB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逕修讀博士</a:t>
            </a:r>
            <a:r>
              <a:rPr lang="zh-TW" altLang="en-US" sz="3500" b="1" dirty="0">
                <a:solidFill>
                  <a:srgbClr val="2B6E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人數</a:t>
            </a:r>
            <a:b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2B6EAB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</a:br>
            <a:r>
              <a:rPr kumimoji="0" lang="en-US" altLang="zh-TW" sz="1550" b="0" i="0" u="none" strike="noStrike" kern="1200" cap="none" spc="0" normalizeH="0" baseline="0" noProof="0" dirty="0">
                <a:ln>
                  <a:noFill/>
                </a:ln>
                <a:solidFill>
                  <a:srgbClr val="2B6EAB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Direct Admission to Doctoral Program</a:t>
            </a:r>
          </a:p>
        </p:txBody>
      </p:sp>
      <p:graphicFrame>
        <p:nvGraphicFramePr>
          <p:cNvPr id="3" name="表格 11">
            <a:extLst>
              <a:ext uri="{FF2B5EF4-FFF2-40B4-BE49-F238E27FC236}">
                <a16:creationId xmlns:a16="http://schemas.microsoft.com/office/drawing/2014/main" id="{7C5CDA6A-530B-4B7A-BE84-7A7999B15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027134"/>
              </p:ext>
            </p:extLst>
          </p:nvPr>
        </p:nvGraphicFramePr>
        <p:xfrm>
          <a:off x="505577" y="969760"/>
          <a:ext cx="8123650" cy="3688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7489">
                  <a:extLst>
                    <a:ext uri="{9D8B030D-6E8A-4147-A177-3AD203B41FA5}">
                      <a16:colId xmlns:a16="http://schemas.microsoft.com/office/drawing/2014/main" val="978286557"/>
                    </a:ext>
                  </a:extLst>
                </a:gridCol>
                <a:gridCol w="2360033">
                  <a:extLst>
                    <a:ext uri="{9D8B030D-6E8A-4147-A177-3AD203B41FA5}">
                      <a16:colId xmlns:a16="http://schemas.microsoft.com/office/drawing/2014/main" val="1938727258"/>
                    </a:ext>
                  </a:extLst>
                </a:gridCol>
                <a:gridCol w="1683844">
                  <a:extLst>
                    <a:ext uri="{9D8B030D-6E8A-4147-A177-3AD203B41FA5}">
                      <a16:colId xmlns:a16="http://schemas.microsoft.com/office/drawing/2014/main" val="1018127927"/>
                    </a:ext>
                  </a:extLst>
                </a:gridCol>
                <a:gridCol w="2592284">
                  <a:extLst>
                    <a:ext uri="{9D8B030D-6E8A-4147-A177-3AD203B41FA5}">
                      <a16:colId xmlns:a16="http://schemas.microsoft.com/office/drawing/2014/main" val="4071955607"/>
                    </a:ext>
                  </a:extLst>
                </a:gridCol>
              </a:tblGrid>
              <a:tr h="677978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歷年</a:t>
                      </a:r>
                      <a:endParaRPr lang="en-US" altLang="zh-TW" sz="2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Cumulative Headcount</a:t>
                      </a:r>
                      <a:endParaRPr lang="zh-TW" altLang="en-US" sz="16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2600" b="1" i="0" u="none" strike="noStrike" cap="none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類別</a:t>
                      </a:r>
                      <a:endParaRPr lang="en-US" altLang="zh-TW" sz="2600" b="1" i="0" u="none" strike="noStrike" cap="none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800" b="1" i="0" u="none" strike="noStrike" cap="none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Category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校內</a:t>
                      </a:r>
                      <a:endParaRPr lang="en-US" altLang="zh-TW" sz="26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Within NTNU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跨校</a:t>
                      </a:r>
                      <a:endParaRPr lang="en-US" altLang="zh-TW" sz="26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Inter-university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22858"/>
                  </a:ext>
                </a:extLst>
              </a:tr>
              <a:tr h="11639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學士</a:t>
                      </a:r>
                      <a:r>
                        <a:rPr lang="zh-TW" altLang="en-US" sz="24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逕讀博士</a:t>
                      </a:r>
                      <a:endParaRPr lang="en-US" altLang="zh-TW" sz="24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Direct Admission </a:t>
                      </a:r>
                    </a:p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(BA/MS to PhD)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36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26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臺師</a:t>
                      </a:r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NTNU</a:t>
                      </a:r>
                      <a:r>
                        <a:rPr lang="zh-TW" altLang="en-US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→台大</a:t>
                      </a:r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</a:t>
                      </a:r>
                      <a:endParaRPr lang="zh-TW" altLang="en-US" sz="24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273205"/>
                  </a:ext>
                </a:extLst>
              </a:tr>
              <a:tr h="1260593">
                <a:tc vMerge="1"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碩士</a:t>
                      </a:r>
                      <a:r>
                        <a:rPr lang="zh-TW" altLang="en-US" sz="24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逕讀博士</a:t>
                      </a:r>
                      <a:endParaRPr lang="en-US" altLang="zh-TW" sz="24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Direct Admission </a:t>
                      </a:r>
                    </a:p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(MA/MS to PhD)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81</a:t>
                      </a:r>
                      <a:endParaRPr lang="zh-TW" altLang="en-US" sz="32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altLang="zh-TW" sz="2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 algn="ctr"/>
                      <a:r>
                        <a:rPr lang="zh-TW" altLang="en-US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臺科</a:t>
                      </a:r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NTUST</a:t>
                      </a:r>
                      <a:r>
                        <a:rPr lang="zh-TW" altLang="en-US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→台大</a:t>
                      </a:r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</a:t>
                      </a:r>
                    </a:p>
                    <a:p>
                      <a:pPr algn="ctr"/>
                      <a:r>
                        <a:rPr lang="en-US" altLang="zh-TW" sz="3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altLang="zh-TW" sz="26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 algn="ctr"/>
                      <a:r>
                        <a:rPr lang="zh-TW" altLang="en-US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臺師</a:t>
                      </a:r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NTNU </a:t>
                      </a:r>
                      <a:r>
                        <a:rPr lang="zh-TW" altLang="en-US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→台大</a:t>
                      </a:r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</a:t>
                      </a:r>
                      <a:endParaRPr lang="zh-TW" altLang="en-US" sz="24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48888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D368C8B8-8A89-4BCD-ADE8-5E713B453BAE}"/>
              </a:ext>
            </a:extLst>
          </p:cNvPr>
          <p:cNvSpPr txBox="1"/>
          <p:nvPr/>
        </p:nvSpPr>
        <p:spPr>
          <a:xfrm>
            <a:off x="505576" y="4680910"/>
            <a:ext cx="5703806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dirty="0"/>
              <a:t>■</a:t>
            </a:r>
            <a:r>
              <a:rPr lang="en-US" altLang="zh-TW" dirty="0"/>
              <a:t>108-114</a:t>
            </a:r>
            <a:r>
              <a:rPr lang="zh-TW" altLang="en-US" dirty="0"/>
              <a:t>學年度歷年合計人數</a:t>
            </a:r>
            <a:r>
              <a:rPr lang="en-US" altLang="zh-TW" sz="1050" dirty="0"/>
              <a:t>Cumulative Headcount: Academic Years 2019–2025</a:t>
            </a:r>
          </a:p>
        </p:txBody>
      </p:sp>
    </p:spTree>
    <p:extLst>
      <p:ext uri="{BB962C8B-B14F-4D97-AF65-F5344CB8AC3E}">
        <p14:creationId xmlns:p14="http://schemas.microsoft.com/office/powerpoint/2010/main" val="4076625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16C3211-377F-486B-B350-BA2C256F21EE}"/>
              </a:ext>
            </a:extLst>
          </p:cNvPr>
          <p:cNvSpPr/>
          <p:nvPr/>
        </p:nvSpPr>
        <p:spPr>
          <a:xfrm>
            <a:off x="555084" y="65472"/>
            <a:ext cx="56045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3000" b="1" dirty="0">
                <a:solidFill>
                  <a:srgbClr val="2B6EA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提早規畫個人學習地圖 </a:t>
            </a:r>
            <a:r>
              <a:rPr lang="en-US" altLang="zh-TW" sz="1050" b="1" dirty="0">
                <a:solidFill>
                  <a:srgbClr val="2B6E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Your Study Ahead</a:t>
            </a:r>
            <a:endParaRPr lang="zh-TW" altLang="en-US" sz="1050" b="1" dirty="0">
              <a:solidFill>
                <a:srgbClr val="2B6EA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B1BB36E-5DCC-41AA-AA23-3AFF5C54BE47}"/>
              </a:ext>
            </a:extLst>
          </p:cNvPr>
          <p:cNvGrpSpPr/>
          <p:nvPr/>
        </p:nvGrpSpPr>
        <p:grpSpPr>
          <a:xfrm>
            <a:off x="579867" y="613175"/>
            <a:ext cx="7450504" cy="2314064"/>
            <a:chOff x="361144" y="1596664"/>
            <a:chExt cx="14165623" cy="4399721"/>
          </a:xfrm>
        </p:grpSpPr>
        <p:cxnSp>
          <p:nvCxnSpPr>
            <p:cNvPr id="4" name="直線單箭頭接點 3">
              <a:extLst>
                <a:ext uri="{FF2B5EF4-FFF2-40B4-BE49-F238E27FC236}">
                  <a16:creationId xmlns:a16="http://schemas.microsoft.com/office/drawing/2014/main" id="{FD9CF9A8-3641-4E0D-B9F3-CA9DC16FE969}"/>
                </a:ext>
              </a:extLst>
            </p:cNvPr>
            <p:cNvCxnSpPr>
              <a:cxnSpLocks/>
            </p:cNvCxnSpPr>
            <p:nvPr/>
          </p:nvCxnSpPr>
          <p:spPr>
            <a:xfrm>
              <a:off x="361144" y="5996385"/>
              <a:ext cx="11526056" cy="0"/>
            </a:xfrm>
            <a:prstGeom prst="straightConnector1">
              <a:avLst/>
            </a:prstGeom>
            <a:noFill/>
            <a:ln w="76200" cap="flat" cmpd="sng" algn="ctr">
              <a:solidFill>
                <a:srgbClr val="4472C4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D531F060-E6DC-4E77-9C76-A7860CD8734F}"/>
                </a:ext>
              </a:extLst>
            </p:cNvPr>
            <p:cNvSpPr/>
            <p:nvPr/>
          </p:nvSpPr>
          <p:spPr>
            <a:xfrm>
              <a:off x="4293115" y="4974836"/>
              <a:ext cx="1037818" cy="418246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EAP</a:t>
              </a:r>
              <a:endParaRPr kumimoji="0" lang="zh-TW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05BE32F-4F12-4336-9C55-4E8164D493E5}"/>
                </a:ext>
              </a:extLst>
            </p:cNvPr>
            <p:cNvSpPr/>
            <p:nvPr/>
          </p:nvSpPr>
          <p:spPr>
            <a:xfrm>
              <a:off x="5664950" y="3730280"/>
              <a:ext cx="1037818" cy="418246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E</a:t>
              </a: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S</a:t>
              </a: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P</a:t>
              </a:r>
              <a:endParaRPr kumimoji="0" lang="zh-TW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2E3C4C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71AADAE-36CD-4E8D-9F10-3A5943C350C8}"/>
                </a:ext>
              </a:extLst>
            </p:cNvPr>
            <p:cNvSpPr/>
            <p:nvPr/>
          </p:nvSpPr>
          <p:spPr>
            <a:xfrm>
              <a:off x="7218960" y="2500438"/>
              <a:ext cx="1037818" cy="418246"/>
            </a:xfrm>
            <a:prstGeom prst="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EMI</a:t>
              </a:r>
              <a:endParaRPr kumimoji="0" lang="zh-TW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2E3C4C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6F47495-5B84-4A0E-878D-D341BA96E95C}"/>
                </a:ext>
              </a:extLst>
            </p:cNvPr>
            <p:cNvSpPr/>
            <p:nvPr/>
          </p:nvSpPr>
          <p:spPr>
            <a:xfrm>
              <a:off x="6411642" y="2357292"/>
              <a:ext cx="685377" cy="848497"/>
            </a:xfrm>
            <a:prstGeom prst="rect">
              <a:avLst/>
            </a:prstGeom>
            <a:solidFill>
              <a:srgbClr val="4472C4"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A419F0B9-AFCD-4CB0-9FC3-181F883AE521}"/>
                </a:ext>
              </a:extLst>
            </p:cNvPr>
            <p:cNvSpPr/>
            <p:nvPr/>
          </p:nvSpPr>
          <p:spPr>
            <a:xfrm>
              <a:off x="4864312" y="3611014"/>
              <a:ext cx="685377" cy="848497"/>
            </a:xfrm>
            <a:prstGeom prst="rect">
              <a:avLst/>
            </a:prstGeom>
            <a:solidFill>
              <a:srgbClr val="FFC000">
                <a:lumMod val="75000"/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BCC4B82-7EBC-4B5D-A955-1AB9B7414F66}"/>
                </a:ext>
              </a:extLst>
            </p:cNvPr>
            <p:cNvSpPr/>
            <p:nvPr/>
          </p:nvSpPr>
          <p:spPr>
            <a:xfrm>
              <a:off x="3481446" y="4870419"/>
              <a:ext cx="685377" cy="848497"/>
            </a:xfrm>
            <a:prstGeom prst="rect">
              <a:avLst/>
            </a:prstGeom>
            <a:solidFill>
              <a:srgbClr val="91242C"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箭號: 五邊形 10">
              <a:extLst>
                <a:ext uri="{FF2B5EF4-FFF2-40B4-BE49-F238E27FC236}">
                  <a16:creationId xmlns:a16="http://schemas.microsoft.com/office/drawing/2014/main" id="{EF420A8A-660B-4AEA-B121-ADA3816B6F65}"/>
                </a:ext>
              </a:extLst>
            </p:cNvPr>
            <p:cNvSpPr/>
            <p:nvPr/>
          </p:nvSpPr>
          <p:spPr>
            <a:xfrm>
              <a:off x="3481446" y="4294808"/>
              <a:ext cx="4875955" cy="575612"/>
            </a:xfrm>
            <a:prstGeom prst="homePlate">
              <a:avLst/>
            </a:prstGeom>
            <a:solidFill>
              <a:srgbClr val="91242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9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學術英文 </a:t>
              </a:r>
              <a:r>
                <a:rPr kumimoji="0" lang="en-US" altLang="zh-TW" sz="9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Academic English</a:t>
              </a:r>
              <a:endParaRPr kumimoji="0" lang="zh-TW" altLang="en-US" sz="9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" name="箭號: 五邊形 11">
              <a:extLst>
                <a:ext uri="{FF2B5EF4-FFF2-40B4-BE49-F238E27FC236}">
                  <a16:creationId xmlns:a16="http://schemas.microsoft.com/office/drawing/2014/main" id="{C6598765-AC9E-47FC-B86E-4C99B5547C72}"/>
                </a:ext>
              </a:extLst>
            </p:cNvPr>
            <p:cNvSpPr/>
            <p:nvPr/>
          </p:nvSpPr>
          <p:spPr>
            <a:xfrm>
              <a:off x="4864311" y="3055658"/>
              <a:ext cx="4875955" cy="575612"/>
            </a:xfrm>
            <a:prstGeom prst="homePlate">
              <a:avLst/>
            </a:prstGeom>
            <a:solidFill>
              <a:srgbClr val="FFC000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9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專業英文 </a:t>
              </a:r>
              <a:r>
                <a:rPr kumimoji="0" lang="en-US" altLang="zh-TW" sz="9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Specific English</a:t>
              </a:r>
              <a:endParaRPr kumimoji="0" lang="zh-TW" altLang="en-US" sz="9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箭號: 五邊形 12">
              <a:extLst>
                <a:ext uri="{FF2B5EF4-FFF2-40B4-BE49-F238E27FC236}">
                  <a16:creationId xmlns:a16="http://schemas.microsoft.com/office/drawing/2014/main" id="{35B20CCA-7379-4190-9071-90C73B7E5643}"/>
                </a:ext>
              </a:extLst>
            </p:cNvPr>
            <p:cNvSpPr/>
            <p:nvPr/>
          </p:nvSpPr>
          <p:spPr>
            <a:xfrm>
              <a:off x="6411642" y="1820808"/>
              <a:ext cx="4875955" cy="575612"/>
            </a:xfrm>
            <a:prstGeom prst="homePlate">
              <a:avLst/>
            </a:prstGeom>
            <a:solidFill>
              <a:srgbClr val="4472C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9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專業領域英文 </a:t>
              </a:r>
              <a:r>
                <a:rPr kumimoji="0" lang="en-US" altLang="zh-TW" sz="9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Disciplinary English</a:t>
              </a:r>
              <a:endParaRPr kumimoji="0" lang="zh-TW" altLang="en-US" sz="9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6484F041-C39D-429D-9B40-E597D478889C}"/>
                </a:ext>
              </a:extLst>
            </p:cNvPr>
            <p:cNvSpPr txBox="1"/>
            <p:nvPr/>
          </p:nvSpPr>
          <p:spPr>
            <a:xfrm>
              <a:off x="2084938" y="4317153"/>
              <a:ext cx="1396507" cy="56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91242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B1-B2</a:t>
              </a:r>
              <a:endParaRPr kumimoji="0" lang="zh-TW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91242C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10385DE1-EDCA-4DB6-BE01-3A11C6416E90}"/>
                </a:ext>
              </a:extLst>
            </p:cNvPr>
            <p:cNvSpPr txBox="1"/>
            <p:nvPr/>
          </p:nvSpPr>
          <p:spPr>
            <a:xfrm>
              <a:off x="3467807" y="3116480"/>
              <a:ext cx="1396507" cy="56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B2</a:t>
              </a:r>
              <a:endParaRPr kumimoji="0" lang="zh-TW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75DC659-7CFE-4C53-BA90-C204A15B5048}"/>
                </a:ext>
              </a:extLst>
            </p:cNvPr>
            <p:cNvSpPr txBox="1"/>
            <p:nvPr/>
          </p:nvSpPr>
          <p:spPr>
            <a:xfrm>
              <a:off x="4997708" y="1868310"/>
              <a:ext cx="1396507" cy="56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B2-C1</a:t>
              </a:r>
              <a:endParaRPr kumimoji="0" lang="zh-TW" alt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7ADE076E-F71E-4F2B-A6A3-50C813503846}"/>
                </a:ext>
              </a:extLst>
            </p:cNvPr>
            <p:cNvSpPr txBox="1"/>
            <p:nvPr/>
          </p:nvSpPr>
          <p:spPr>
            <a:xfrm>
              <a:off x="5375584" y="4878725"/>
              <a:ext cx="6744778" cy="658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提升基本核心英文能力 </a:t>
              </a:r>
              <a:r>
                <a: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English for Academic Purposes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Enhance core English competency</a:t>
              </a:r>
              <a:endParaRPr kumimoji="0" lang="zh-TW" altLang="en-US" sz="825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10312AEA-4F5F-47D3-A838-68FF9D2E73A3}"/>
                </a:ext>
              </a:extLst>
            </p:cNvPr>
            <p:cNvSpPr txBox="1"/>
            <p:nvPr/>
          </p:nvSpPr>
          <p:spPr>
            <a:xfrm>
              <a:off x="6753049" y="3642563"/>
              <a:ext cx="6559126" cy="658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提升專業領域之學術英語能力 </a:t>
              </a:r>
              <a:r>
                <a: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English for Specific Purposes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Enhance academic English proficiency in professional fields</a:t>
              </a:r>
              <a:endParaRPr kumimoji="0" lang="zh-TW" altLang="en-US" sz="825" b="0" i="0" u="none" strike="noStrike" kern="0" cap="none" spc="0" normalizeH="0" baseline="0" noProof="0" dirty="0">
                <a:ln>
                  <a:noFill/>
                </a:ln>
                <a:solidFill>
                  <a:srgbClr val="2E3C4C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DF3D8335-008E-462B-886C-962C2DB09810}"/>
                </a:ext>
              </a:extLst>
            </p:cNvPr>
            <p:cNvSpPr txBox="1"/>
            <p:nvPr/>
          </p:nvSpPr>
          <p:spPr>
            <a:xfrm>
              <a:off x="8300376" y="2404726"/>
              <a:ext cx="6226391" cy="658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各院專業領域全英語授課 </a:t>
              </a:r>
              <a:r>
                <a: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English as a Medium of Instruction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EMI in professional courses</a:t>
              </a:r>
              <a:endParaRPr kumimoji="0" lang="zh-TW" altLang="en-US" sz="825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55677F5-5313-43AD-B529-E58D071B9271}"/>
                </a:ext>
              </a:extLst>
            </p:cNvPr>
            <p:cNvSpPr/>
            <p:nvPr/>
          </p:nvSpPr>
          <p:spPr>
            <a:xfrm rot="5400000">
              <a:off x="2085280" y="4325196"/>
              <a:ext cx="383404" cy="2404037"/>
            </a:xfrm>
            <a:prstGeom prst="rect">
              <a:avLst/>
            </a:prstGeom>
            <a:solidFill>
              <a:srgbClr val="91242C"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77BF2331-460A-4822-A83B-4EF83222B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rgbClr val="5B9BD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6003" y="4702146"/>
              <a:ext cx="874010" cy="798734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BC7BFD77-2E9B-4A32-9F7C-D0BB069E3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rgbClr val="FFC000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6626" y="3553544"/>
              <a:ext cx="874010" cy="798734"/>
            </a:xfrm>
            <a:prstGeom prst="rect">
              <a:avLst/>
            </a:prstGeom>
          </p:spPr>
        </p:pic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2E08A605-783D-4B14-9A41-216A9FACDAF8}"/>
                </a:ext>
              </a:extLst>
            </p:cNvPr>
            <p:cNvSpPr txBox="1"/>
            <p:nvPr/>
          </p:nvSpPr>
          <p:spPr>
            <a:xfrm>
              <a:off x="583681" y="4035036"/>
              <a:ext cx="3174866" cy="482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91242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Average Proficiency</a:t>
              </a:r>
              <a:endParaRPr kumimoji="0" lang="zh-TW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91242C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6ED5BBB-71E5-458D-BC4E-1E2E9E37BF10}"/>
                </a:ext>
              </a:extLst>
            </p:cNvPr>
            <p:cNvSpPr txBox="1"/>
            <p:nvPr/>
          </p:nvSpPr>
          <p:spPr>
            <a:xfrm>
              <a:off x="2025159" y="2842161"/>
              <a:ext cx="2977431" cy="482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BF9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High Proficiency</a:t>
              </a:r>
              <a:endParaRPr kumimoji="0" lang="zh-TW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7CEFEDAC-FFC7-453F-8F63-3FC0DED3EF00}"/>
                </a:ext>
              </a:extLst>
            </p:cNvPr>
            <p:cNvSpPr txBox="1"/>
            <p:nvPr/>
          </p:nvSpPr>
          <p:spPr>
            <a:xfrm>
              <a:off x="3434211" y="1596664"/>
              <a:ext cx="2977431" cy="482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2E3C4C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Advanced Proficiency</a:t>
              </a:r>
              <a:endParaRPr kumimoji="0" lang="zh-TW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E3C4C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47320CE9-7DA4-4591-9976-F0E4500F7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6048" y="2307786"/>
              <a:ext cx="874010" cy="798735"/>
            </a:xfrm>
            <a:prstGeom prst="rect">
              <a:avLst/>
            </a:prstGeom>
          </p:spPr>
        </p:pic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5AB6B279-8F44-4D2D-8A22-A274F1570CAA}"/>
              </a:ext>
            </a:extLst>
          </p:cNvPr>
          <p:cNvGrpSpPr/>
          <p:nvPr/>
        </p:nvGrpSpPr>
        <p:grpSpPr>
          <a:xfrm>
            <a:off x="579867" y="2816304"/>
            <a:ext cx="8326521" cy="2183814"/>
            <a:chOff x="596157" y="2925146"/>
            <a:chExt cx="8326521" cy="2183814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3363D7D7-D2F7-4785-95E0-CB5A5C077087}"/>
                </a:ext>
              </a:extLst>
            </p:cNvPr>
            <p:cNvGrpSpPr/>
            <p:nvPr/>
          </p:nvGrpSpPr>
          <p:grpSpPr>
            <a:xfrm>
              <a:off x="596157" y="3188298"/>
              <a:ext cx="2372960" cy="1478836"/>
              <a:chOff x="59592" y="3988649"/>
              <a:chExt cx="3649737" cy="2009199"/>
            </a:xfrm>
          </p:grpSpPr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EC8CCEB7-06CE-4AAB-B86F-03E178180276}"/>
                  </a:ext>
                </a:extLst>
              </p:cNvPr>
              <p:cNvSpPr/>
              <p:nvPr/>
            </p:nvSpPr>
            <p:spPr>
              <a:xfrm>
                <a:off x="96444" y="4300732"/>
                <a:ext cx="3612885" cy="1697116"/>
              </a:xfrm>
              <a:prstGeom prst="rect">
                <a:avLst/>
              </a:prstGeom>
              <a:solidFill>
                <a:srgbClr val="F05A7D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9" name="文字方塊 28">
                <a:extLst>
                  <a:ext uri="{FF2B5EF4-FFF2-40B4-BE49-F238E27FC236}">
                    <a16:creationId xmlns:a16="http://schemas.microsoft.com/office/drawing/2014/main" id="{BCB64D2A-DBF9-41BC-AF66-684DCD110E69}"/>
                  </a:ext>
                </a:extLst>
              </p:cNvPr>
              <p:cNvSpPr txBox="1"/>
              <p:nvPr/>
            </p:nvSpPr>
            <p:spPr>
              <a:xfrm>
                <a:off x="305628" y="3988649"/>
                <a:ext cx="2126065" cy="344979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05A7D"/>
                </a:solidFill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大一 </a:t>
                </a:r>
                <a:r>
                  <a:rPr kumimoji="0" lang="en-US" altLang="zh-TW" sz="825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Freshmen Year</a:t>
                </a: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2E9DA54B-8CAE-4C6D-B449-4312380DC216}"/>
                  </a:ext>
                </a:extLst>
              </p:cNvPr>
              <p:cNvSpPr/>
              <p:nvPr/>
            </p:nvSpPr>
            <p:spPr>
              <a:xfrm>
                <a:off x="59592" y="4315236"/>
                <a:ext cx="3297615" cy="16464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系所與自己的志趣相符</a:t>
                </a:r>
                <a:r>
                  <a: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?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Does your major match your interests?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加修雙主修、輔系、學分學程</a:t>
                </a:r>
                <a:r>
                  <a: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?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Double major? Minors? Interdisciplinary Programs?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準備考托福、多益、英檢</a:t>
                </a:r>
                <a:r>
                  <a: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?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Prepare for English proficiency exams such as TOEFL, TOEIC, etc.?</a:t>
                </a:r>
              </a:p>
            </p:txBody>
          </p:sp>
        </p:grp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F09AD08E-2C5A-4524-8835-93575D084477}"/>
                </a:ext>
              </a:extLst>
            </p:cNvPr>
            <p:cNvGrpSpPr/>
            <p:nvPr/>
          </p:nvGrpSpPr>
          <p:grpSpPr>
            <a:xfrm>
              <a:off x="2942357" y="3196624"/>
              <a:ext cx="1554525" cy="1476551"/>
              <a:chOff x="2142542" y="3466814"/>
              <a:chExt cx="2176031" cy="2030734"/>
            </a:xfrm>
          </p:grpSpPr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71804C4F-F3B7-4D30-8CF3-2590CFE21FA5}"/>
                  </a:ext>
                </a:extLst>
              </p:cNvPr>
              <p:cNvSpPr/>
              <p:nvPr/>
            </p:nvSpPr>
            <p:spPr>
              <a:xfrm>
                <a:off x="2142542" y="3779586"/>
                <a:ext cx="2176031" cy="1717962"/>
              </a:xfrm>
              <a:prstGeom prst="rect">
                <a:avLst/>
              </a:prstGeom>
              <a:solidFill>
                <a:srgbClr val="8577B6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>
                <a:noAutofit/>
              </a:bodyPr>
              <a:lstStyle/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想出國當交換生</a:t>
                </a:r>
                <a:r>
                  <a: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?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Apply for the Exchange Programs? 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想修習雙聯學位</a:t>
                </a:r>
                <a:r>
                  <a: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?</a:t>
                </a: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Joint Degrees?</a:t>
                </a:r>
                <a:endParaRPr kumimoji="0" lang="zh-TW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F3886AE9-AA21-409E-B9A2-7BFCB10853BD}"/>
                  </a:ext>
                </a:extLst>
              </p:cNvPr>
              <p:cNvSpPr txBox="1"/>
              <p:nvPr/>
            </p:nvSpPr>
            <p:spPr>
              <a:xfrm>
                <a:off x="2207350" y="3466814"/>
                <a:ext cx="2033490" cy="34921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8577B6"/>
                </a:solidFill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大二 </a:t>
                </a:r>
                <a:r>
                  <a:rPr kumimoji="0" lang="en-US" altLang="zh-TW" sz="825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Sophomore Year</a:t>
                </a:r>
              </a:p>
            </p:txBody>
          </p:sp>
        </p:grpSp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F535A08B-1A38-4899-86D2-B1BD191F972D}"/>
                </a:ext>
              </a:extLst>
            </p:cNvPr>
            <p:cNvGrpSpPr/>
            <p:nvPr/>
          </p:nvGrpSpPr>
          <p:grpSpPr>
            <a:xfrm>
              <a:off x="4496882" y="3196624"/>
              <a:ext cx="2349000" cy="1472156"/>
              <a:chOff x="4766878" y="2095371"/>
              <a:chExt cx="3612884" cy="1990835"/>
            </a:xfrm>
          </p:grpSpPr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D3A27434-608F-4BDD-BF18-76E2170C105C}"/>
                  </a:ext>
                </a:extLst>
              </p:cNvPr>
              <p:cNvSpPr/>
              <p:nvPr/>
            </p:nvSpPr>
            <p:spPr>
              <a:xfrm>
                <a:off x="4766878" y="2396970"/>
                <a:ext cx="3612884" cy="1689236"/>
              </a:xfrm>
              <a:prstGeom prst="rect">
                <a:avLst/>
              </a:prstGeom>
              <a:solidFill>
                <a:srgbClr val="F58228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7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B591461C-A99F-4BF3-B7AC-49A85295EA23}"/>
                  </a:ext>
                </a:extLst>
              </p:cNvPr>
              <p:cNvSpPr txBox="1"/>
              <p:nvPr/>
            </p:nvSpPr>
            <p:spPr>
              <a:xfrm>
                <a:off x="4910492" y="2095371"/>
                <a:ext cx="2049184" cy="34337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58228"/>
                </a:solidFill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大三 </a:t>
                </a:r>
                <a:r>
                  <a:rPr kumimoji="0" lang="en-US" altLang="zh-TW" sz="825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Junior Year</a:t>
                </a: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03B3AD22-B491-49A1-BFD6-392BE4EE569B}"/>
                  </a:ext>
                </a:extLst>
              </p:cNvPr>
              <p:cNvSpPr/>
              <p:nvPr/>
            </p:nvSpPr>
            <p:spPr>
              <a:xfrm>
                <a:off x="4825082" y="2520180"/>
                <a:ext cx="3324947" cy="1467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想提早畢業？</a:t>
                </a:r>
                <a:endParaRPr kumimoji="0" lang="en-US" altLang="zh-TW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early graduation?</a:t>
                </a:r>
                <a:endPara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申請逕讀博班或學碩五年連修？</a:t>
                </a:r>
                <a:endParaRPr kumimoji="0" lang="en-US" altLang="zh-TW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Apply for Direct Admission to Master’s or Doctoral Programs?</a:t>
                </a:r>
                <a:endParaRPr kumimoji="0" lang="en-US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國內進修或出國留學？</a:t>
                </a:r>
                <a:endParaRPr kumimoji="0" lang="en-US" altLang="zh-TW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135000" marR="0" lvl="0" indent="-135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Study domestically or abroad?</a:t>
                </a:r>
                <a:endParaRPr kumimoji="0" lang="zh-TW" altLang="zh-TW" sz="825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58A61C89-6FE5-4B15-AC18-1CE4553DC1F2}"/>
                </a:ext>
              </a:extLst>
            </p:cNvPr>
            <p:cNvGrpSpPr/>
            <p:nvPr/>
          </p:nvGrpSpPr>
          <p:grpSpPr>
            <a:xfrm>
              <a:off x="6843679" y="2925146"/>
              <a:ext cx="2078999" cy="2103803"/>
              <a:chOff x="7491291" y="1403583"/>
              <a:chExt cx="3190092" cy="3459261"/>
            </a:xfrm>
          </p:grpSpPr>
          <p:grpSp>
            <p:nvGrpSpPr>
              <p:cNvPr id="39" name="群組 38">
                <a:extLst>
                  <a:ext uri="{FF2B5EF4-FFF2-40B4-BE49-F238E27FC236}">
                    <a16:creationId xmlns:a16="http://schemas.microsoft.com/office/drawing/2014/main" id="{FCCCD2D8-3F1F-47D2-9684-013257181008}"/>
                  </a:ext>
                </a:extLst>
              </p:cNvPr>
              <p:cNvGrpSpPr/>
              <p:nvPr/>
            </p:nvGrpSpPr>
            <p:grpSpPr>
              <a:xfrm>
                <a:off x="7491291" y="1403583"/>
                <a:ext cx="3190092" cy="3459261"/>
                <a:chOff x="7491291" y="1403583"/>
                <a:chExt cx="3190092" cy="3459261"/>
              </a:xfrm>
            </p:grpSpPr>
            <p:sp>
              <p:nvSpPr>
                <p:cNvPr id="41" name="手繪多邊形 23">
                  <a:extLst>
                    <a:ext uri="{FF2B5EF4-FFF2-40B4-BE49-F238E27FC236}">
                      <a16:creationId xmlns:a16="http://schemas.microsoft.com/office/drawing/2014/main" id="{362BACE3-24FF-4933-8E1B-52C510B019FB}"/>
                    </a:ext>
                  </a:extLst>
                </p:cNvPr>
                <p:cNvSpPr/>
                <p:nvPr/>
              </p:nvSpPr>
              <p:spPr>
                <a:xfrm rot="5400000">
                  <a:off x="7356706" y="1538168"/>
                  <a:ext cx="3459261" cy="3190092"/>
                </a:xfrm>
                <a:custGeom>
                  <a:avLst/>
                  <a:gdLst>
                    <a:gd name="connsiteX0" fmla="*/ 0 w 3600000"/>
                    <a:gd name="connsiteY0" fmla="*/ 2160000 h 5142168"/>
                    <a:gd name="connsiteX1" fmla="*/ 1800000 w 3600000"/>
                    <a:gd name="connsiteY1" fmla="*/ 0 h 5142168"/>
                    <a:gd name="connsiteX2" fmla="*/ 3600000 w 3600000"/>
                    <a:gd name="connsiteY2" fmla="*/ 2160000 h 5142168"/>
                    <a:gd name="connsiteX3" fmla="*/ 2982896 w 3600000"/>
                    <a:gd name="connsiteY3" fmla="*/ 2160000 h 5142168"/>
                    <a:gd name="connsiteX4" fmla="*/ 2982896 w 3600000"/>
                    <a:gd name="connsiteY4" fmla="*/ 5142168 h 5142168"/>
                    <a:gd name="connsiteX5" fmla="*/ 822896 w 3600000"/>
                    <a:gd name="connsiteY5" fmla="*/ 5142168 h 5142168"/>
                    <a:gd name="connsiteX6" fmla="*/ 822896 w 3600000"/>
                    <a:gd name="connsiteY6" fmla="*/ 2160000 h 5142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00000" h="5142168">
                      <a:moveTo>
                        <a:pt x="0" y="2160000"/>
                      </a:moveTo>
                      <a:lnTo>
                        <a:pt x="1800000" y="0"/>
                      </a:lnTo>
                      <a:lnTo>
                        <a:pt x="3600000" y="2160000"/>
                      </a:lnTo>
                      <a:lnTo>
                        <a:pt x="2982896" y="2160000"/>
                      </a:lnTo>
                      <a:lnTo>
                        <a:pt x="2982896" y="5142168"/>
                      </a:lnTo>
                      <a:lnTo>
                        <a:pt x="822896" y="5142168"/>
                      </a:lnTo>
                      <a:lnTo>
                        <a:pt x="822896" y="2160000"/>
                      </a:lnTo>
                      <a:close/>
                    </a:path>
                  </a:pathLst>
                </a:custGeom>
                <a:solidFill>
                  <a:srgbClr val="2E9E96"/>
                </a:solidFill>
                <a:ln w="25400" cap="flat" cmpd="sng" algn="ctr">
                  <a:noFill/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2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矩形 41">
                  <a:extLst>
                    <a:ext uri="{FF2B5EF4-FFF2-40B4-BE49-F238E27FC236}">
                      <a16:creationId xmlns:a16="http://schemas.microsoft.com/office/drawing/2014/main" id="{E070F18F-01AC-4085-91EB-415297FBC0A2}"/>
                    </a:ext>
                  </a:extLst>
                </p:cNvPr>
                <p:cNvSpPr/>
                <p:nvPr/>
              </p:nvSpPr>
              <p:spPr>
                <a:xfrm>
                  <a:off x="7637897" y="2476544"/>
                  <a:ext cx="2477417" cy="15751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71450" marR="0" lvl="0" indent="-17145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zh-TW" altLang="en-US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考研究所</a:t>
                  </a:r>
                  <a:endPara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  <a:p>
                  <a:pPr marL="171450" marR="0" lvl="0" indent="-17145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altLang="zh-TW" sz="825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Apply for graduate schools</a:t>
                  </a:r>
                  <a:endPara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  <a:p>
                  <a:pPr marL="171450" marR="0" lvl="0" indent="-17145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zh-TW" altLang="en-US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申請國外學校</a:t>
                  </a:r>
                  <a:endPara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  <a:p>
                  <a:pPr marL="171450" marR="0" lvl="0" indent="-17145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altLang="zh-TW" sz="825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Apply to study abroad</a:t>
                  </a:r>
                  <a:endParaRPr kumimoji="0" lang="en-US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  <a:p>
                  <a:pPr marL="171450" marR="0" lvl="0" indent="-17145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zh-TW" altLang="en-US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準備就業</a:t>
                  </a:r>
                  <a:endParaRPr kumimoji="0" lang="en-US" altLang="zh-TW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  <a:p>
                  <a:pPr marL="171450" marR="0" lvl="0" indent="-17145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altLang="zh-TW" sz="825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Find a job</a:t>
                  </a:r>
                  <a:endParaRPr kumimoji="0" lang="zh-TW" altLang="zh-TW" sz="825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0" name="文字方塊 39">
                <a:extLst>
                  <a:ext uri="{FF2B5EF4-FFF2-40B4-BE49-F238E27FC236}">
                    <a16:creationId xmlns:a16="http://schemas.microsoft.com/office/drawing/2014/main" id="{34B5FDAE-E7D1-45E9-B7AC-EFDC567730B5}"/>
                  </a:ext>
                </a:extLst>
              </p:cNvPr>
              <p:cNvSpPr txBox="1"/>
              <p:nvPr/>
            </p:nvSpPr>
            <p:spPr>
              <a:xfrm>
                <a:off x="7503933" y="1833515"/>
                <a:ext cx="1768117" cy="41751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2E9E96"/>
                </a:solidFill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大四 </a:t>
                </a:r>
                <a:r>
                  <a:rPr kumimoji="0" lang="en-US" altLang="zh-TW" sz="825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Senior Year</a:t>
                </a:r>
              </a:p>
            </p:txBody>
          </p: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3A3DC73D-B7C4-4003-B51F-A0D95291A788}"/>
                </a:ext>
              </a:extLst>
            </p:cNvPr>
            <p:cNvGrpSpPr/>
            <p:nvPr/>
          </p:nvGrpSpPr>
          <p:grpSpPr>
            <a:xfrm>
              <a:off x="1164010" y="4559746"/>
              <a:ext cx="1237190" cy="549214"/>
              <a:chOff x="1385665" y="836940"/>
              <a:chExt cx="1263253" cy="1023225"/>
            </a:xfrm>
          </p:grpSpPr>
          <p:sp>
            <p:nvSpPr>
              <p:cNvPr id="44" name="向下箭號 3">
                <a:extLst>
                  <a:ext uri="{FF2B5EF4-FFF2-40B4-BE49-F238E27FC236}">
                    <a16:creationId xmlns:a16="http://schemas.microsoft.com/office/drawing/2014/main" id="{D4A2C26A-F258-4468-9A4D-05D97C7814D7}"/>
                  </a:ext>
                </a:extLst>
              </p:cNvPr>
              <p:cNvSpPr/>
              <p:nvPr/>
            </p:nvSpPr>
            <p:spPr>
              <a:xfrm rot="10800000">
                <a:off x="1806392" y="836940"/>
                <a:ext cx="421795" cy="422671"/>
              </a:xfrm>
              <a:prstGeom prst="downArrow">
                <a:avLst/>
              </a:prstGeom>
              <a:solidFill>
                <a:srgbClr val="4472C4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5" name="圓角矩形 1">
                <a:extLst>
                  <a:ext uri="{FF2B5EF4-FFF2-40B4-BE49-F238E27FC236}">
                    <a16:creationId xmlns:a16="http://schemas.microsoft.com/office/drawing/2014/main" id="{BCC0F6A2-E45A-42F4-B6D0-8431A95B87BF}"/>
                  </a:ext>
                </a:extLst>
              </p:cNvPr>
              <p:cNvSpPr/>
              <p:nvPr/>
            </p:nvSpPr>
            <p:spPr>
              <a:xfrm>
                <a:off x="1385665" y="1079998"/>
                <a:ext cx="1263253" cy="780167"/>
              </a:xfrm>
              <a:prstGeom prst="roundRect">
                <a:avLst/>
              </a:prstGeom>
              <a:solidFill>
                <a:srgbClr val="4472C4"/>
              </a:solidFill>
              <a:ln w="25400" cap="flat" cmpd="sng" algn="ctr">
                <a:noFill/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825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大學入門</a:t>
                </a:r>
                <a:endParaRPr kumimoji="0" lang="en-US" altLang="zh-TW" sz="825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825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軟正黑體" panose="020B0604030504040204" pitchFamily="34" charset="-120"/>
                    <a:cs typeface="Arial" panose="020B0604020202020204" pitchFamily="34" charset="0"/>
                  </a:rPr>
                  <a:t>Introduction to University Studies</a:t>
                </a:r>
                <a:endParaRPr kumimoji="0" lang="zh-TW" altLang="en-US" sz="825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1728929C-EAEF-4D6A-8DC7-46B8BE29D0DA}"/>
              </a:ext>
            </a:extLst>
          </p:cNvPr>
          <p:cNvGrpSpPr/>
          <p:nvPr/>
        </p:nvGrpSpPr>
        <p:grpSpPr>
          <a:xfrm>
            <a:off x="6944223" y="4427600"/>
            <a:ext cx="1237190" cy="502903"/>
            <a:chOff x="8943681" y="2650334"/>
            <a:chExt cx="1197741" cy="915832"/>
          </a:xfrm>
        </p:grpSpPr>
        <p:sp>
          <p:nvSpPr>
            <p:cNvPr id="47" name="向下箭號 28">
              <a:extLst>
                <a:ext uri="{FF2B5EF4-FFF2-40B4-BE49-F238E27FC236}">
                  <a16:creationId xmlns:a16="http://schemas.microsoft.com/office/drawing/2014/main" id="{F752D66C-8F8D-4926-A023-FACC8CFADDC5}"/>
                </a:ext>
              </a:extLst>
            </p:cNvPr>
            <p:cNvSpPr/>
            <p:nvPr/>
          </p:nvSpPr>
          <p:spPr>
            <a:xfrm rot="10800000">
              <a:off x="9345873" y="2650334"/>
              <a:ext cx="393356" cy="422672"/>
            </a:xfrm>
            <a:prstGeom prst="downArrow">
              <a:avLst/>
            </a:prstGeom>
            <a:solidFill>
              <a:srgbClr val="2B6EA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8" name="圓角矩形 22">
              <a:extLst>
                <a:ext uri="{FF2B5EF4-FFF2-40B4-BE49-F238E27FC236}">
                  <a16:creationId xmlns:a16="http://schemas.microsoft.com/office/drawing/2014/main" id="{889435AE-3F78-43C7-8E63-71934F9FA958}"/>
                </a:ext>
              </a:extLst>
            </p:cNvPr>
            <p:cNvSpPr/>
            <p:nvPr/>
          </p:nvSpPr>
          <p:spPr>
            <a:xfrm>
              <a:off x="8943681" y="3026166"/>
              <a:ext cx="1197741" cy="540000"/>
            </a:xfrm>
            <a:prstGeom prst="roundRect">
              <a:avLst/>
            </a:prstGeom>
            <a:solidFill>
              <a:srgbClr val="2B6EAB"/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825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總整課程</a:t>
              </a:r>
              <a:endParaRPr kumimoji="0" lang="en-US" altLang="zh-TW" sz="82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825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Arial" panose="020B0604020202020204" pitchFamily="34" charset="0"/>
                </a:rPr>
                <a:t>Capstone Course</a:t>
              </a:r>
              <a:endParaRPr kumimoji="0" lang="zh-TW" altLang="en-US" sz="82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8943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467F6C6F-7262-42EC-BDB9-0E089A99D9DD}"/>
              </a:ext>
            </a:extLst>
          </p:cNvPr>
          <p:cNvCxnSpPr>
            <a:cxnSpLocks/>
          </p:cNvCxnSpPr>
          <p:nvPr/>
        </p:nvCxnSpPr>
        <p:spPr>
          <a:xfrm>
            <a:off x="0" y="2157105"/>
            <a:ext cx="9144000" cy="0"/>
          </a:xfrm>
          <a:prstGeom prst="line">
            <a:avLst/>
          </a:prstGeom>
          <a:noFill/>
          <a:ln w="38100" cap="flat" cmpd="sng" algn="ctr">
            <a:solidFill>
              <a:srgbClr val="203864"/>
            </a:solidFill>
            <a:prstDash val="solid"/>
          </a:ln>
          <a:effectLst/>
        </p:spPr>
      </p:cxn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94700C99-1FEA-4823-87F2-7D2959CD2562}"/>
              </a:ext>
            </a:extLst>
          </p:cNvPr>
          <p:cNvGrpSpPr/>
          <p:nvPr/>
        </p:nvGrpSpPr>
        <p:grpSpPr>
          <a:xfrm>
            <a:off x="2359254" y="1085429"/>
            <a:ext cx="4425492" cy="2972641"/>
            <a:chOff x="3298811" y="1734290"/>
            <a:chExt cx="5900656" cy="3963514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51939B59-3B7D-40FA-AE78-C48123963822}"/>
                </a:ext>
              </a:extLst>
            </p:cNvPr>
            <p:cNvSpPr/>
            <p:nvPr/>
          </p:nvSpPr>
          <p:spPr>
            <a:xfrm>
              <a:off x="3298811" y="1734290"/>
              <a:ext cx="5900656" cy="33034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ts val="6200"/>
                </a:lnSpc>
              </a:pPr>
              <a:r>
                <a:rPr lang="zh-TW" altLang="en-US" sz="6600" b="1" dirty="0">
                  <a:solidFill>
                    <a:srgbClr val="20386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學會思考</a:t>
              </a:r>
              <a:endParaRPr lang="en-US" altLang="zh-TW" sz="6600" b="1" dirty="0">
                <a:solidFill>
                  <a:srgbClr val="2038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6200"/>
                </a:lnSpc>
              </a:pPr>
              <a:r>
                <a:rPr lang="zh-TW" altLang="en-US" sz="2000" b="1" dirty="0">
                  <a:solidFill>
                    <a:srgbClr val="20386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</a:t>
              </a:r>
              <a:endParaRPr lang="en-US" altLang="zh-TW" sz="2000" b="1" dirty="0">
                <a:solidFill>
                  <a:srgbClr val="2038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dist">
                <a:lnSpc>
                  <a:spcPts val="6200"/>
                </a:lnSpc>
              </a:pPr>
              <a:r>
                <a:rPr lang="zh-TW" altLang="en-US" sz="6600" b="1" dirty="0">
                  <a:solidFill>
                    <a:srgbClr val="20386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生涯規劃</a:t>
              </a:r>
              <a:endParaRPr lang="en-US" altLang="zh-TW" sz="6600" b="1" dirty="0">
                <a:solidFill>
                  <a:srgbClr val="20386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C9F81A86-A565-4FD3-8B76-035955117576}"/>
                </a:ext>
              </a:extLst>
            </p:cNvPr>
            <p:cNvSpPr/>
            <p:nvPr/>
          </p:nvSpPr>
          <p:spPr>
            <a:xfrm>
              <a:off x="3468578" y="5020696"/>
              <a:ext cx="5561123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zh-TW" altLang="en-US" sz="2700" b="1" dirty="0">
                  <a:solidFill>
                    <a:srgbClr val="20386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從進大學第一天開始！</a:t>
              </a: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2D95088A-64D8-4473-95FF-5FDBABBCE354}"/>
              </a:ext>
            </a:extLst>
          </p:cNvPr>
          <p:cNvSpPr/>
          <p:nvPr/>
        </p:nvSpPr>
        <p:spPr>
          <a:xfrm>
            <a:off x="3094673" y="1939057"/>
            <a:ext cx="2954655" cy="461665"/>
          </a:xfrm>
          <a:prstGeom prst="rect">
            <a:avLst/>
          </a:prstGeom>
          <a:solidFill>
            <a:srgbClr val="203864"/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擁有信念、自由選擇</a:t>
            </a:r>
            <a:endParaRPr kumimoji="0" lang="zh-TW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5055B02-7DA6-4071-A1C7-E1D63C0473FF}"/>
              </a:ext>
            </a:extLst>
          </p:cNvPr>
          <p:cNvSpPr txBox="1"/>
          <p:nvPr/>
        </p:nvSpPr>
        <p:spPr>
          <a:xfrm>
            <a:off x="2158108" y="4034986"/>
            <a:ext cx="48277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1050" b="1" dirty="0">
                <a:solidFill>
                  <a:srgbClr val="203864"/>
                </a:solidFill>
                <a:ea typeface="標楷體" panose="03000509000000000000" pitchFamily="65" charset="-120"/>
              </a:rPr>
              <a:t>PLAN AHEAD, HAVE FAITH, FOLLOW YOUR HEART</a:t>
            </a:r>
          </a:p>
          <a:p>
            <a:pPr algn="dist"/>
            <a:r>
              <a:rPr lang="en-US" altLang="zh-TW" sz="1050" b="1" dirty="0">
                <a:solidFill>
                  <a:srgbClr val="203864"/>
                </a:solidFill>
                <a:ea typeface="標楷體" panose="03000509000000000000" pitchFamily="65" charset="-120"/>
              </a:rPr>
              <a:t>Today is your best starting point! </a:t>
            </a:r>
          </a:p>
        </p:txBody>
      </p:sp>
    </p:spTree>
    <p:extLst>
      <p:ext uri="{BB962C8B-B14F-4D97-AF65-F5344CB8AC3E}">
        <p14:creationId xmlns:p14="http://schemas.microsoft.com/office/powerpoint/2010/main" val="1388498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排標題 1">
            <a:extLst>
              <a:ext uri="{FF2B5EF4-FFF2-40B4-BE49-F238E27FC236}">
                <a16:creationId xmlns:a16="http://schemas.microsoft.com/office/drawing/2014/main" id="{06A9CC48-9A69-4E2D-82FF-3C69B54BAA30}"/>
              </a:ext>
            </a:extLst>
          </p:cNvPr>
          <p:cNvSpPr txBox="1">
            <a:spLocks/>
          </p:cNvSpPr>
          <p:nvPr/>
        </p:nvSpPr>
        <p:spPr>
          <a:xfrm>
            <a:off x="2602232" y="1036321"/>
            <a:ext cx="3939536" cy="480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學術與跨域學習</a:t>
            </a:r>
            <a:br>
              <a:rPr kumimoji="1" lang="en-US" altLang="zh-TW" sz="4000" b="1" dirty="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en-US" altLang="zh-TW" sz="1200" b="1" dirty="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Academic and Interdisciplinary Learning</a:t>
            </a:r>
            <a:br>
              <a:rPr kumimoji="1" lang="en-US" altLang="zh-TW" sz="700" b="1" dirty="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endParaRPr kumimoji="1" lang="zh-TW" altLang="en-US" sz="1800" b="1" dirty="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直排標題 1">
            <a:extLst>
              <a:ext uri="{FF2B5EF4-FFF2-40B4-BE49-F238E27FC236}">
                <a16:creationId xmlns:a16="http://schemas.microsoft.com/office/drawing/2014/main" id="{E4A98F35-2D1C-4D20-8445-685BD1010397}"/>
              </a:ext>
            </a:extLst>
          </p:cNvPr>
          <p:cNvSpPr txBox="1">
            <a:spLocks/>
          </p:cNvSpPr>
          <p:nvPr/>
        </p:nvSpPr>
        <p:spPr>
          <a:xfrm>
            <a:off x="2363428" y="1632374"/>
            <a:ext cx="4417139" cy="1334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sz="6600" b="1" dirty="0">
                <a:solidFill>
                  <a:srgbClr val="D33B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大學如何學</a:t>
            </a:r>
          </a:p>
          <a:p>
            <a:pPr algn="ctr"/>
            <a:r>
              <a:rPr kumimoji="1" lang="en-US" altLang="zh-TW" sz="2400" b="1" dirty="0">
                <a:solidFill>
                  <a:srgbClr val="D33B2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Guide to Studying at NTNU</a:t>
            </a:r>
            <a:endParaRPr kumimoji="1" lang="en-US" altLang="zh-TW" sz="900" b="1" dirty="0">
              <a:solidFill>
                <a:srgbClr val="D33B2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DE778A65-A7A3-4631-85F0-D19C90F0A6A2}"/>
              </a:ext>
            </a:extLst>
          </p:cNvPr>
          <p:cNvSpPr txBox="1">
            <a:spLocks/>
          </p:cNvSpPr>
          <p:nvPr/>
        </p:nvSpPr>
        <p:spPr>
          <a:xfrm>
            <a:off x="1984337" y="3082446"/>
            <a:ext cx="5175319" cy="113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39700" indent="0" algn="ctr">
              <a:buNone/>
            </a:pPr>
            <a:r>
              <a:rPr kumimoji="1" lang="zh-TW" alt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楊承山 副教務長  主持</a:t>
            </a:r>
            <a:endParaRPr kumimoji="1" lang="en-US" altLang="zh-TW" sz="4000" b="1" dirty="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9700" indent="0" algn="ctr">
              <a:buNone/>
            </a:pPr>
            <a:r>
              <a:rPr kumimoji="1" lang="en-US" altLang="zh-TW" sz="1300" b="1" dirty="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Dr. Chan-Shan Yang,  Associate Vice President for Academic Affairs</a:t>
            </a:r>
          </a:p>
        </p:txBody>
      </p:sp>
    </p:spTree>
    <p:extLst>
      <p:ext uri="{BB962C8B-B14F-4D97-AF65-F5344CB8AC3E}">
        <p14:creationId xmlns:p14="http://schemas.microsoft.com/office/powerpoint/2010/main" val="82037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A638595-3934-4DCB-926F-FD6E8363E9C2}"/>
              </a:ext>
            </a:extLst>
          </p:cNvPr>
          <p:cNvGrpSpPr>
            <a:grpSpLocks noChangeAspect="1"/>
          </p:cNvGrpSpPr>
          <p:nvPr/>
        </p:nvGrpSpPr>
        <p:grpSpPr>
          <a:xfrm>
            <a:off x="456652" y="1229966"/>
            <a:ext cx="3772551" cy="360000"/>
            <a:chOff x="503663" y="1660370"/>
            <a:chExt cx="6413331" cy="612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5A2B4A2-939D-487F-A7D0-68B99E0C7726}"/>
                </a:ext>
              </a:extLst>
            </p:cNvPr>
            <p:cNvSpPr/>
            <p:nvPr/>
          </p:nvSpPr>
          <p:spPr>
            <a:xfrm>
              <a:off x="503663" y="1660370"/>
              <a:ext cx="216000" cy="612000"/>
            </a:xfrm>
            <a:prstGeom prst="rect">
              <a:avLst/>
            </a:prstGeom>
            <a:solidFill>
              <a:srgbClr val="2E9E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TW" altLang="en-US" sz="2400" b="1" dirty="0">
                <a:solidFill>
                  <a:srgbClr val="2B6EAB"/>
                </a:solidFill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F295323D-F2DF-49B4-8FC5-B9FE3D59D26A}"/>
                </a:ext>
              </a:extLst>
            </p:cNvPr>
            <p:cNvSpPr txBox="1"/>
            <p:nvPr/>
          </p:nvSpPr>
          <p:spPr>
            <a:xfrm>
              <a:off x="809061" y="1660370"/>
              <a:ext cx="6107933" cy="61200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大學只能拿一個學位嗎？</a:t>
              </a:r>
              <a:endParaRPr lang="en-US" altLang="zh-TW" sz="2400" b="1" dirty="0">
                <a:solidFill>
                  <a:srgbClr val="2B6E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How many degrees can I get?</a:t>
              </a: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6ECD937F-A6B8-413A-A70C-AF0C6D85F4EA}"/>
              </a:ext>
            </a:extLst>
          </p:cNvPr>
          <p:cNvGrpSpPr>
            <a:grpSpLocks noChangeAspect="1"/>
          </p:cNvGrpSpPr>
          <p:nvPr/>
        </p:nvGrpSpPr>
        <p:grpSpPr>
          <a:xfrm>
            <a:off x="456652" y="659736"/>
            <a:ext cx="3557651" cy="360000"/>
            <a:chOff x="503663" y="726992"/>
            <a:chExt cx="6048001" cy="612000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29E08FC0-E7F7-4B59-A128-3665026BBE6D}"/>
                </a:ext>
              </a:extLst>
            </p:cNvPr>
            <p:cNvSpPr/>
            <p:nvPr/>
          </p:nvSpPr>
          <p:spPr>
            <a:xfrm>
              <a:off x="503663" y="726992"/>
              <a:ext cx="216000" cy="612000"/>
            </a:xfrm>
            <a:prstGeom prst="rect">
              <a:avLst/>
            </a:prstGeom>
            <a:solidFill>
              <a:srgbClr val="0072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TW" altLang="en-US" sz="2400" b="1" dirty="0">
                <a:solidFill>
                  <a:srgbClr val="2B6EAB"/>
                </a:solidFill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E4A571FD-B3ED-4DE2-86BA-471C6D1CCE99}"/>
                </a:ext>
              </a:extLst>
            </p:cNvPr>
            <p:cNvSpPr txBox="1"/>
            <p:nvPr/>
          </p:nvSpPr>
          <p:spPr>
            <a:xfrm>
              <a:off x="791664" y="726992"/>
              <a:ext cx="5760000" cy="61200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大學一定是讀四年嗎？</a:t>
              </a:r>
              <a:endParaRPr lang="en-US" altLang="zh-TW" sz="2400" b="1" dirty="0">
                <a:solidFill>
                  <a:srgbClr val="2B6E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How long does it take to graduate?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B733CBF-75EB-46D0-AF4D-117313F58968}"/>
              </a:ext>
            </a:extLst>
          </p:cNvPr>
          <p:cNvGrpSpPr>
            <a:grpSpLocks noChangeAspect="1"/>
          </p:cNvGrpSpPr>
          <p:nvPr/>
        </p:nvGrpSpPr>
        <p:grpSpPr>
          <a:xfrm>
            <a:off x="456652" y="1797014"/>
            <a:ext cx="5168460" cy="360000"/>
            <a:chOff x="503663" y="2618132"/>
            <a:chExt cx="8786372" cy="61200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483773D-9C4B-47BE-89D8-E06FB85BDC66}"/>
                </a:ext>
              </a:extLst>
            </p:cNvPr>
            <p:cNvSpPr/>
            <p:nvPr/>
          </p:nvSpPr>
          <p:spPr>
            <a:xfrm>
              <a:off x="503663" y="2618132"/>
              <a:ext cx="216000" cy="61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TW" altLang="en-US" sz="2400" b="1" dirty="0">
                <a:solidFill>
                  <a:srgbClr val="2B6EAB"/>
                </a:solidFill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E6230EE9-36DD-4312-B660-C57AA50A3687}"/>
                </a:ext>
              </a:extLst>
            </p:cNvPr>
            <p:cNvSpPr txBox="1"/>
            <p:nvPr/>
          </p:nvSpPr>
          <p:spPr>
            <a:xfrm>
              <a:off x="791665" y="2618132"/>
              <a:ext cx="8498370" cy="61200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大學只能使用一種語言學習專業嗎</a:t>
              </a:r>
              <a:r>
                <a:rPr lang="en-US" altLang="zh-TW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</a:p>
            <a:p>
              <a:r>
                <a:rPr lang="en-US" altLang="zh-TW" sz="10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Can I study in another language?</a:t>
              </a: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CAB45ED-0656-4820-BF9E-3C176614BE73}"/>
              </a:ext>
            </a:extLst>
          </p:cNvPr>
          <p:cNvGrpSpPr>
            <a:grpSpLocks noChangeAspect="1"/>
          </p:cNvGrpSpPr>
          <p:nvPr/>
        </p:nvGrpSpPr>
        <p:grpSpPr>
          <a:xfrm>
            <a:off x="456652" y="2364062"/>
            <a:ext cx="4006568" cy="360000"/>
            <a:chOff x="503663" y="3612470"/>
            <a:chExt cx="6811159" cy="61200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03BAA27-E5B9-49AA-91CE-981FF786AB40}"/>
                </a:ext>
              </a:extLst>
            </p:cNvPr>
            <p:cNvSpPr/>
            <p:nvPr/>
          </p:nvSpPr>
          <p:spPr>
            <a:xfrm>
              <a:off x="503663" y="3612470"/>
              <a:ext cx="216000" cy="61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TW" altLang="en-US" sz="2400" b="1" dirty="0">
                <a:solidFill>
                  <a:srgbClr val="2B6EAB"/>
                </a:solidFill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A353785B-468B-4724-A0A2-3154B6517BD7}"/>
                </a:ext>
              </a:extLst>
            </p:cNvPr>
            <p:cNvSpPr txBox="1"/>
            <p:nvPr/>
          </p:nvSpPr>
          <p:spPr>
            <a:xfrm>
              <a:off x="791663" y="3612470"/>
              <a:ext cx="6523159" cy="61200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大學只能在臺灣讀嗎？</a:t>
              </a:r>
              <a:endParaRPr lang="en-US" altLang="zh-TW" sz="2400" b="1" dirty="0">
                <a:solidFill>
                  <a:srgbClr val="2B6E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Do I always have to be in Taiwan to earn my degree?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E60D1F8-E8B0-4011-A939-B43D9EA054F2}"/>
              </a:ext>
            </a:extLst>
          </p:cNvPr>
          <p:cNvGrpSpPr>
            <a:grpSpLocks noChangeAspect="1"/>
          </p:cNvGrpSpPr>
          <p:nvPr/>
        </p:nvGrpSpPr>
        <p:grpSpPr>
          <a:xfrm>
            <a:off x="456652" y="2931110"/>
            <a:ext cx="3557651" cy="360000"/>
            <a:chOff x="503663" y="4582424"/>
            <a:chExt cx="6048001" cy="612000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8D78764-6A8A-455B-9478-D28B327B31C5}"/>
                </a:ext>
              </a:extLst>
            </p:cNvPr>
            <p:cNvSpPr/>
            <p:nvPr/>
          </p:nvSpPr>
          <p:spPr>
            <a:xfrm>
              <a:off x="503663" y="4582424"/>
              <a:ext cx="216000" cy="612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TW" altLang="en-US" sz="2400" b="1" dirty="0">
                <a:solidFill>
                  <a:srgbClr val="2B6EAB"/>
                </a:solidFill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4F110269-61CF-4C0E-B68B-1F86EC01A068}"/>
                </a:ext>
              </a:extLst>
            </p:cNvPr>
            <p:cNvSpPr txBox="1"/>
            <p:nvPr/>
          </p:nvSpPr>
          <p:spPr>
            <a:xfrm>
              <a:off x="791664" y="4582424"/>
              <a:ext cx="5760000" cy="61200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大學畢業後進修管道？</a:t>
              </a:r>
              <a:endParaRPr lang="en-US" altLang="zh-TW" sz="2400" b="1" dirty="0">
                <a:solidFill>
                  <a:srgbClr val="2B6E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 there continuing education post-graduation?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93C9ABF2-2935-45B9-A41B-6C41A6E6F65A}"/>
              </a:ext>
            </a:extLst>
          </p:cNvPr>
          <p:cNvGrpSpPr>
            <a:grpSpLocks noChangeAspect="1"/>
          </p:cNvGrpSpPr>
          <p:nvPr/>
        </p:nvGrpSpPr>
        <p:grpSpPr>
          <a:xfrm>
            <a:off x="456652" y="3498158"/>
            <a:ext cx="3557651" cy="360000"/>
            <a:chOff x="503663" y="4582424"/>
            <a:chExt cx="6048001" cy="612000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C72DCC74-0DBF-4C96-B536-6911711384E5}"/>
                </a:ext>
              </a:extLst>
            </p:cNvPr>
            <p:cNvSpPr/>
            <p:nvPr/>
          </p:nvSpPr>
          <p:spPr>
            <a:xfrm>
              <a:off x="503663" y="4582424"/>
              <a:ext cx="216000" cy="612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TW" altLang="en-US" sz="2400" b="1" dirty="0">
                <a:solidFill>
                  <a:srgbClr val="2B6EAB"/>
                </a:solidFill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133FA5CF-4179-49AD-A0B9-D256C2F2C39A}"/>
                </a:ext>
              </a:extLst>
            </p:cNvPr>
            <p:cNvSpPr txBox="1"/>
            <p:nvPr/>
          </p:nvSpPr>
          <p:spPr>
            <a:xfrm>
              <a:off x="791664" y="4582424"/>
              <a:ext cx="5760000" cy="61200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大學只有在教室學嗎？</a:t>
              </a:r>
              <a:endParaRPr lang="en-US" altLang="zh-TW" sz="2400" b="1" dirty="0">
                <a:solidFill>
                  <a:srgbClr val="2B6E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Does learning always have to be inside classrooms?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91D371F5-5DCE-4CCC-B37D-2B1D43AA82D5}"/>
              </a:ext>
            </a:extLst>
          </p:cNvPr>
          <p:cNvGrpSpPr>
            <a:grpSpLocks noChangeAspect="1"/>
          </p:cNvGrpSpPr>
          <p:nvPr/>
        </p:nvGrpSpPr>
        <p:grpSpPr>
          <a:xfrm>
            <a:off x="456652" y="4065206"/>
            <a:ext cx="5178690" cy="360000"/>
            <a:chOff x="503663" y="4582424"/>
            <a:chExt cx="8803764" cy="612000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FEAAE080-2481-40A7-840C-F0AFCC0267B3}"/>
                </a:ext>
              </a:extLst>
            </p:cNvPr>
            <p:cNvSpPr/>
            <p:nvPr/>
          </p:nvSpPr>
          <p:spPr>
            <a:xfrm>
              <a:off x="503663" y="4582424"/>
              <a:ext cx="216000" cy="612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TW" altLang="en-US" sz="2400" b="1" dirty="0">
                <a:solidFill>
                  <a:srgbClr val="2B6EAB"/>
                </a:solidFill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0ED8E963-15CA-4E37-A2B4-E78AD0B020DA}"/>
                </a:ext>
              </a:extLst>
            </p:cNvPr>
            <p:cNvSpPr txBox="1"/>
            <p:nvPr/>
          </p:nvSpPr>
          <p:spPr>
            <a:xfrm>
              <a:off x="809059" y="4582424"/>
              <a:ext cx="8498368" cy="61200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如何善用</a:t>
              </a:r>
              <a:r>
                <a:rPr lang="en-US" altLang="zh-TW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AI</a:t>
              </a:r>
              <a:r>
                <a:rPr lang="zh-TW" altLang="en-US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協作提升學習效率</a:t>
              </a:r>
              <a:r>
                <a:rPr lang="en-US" altLang="zh-TW" sz="24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</a:p>
            <a:p>
              <a:r>
                <a:rPr lang="en-US" altLang="zh-TW" sz="1000" b="1" dirty="0">
                  <a:solidFill>
                    <a:srgbClr val="2B6E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How to use AI collaboration to improve learning efficiency?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2299FB2-1BFA-437B-9EDF-B736EE770D22}"/>
              </a:ext>
            </a:extLst>
          </p:cNvPr>
          <p:cNvGrpSpPr/>
          <p:nvPr/>
        </p:nvGrpSpPr>
        <p:grpSpPr>
          <a:xfrm>
            <a:off x="4924789" y="3264748"/>
            <a:ext cx="991361" cy="1254329"/>
            <a:chOff x="3226995" y="5056927"/>
            <a:chExt cx="1337525" cy="1654916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7DBD9881-2403-4195-A4B1-E4F1513229B4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6048" y="5492307"/>
              <a:ext cx="1107995" cy="1107995"/>
            </a:xfrm>
            <a:prstGeom prst="rect">
              <a:avLst/>
            </a:prstGeom>
          </p:spPr>
        </p:pic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CEF27D70-3332-455D-A642-79B4677143D5}"/>
                </a:ext>
              </a:extLst>
            </p:cNvPr>
            <p:cNvSpPr txBox="1"/>
            <p:nvPr/>
          </p:nvSpPr>
          <p:spPr>
            <a:xfrm>
              <a:off x="3341759" y="5120380"/>
              <a:ext cx="964366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050" dirty="0">
                  <a:solidFill>
                    <a:srgbClr val="ED7D3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檔案下載</a:t>
              </a:r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28271FD8-A730-44F5-8A1A-D579076F4034}"/>
                </a:ext>
              </a:extLst>
            </p:cNvPr>
            <p:cNvSpPr/>
            <p:nvPr/>
          </p:nvSpPr>
          <p:spPr>
            <a:xfrm>
              <a:off x="3226995" y="5056927"/>
              <a:ext cx="1337525" cy="1654916"/>
            </a:xfrm>
            <a:prstGeom prst="roundRect">
              <a:avLst>
                <a:gd name="adj" fmla="val 9592"/>
              </a:avLst>
            </a:prstGeom>
            <a:noFill/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84FA78B9-2369-43D8-BFF7-225833E19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760" y="732110"/>
            <a:ext cx="2677218" cy="37869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322D61-6BDC-482C-9BF6-BAEAB90AD78C}"/>
              </a:ext>
            </a:extLst>
          </p:cNvPr>
          <p:cNvSpPr txBox="1">
            <a:spLocks/>
          </p:cNvSpPr>
          <p:nvPr/>
        </p:nvSpPr>
        <p:spPr>
          <a:xfrm>
            <a:off x="680757" y="196265"/>
            <a:ext cx="7782485" cy="9479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◆臺師大</a:t>
            </a:r>
            <a:r>
              <a:rPr lang="en-US" altLang="zh-TW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6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學科進入</a:t>
            </a:r>
            <a:r>
              <a:rPr lang="en-US" altLang="zh-TW" sz="3200" b="1" dirty="0">
                <a:solidFill>
                  <a:srgbClr val="C00000"/>
                </a:solidFill>
                <a:latin typeface="+mn-lt"/>
                <a:ea typeface="微軟正黑體" panose="020B0604030504040204" pitchFamily="34" charset="-120"/>
              </a:rPr>
              <a:t>QS</a:t>
            </a:r>
            <a:r>
              <a:rPr lang="zh-TW" altLang="en-US" sz="3200" b="1" dirty="0">
                <a:solidFill>
                  <a:srgbClr val="C00000"/>
                </a:solidFill>
                <a:latin typeface="+mn-lt"/>
                <a:ea typeface="微軟正黑體" panose="020B0604030504040204" pitchFamily="34" charset="-120"/>
              </a:rPr>
              <a:t>全球百大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，全臺第二</a:t>
            </a:r>
          </a:p>
          <a:p>
            <a:pPr>
              <a:lnSpc>
                <a:spcPct val="100000"/>
              </a:lnSpc>
            </a:pPr>
            <a:r>
              <a:rPr lang="en-US" altLang="zh-TW" sz="105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Six NTNU disciplines ranked in the QS global top 100, making it the second-highest in Taiwan.</a:t>
            </a:r>
            <a:endParaRPr lang="zh-TW" altLang="en-US" sz="1050" b="1" dirty="0">
              <a:solidFill>
                <a:srgbClr val="2B6EAB"/>
              </a:solidFill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95A4B2BF-C1CA-4A31-A839-84EC5AACB73D}"/>
              </a:ext>
            </a:extLst>
          </p:cNvPr>
          <p:cNvSpPr txBox="1">
            <a:spLocks/>
          </p:cNvSpPr>
          <p:nvPr/>
        </p:nvSpPr>
        <p:spPr>
          <a:xfrm>
            <a:off x="590963" y="1144197"/>
            <a:ext cx="7782485" cy="9479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◆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躍升「</a:t>
            </a:r>
            <a:r>
              <a:rPr lang="zh-TW" altLang="en-US" sz="3200" b="1" dirty="0">
                <a:solidFill>
                  <a:srgbClr val="C00000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雙語標竿大學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」 全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臺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只有四所</a:t>
            </a:r>
            <a:endParaRPr lang="en-US" altLang="zh-TW" sz="3200" b="1" dirty="0">
              <a:solidFill>
                <a:srgbClr val="2B6EAB"/>
              </a:solidFill>
              <a:latin typeface="+mn-lt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NTNU has been elevated to a Bilingual Benchmark University — one of only four in Taiwan.</a:t>
            </a:r>
            <a:endParaRPr lang="en-US" altLang="zh-TW" sz="2000" b="1" dirty="0">
              <a:solidFill>
                <a:srgbClr val="2B6EAB"/>
              </a:solidFill>
              <a:latin typeface="+mn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828C55E4-B494-40A7-B188-14C8B908F08F}"/>
              </a:ext>
            </a:extLst>
          </p:cNvPr>
          <p:cNvSpPr txBox="1">
            <a:spLocks/>
          </p:cNvSpPr>
          <p:nvPr/>
        </p:nvSpPr>
        <p:spPr>
          <a:xfrm>
            <a:off x="590963" y="2092129"/>
            <a:ext cx="7782485" cy="85663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◆</a:t>
            </a:r>
            <a:r>
              <a:rPr lang="zh-TW" altLang="en-US" sz="3200" b="1" dirty="0">
                <a:solidFill>
                  <a:srgbClr val="C00000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廢除二一退學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制度，採全方位輔導機制</a:t>
            </a:r>
            <a:endParaRPr lang="en-US" altLang="zh-TW" sz="3200" b="1" dirty="0">
              <a:solidFill>
                <a:srgbClr val="2B6EAB"/>
              </a:solidFill>
              <a:latin typeface="+mn-lt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Abolish the dismissal policy for students who fail over half of their credits in a semester and adopt a comprehensive support system instead.</a:t>
            </a:r>
            <a:endParaRPr lang="en-US" altLang="zh-TW" sz="2000" b="1" dirty="0">
              <a:solidFill>
                <a:srgbClr val="2B6EAB"/>
              </a:solidFill>
              <a:latin typeface="+mn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719DBF3-1E06-47DF-AF0A-4FE509B72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82" y="2948760"/>
            <a:ext cx="7962066" cy="947932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A93E9CAA-0020-4F9F-AA62-3F151671B59E}"/>
              </a:ext>
            </a:extLst>
          </p:cNvPr>
          <p:cNvSpPr txBox="1">
            <a:spLocks/>
          </p:cNvSpPr>
          <p:nvPr/>
        </p:nvSpPr>
        <p:spPr>
          <a:xfrm>
            <a:off x="680756" y="3896692"/>
            <a:ext cx="7782485" cy="90045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</a:rPr>
              <a:t>◆</a:t>
            </a:r>
            <a:r>
              <a:rPr lang="zh-TW" altLang="en-US" sz="320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首創輔系、雙主修採</a:t>
            </a:r>
            <a:r>
              <a:rPr lang="zh-TW" altLang="en-US" sz="3200" b="1" dirty="0">
                <a:solidFill>
                  <a:srgbClr val="C00000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登記制</a:t>
            </a:r>
            <a:endParaRPr lang="en-US" altLang="zh-TW" sz="3200" b="1" dirty="0">
              <a:solidFill>
                <a:srgbClr val="C00000"/>
              </a:solidFill>
              <a:latin typeface="+mn-lt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050" b="1" dirty="0">
                <a:solidFill>
                  <a:srgbClr val="2B6EAB"/>
                </a:solidFill>
                <a:latin typeface="+mn-lt"/>
                <a:ea typeface="微軟正黑體" panose="020B0604030504040204" pitchFamily="34" charset="-120"/>
                <a:cs typeface="Arial" panose="020B0604020202020204" pitchFamily="34" charset="0"/>
              </a:rPr>
              <a:t>Double Majors and Minors: Tiered Registration System.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>
            <a:extLst>
              <a:ext uri="{FF2B5EF4-FFF2-40B4-BE49-F238E27FC236}">
                <a16:creationId xmlns:a16="http://schemas.microsoft.com/office/drawing/2014/main" id="{A989BEE0-E812-4318-B62A-11551357C68E}"/>
              </a:ext>
            </a:extLst>
          </p:cNvPr>
          <p:cNvGrpSpPr/>
          <p:nvPr/>
        </p:nvGrpSpPr>
        <p:grpSpPr>
          <a:xfrm>
            <a:off x="1682336" y="1228638"/>
            <a:ext cx="5971505" cy="3629479"/>
            <a:chOff x="5472674" y="1456493"/>
            <a:chExt cx="5815154" cy="4280100"/>
          </a:xfrm>
        </p:grpSpPr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2F48D211-FAAA-43B2-B1DF-720128C9F0DC}"/>
                </a:ext>
              </a:extLst>
            </p:cNvPr>
            <p:cNvGrpSpPr/>
            <p:nvPr/>
          </p:nvGrpSpPr>
          <p:grpSpPr>
            <a:xfrm>
              <a:off x="5472674" y="1456493"/>
              <a:ext cx="5815154" cy="4280100"/>
              <a:chOff x="5372946" y="1210800"/>
              <a:chExt cx="5815154" cy="4280100"/>
            </a:xfrm>
          </p:grpSpPr>
          <p:cxnSp>
            <p:nvCxnSpPr>
              <p:cNvPr id="29" name="直線單箭頭接點 28">
                <a:extLst>
                  <a:ext uri="{FF2B5EF4-FFF2-40B4-BE49-F238E27FC236}">
                    <a16:creationId xmlns:a16="http://schemas.microsoft.com/office/drawing/2014/main" id="{3F107584-68C4-4556-A47C-81B5F43326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56020" y="2368506"/>
                <a:ext cx="3151678" cy="1781561"/>
              </a:xfrm>
              <a:prstGeom prst="straightConnector1">
                <a:avLst/>
              </a:prstGeom>
              <a:noFill/>
              <a:ln w="127000" cap="flat" cmpd="sng" algn="ctr">
                <a:solidFill>
                  <a:srgbClr val="FFC000"/>
                </a:solidFill>
                <a:prstDash val="solid"/>
                <a:miter lim="800000"/>
                <a:tailEnd type="triangle"/>
              </a:ln>
              <a:effectLst/>
            </p:spPr>
          </p:cxnSp>
          <p:grpSp>
            <p:nvGrpSpPr>
              <p:cNvPr id="30" name="群組 29">
                <a:extLst>
                  <a:ext uri="{FF2B5EF4-FFF2-40B4-BE49-F238E27FC236}">
                    <a16:creationId xmlns:a16="http://schemas.microsoft.com/office/drawing/2014/main" id="{C7AEC494-21AB-4C39-AE02-DE1427D57982}"/>
                  </a:ext>
                </a:extLst>
              </p:cNvPr>
              <p:cNvGrpSpPr/>
              <p:nvPr/>
            </p:nvGrpSpPr>
            <p:grpSpPr>
              <a:xfrm>
                <a:off x="5372946" y="2489005"/>
                <a:ext cx="5815154" cy="3001895"/>
                <a:chOff x="13230712" y="6911756"/>
                <a:chExt cx="7609009" cy="4705737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98333DCA-A8DE-4853-B083-FC17F0BD2C9F}"/>
                    </a:ext>
                  </a:extLst>
                </p:cNvPr>
                <p:cNvSpPr/>
                <p:nvPr/>
              </p:nvSpPr>
              <p:spPr>
                <a:xfrm>
                  <a:off x="18454382" y="8164721"/>
                  <a:ext cx="570852" cy="1134842"/>
                </a:xfrm>
                <a:prstGeom prst="rect">
                  <a:avLst/>
                </a:prstGeom>
                <a:solidFill>
                  <a:srgbClr val="5B9BD5">
                    <a:lumMod val="50000"/>
                    <a:alpha val="2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36" name="矩形 35">
                  <a:extLst>
                    <a:ext uri="{FF2B5EF4-FFF2-40B4-BE49-F238E27FC236}">
                      <a16:creationId xmlns:a16="http://schemas.microsoft.com/office/drawing/2014/main" id="{037CC183-23A6-4860-8A23-A6317E83EFE4}"/>
                    </a:ext>
                  </a:extLst>
                </p:cNvPr>
                <p:cNvSpPr/>
                <p:nvPr/>
              </p:nvSpPr>
              <p:spPr>
                <a:xfrm>
                  <a:off x="16906368" y="9479401"/>
                  <a:ext cx="570852" cy="1134840"/>
                </a:xfrm>
                <a:prstGeom prst="rect">
                  <a:avLst/>
                </a:prstGeom>
                <a:solidFill>
                  <a:srgbClr val="4472C4">
                    <a:lumMod val="75000"/>
                    <a:alpha val="2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37" name="矩形 36">
                  <a:extLst>
                    <a:ext uri="{FF2B5EF4-FFF2-40B4-BE49-F238E27FC236}">
                      <a16:creationId xmlns:a16="http://schemas.microsoft.com/office/drawing/2014/main" id="{59BF6A87-AE40-4B25-8CD3-9945F5DC6084}"/>
                    </a:ext>
                  </a:extLst>
                </p:cNvPr>
                <p:cNvSpPr/>
                <p:nvPr/>
              </p:nvSpPr>
              <p:spPr>
                <a:xfrm>
                  <a:off x="15345787" y="10482654"/>
                  <a:ext cx="570852" cy="1134839"/>
                </a:xfrm>
                <a:prstGeom prst="rect">
                  <a:avLst/>
                </a:prstGeom>
                <a:solidFill>
                  <a:srgbClr val="F58228">
                    <a:alpha val="2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38" name="箭號: 五邊形 37">
                  <a:extLst>
                    <a:ext uri="{FF2B5EF4-FFF2-40B4-BE49-F238E27FC236}">
                      <a16:creationId xmlns:a16="http://schemas.microsoft.com/office/drawing/2014/main" id="{6EAC9E23-EB71-4F0A-99F5-11A4D46E49A3}"/>
                    </a:ext>
                  </a:extLst>
                </p:cNvPr>
                <p:cNvSpPr/>
                <p:nvPr/>
              </p:nvSpPr>
              <p:spPr>
                <a:xfrm>
                  <a:off x="15345788" y="10018279"/>
                  <a:ext cx="2385339" cy="790065"/>
                </a:xfrm>
                <a:prstGeom prst="homePlate">
                  <a:avLst/>
                </a:prstGeom>
                <a:solidFill>
                  <a:srgbClr val="F58228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9" name="箭號: 五邊形 38">
                  <a:extLst>
                    <a:ext uri="{FF2B5EF4-FFF2-40B4-BE49-F238E27FC236}">
                      <a16:creationId xmlns:a16="http://schemas.microsoft.com/office/drawing/2014/main" id="{839DEE5A-996A-454B-B733-25BBE2C34E7D}"/>
                    </a:ext>
                  </a:extLst>
                </p:cNvPr>
                <p:cNvSpPr/>
                <p:nvPr/>
              </p:nvSpPr>
              <p:spPr>
                <a:xfrm>
                  <a:off x="16906368" y="8736626"/>
                  <a:ext cx="2385339" cy="790065"/>
                </a:xfrm>
                <a:prstGeom prst="homePlate">
                  <a:avLst/>
                </a:prstGeom>
                <a:solidFill>
                  <a:srgbClr val="4472C4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0" name="箭號: 五邊形 39">
                  <a:extLst>
                    <a:ext uri="{FF2B5EF4-FFF2-40B4-BE49-F238E27FC236}">
                      <a16:creationId xmlns:a16="http://schemas.microsoft.com/office/drawing/2014/main" id="{3C97C7CA-1259-481B-BDC4-C83261627650}"/>
                    </a:ext>
                  </a:extLst>
                </p:cNvPr>
                <p:cNvSpPr/>
                <p:nvPr/>
              </p:nvSpPr>
              <p:spPr>
                <a:xfrm>
                  <a:off x="18454382" y="7447185"/>
                  <a:ext cx="2385339" cy="790065"/>
                </a:xfrm>
                <a:prstGeom prst="homePlate">
                  <a:avLst/>
                </a:prstGeom>
                <a:solidFill>
                  <a:srgbClr val="5B9BD5">
                    <a:lumMod val="5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TW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1" name="矩形 40">
                  <a:extLst>
                    <a:ext uri="{FF2B5EF4-FFF2-40B4-BE49-F238E27FC236}">
                      <a16:creationId xmlns:a16="http://schemas.microsoft.com/office/drawing/2014/main" id="{8A12D286-DD0C-43D7-9791-99B0E357D246}"/>
                    </a:ext>
                  </a:extLst>
                </p:cNvPr>
                <p:cNvSpPr/>
                <p:nvPr/>
              </p:nvSpPr>
              <p:spPr>
                <a:xfrm rot="5400000">
                  <a:off x="14031853" y="10299880"/>
                  <a:ext cx="512791" cy="2115073"/>
                </a:xfrm>
                <a:prstGeom prst="rect">
                  <a:avLst/>
                </a:prstGeom>
                <a:solidFill>
                  <a:srgbClr val="F58228">
                    <a:alpha val="2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id="{E46A88C9-3D15-4CD1-A047-8C2181573B7A}"/>
                    </a:ext>
                  </a:extLst>
                </p:cNvPr>
                <p:cNvSpPr txBox="1"/>
                <p:nvPr/>
              </p:nvSpPr>
              <p:spPr>
                <a:xfrm>
                  <a:off x="14752454" y="9266038"/>
                  <a:ext cx="2434566" cy="7680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34289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ED7D31">
                          <a:lumMod val="75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修畢先修課程 </a:t>
                  </a:r>
                  <a:r>
                    <a:rPr kumimoji="0" lang="en-US" altLang="zh-TW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ED7D31">
                          <a:lumMod val="75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Completing  Prerequisite Courses </a:t>
                  </a:r>
                </a:p>
              </p:txBody>
            </p:sp>
            <p:sp>
              <p:nvSpPr>
                <p:cNvPr id="43" name="文字方塊 42">
                  <a:extLst>
                    <a:ext uri="{FF2B5EF4-FFF2-40B4-BE49-F238E27FC236}">
                      <a16:creationId xmlns:a16="http://schemas.microsoft.com/office/drawing/2014/main" id="{47B514F5-25D8-41AA-803F-13ED3EF52915}"/>
                    </a:ext>
                  </a:extLst>
                </p:cNvPr>
                <p:cNvSpPr txBox="1"/>
                <p:nvPr/>
              </p:nvSpPr>
              <p:spPr>
                <a:xfrm>
                  <a:off x="16812675" y="8181402"/>
                  <a:ext cx="1749579" cy="547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342892" eaLnBrk="1" fontAlgn="auto" latinLnBrk="0" hangingPunct="1">
                    <a:lnSpc>
                      <a:spcPts val="18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472C4">
                          <a:lumMod val="75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20-30 </a:t>
                  </a:r>
                  <a:r>
                    <a:rPr kumimoji="0" lang="zh-TW" altLang="en-US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472C4">
                          <a:lumMod val="75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學分 </a:t>
                  </a:r>
                  <a:r>
                    <a:rPr kumimoji="0" lang="en-US" altLang="zh-TW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472C4">
                          <a:lumMod val="75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Credits</a:t>
                  </a:r>
                  <a:endPara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4" name="文字方塊 43">
                  <a:extLst>
                    <a:ext uri="{FF2B5EF4-FFF2-40B4-BE49-F238E27FC236}">
                      <a16:creationId xmlns:a16="http://schemas.microsoft.com/office/drawing/2014/main" id="{749C01E5-0283-488E-AA6F-3C5973D06B9B}"/>
                    </a:ext>
                  </a:extLst>
                </p:cNvPr>
                <p:cNvSpPr txBox="1"/>
                <p:nvPr/>
              </p:nvSpPr>
              <p:spPr>
                <a:xfrm>
                  <a:off x="18376975" y="6911756"/>
                  <a:ext cx="1869939" cy="547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342892" eaLnBrk="1" fontAlgn="auto" latinLnBrk="0" hangingPunct="1">
                    <a:lnSpc>
                      <a:spcPts val="18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50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40-50 </a:t>
                  </a:r>
                  <a:r>
                    <a:rPr kumimoji="0" lang="zh-TW" altLang="en-US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50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學分 </a:t>
                  </a:r>
                  <a:r>
                    <a:rPr kumimoji="0" lang="en-US" altLang="zh-TW" sz="10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50000"/>
                        </a:srgb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Credits</a:t>
                  </a:r>
                  <a:endParaRPr kumimoji="0" lang="zh-TW" altLang="en-US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pic>
            <p:nvPicPr>
              <p:cNvPr id="31" name="圖片 30">
                <a:extLst>
                  <a:ext uri="{FF2B5EF4-FFF2-40B4-BE49-F238E27FC236}">
                    <a16:creationId xmlns:a16="http://schemas.microsoft.com/office/drawing/2014/main" id="{E00653D8-8A42-4A0E-BE07-84EED691CE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5546" y="4147223"/>
                <a:ext cx="891075" cy="1095517"/>
              </a:xfrm>
              <a:prstGeom prst="rect">
                <a:avLst/>
              </a:prstGeom>
            </p:spPr>
          </p:pic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73FDAFD2-CCA2-4B6E-851F-0AF07E64B2F2}"/>
                  </a:ext>
                </a:extLst>
              </p:cNvPr>
              <p:cNvSpPr txBox="1"/>
              <p:nvPr/>
            </p:nvSpPr>
            <p:spPr>
              <a:xfrm>
                <a:off x="6745272" y="1780032"/>
                <a:ext cx="1227010" cy="1115835"/>
              </a:xfrm>
              <a:prstGeom prst="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F58228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TW"/>
                </a:defPPr>
                <a:lvl1pPr marR="0" lvl="0" indent="0" algn="ctr" defTabSz="457189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000" b="1" i="1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58228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跨域跨校</a:t>
                </a:r>
                <a:endPara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58228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58228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學分學程</a:t>
                </a:r>
                <a:endPara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58228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58228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NTU System Interdisciplinary Programs</a:t>
                </a:r>
                <a:endParaRPr kumimoji="0" lang="zh-TW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58228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85B65929-27F8-451B-808C-19E266773482}"/>
                  </a:ext>
                </a:extLst>
              </p:cNvPr>
              <p:cNvSpPr txBox="1"/>
              <p:nvPr/>
            </p:nvSpPr>
            <p:spPr>
              <a:xfrm>
                <a:off x="8076484" y="1431845"/>
                <a:ext cx="1227010" cy="721707"/>
              </a:xfrm>
              <a:prstGeom prst="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4472C4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TW"/>
                </a:defPPr>
                <a:lvl1pPr marR="0" lvl="0" indent="0" algn="ctr" defTabSz="457189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000" b="1" i="1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跨校輔系</a:t>
                </a:r>
                <a:endPara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Intercollegiate Minors</a:t>
                </a:r>
              </a:p>
            </p:txBody>
          </p:sp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A080925C-6CC4-4622-B8D5-D385CFE9B587}"/>
                  </a:ext>
                </a:extLst>
              </p:cNvPr>
              <p:cNvSpPr txBox="1"/>
              <p:nvPr/>
            </p:nvSpPr>
            <p:spPr>
              <a:xfrm>
                <a:off x="9407697" y="1210800"/>
                <a:ext cx="1227010" cy="721707"/>
              </a:xfrm>
              <a:prstGeom prst="rect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zh-TW"/>
                </a:defPPr>
                <a:lvl1pPr marR="0" lvl="0" indent="0" algn="ctr" defTabSz="457189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000" b="1" i="1" u="none" strike="noStrike" kern="0" cap="none" spc="0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跨校雙主修</a:t>
                </a:r>
                <a:endPara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Intercollegiate </a:t>
                </a:r>
              </a:p>
              <a:p>
                <a:pPr marL="0" marR="0" lvl="0" indent="0" algn="ctr" defTabSz="45718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Double Major</a:t>
                </a:r>
                <a:endParaRPr kumimoji="0" lang="zh-TW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98EFF598-BC76-4514-A009-629FA0F3B586}"/>
                </a:ext>
              </a:extLst>
            </p:cNvPr>
            <p:cNvSpPr txBox="1"/>
            <p:nvPr/>
          </p:nvSpPr>
          <p:spPr>
            <a:xfrm>
              <a:off x="9772584" y="3096204"/>
              <a:ext cx="1050887" cy="489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雙主修</a:t>
              </a:r>
              <a:endParaRPr kumimoji="0" lang="en-US" altLang="zh-TW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Double Major</a:t>
              </a: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331AF2C6-4D9E-4016-9153-48462AB2599F}"/>
                </a:ext>
              </a:extLst>
            </p:cNvPr>
            <p:cNvSpPr txBox="1"/>
            <p:nvPr/>
          </p:nvSpPr>
          <p:spPr>
            <a:xfrm>
              <a:off x="8807262" y="3928504"/>
              <a:ext cx="626287" cy="489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輔系</a:t>
              </a: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Minors</a:t>
              </a: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468F5E62-33F9-4701-98A3-777A02D4A217}"/>
                </a:ext>
              </a:extLst>
            </p:cNvPr>
            <p:cNvSpPr txBox="1"/>
            <p:nvPr/>
          </p:nvSpPr>
          <p:spPr>
            <a:xfrm>
              <a:off x="7181055" y="4720514"/>
              <a:ext cx="1481732" cy="489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預修生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Preparatory Student </a:t>
              </a:r>
            </a:p>
          </p:txBody>
        </p:sp>
      </p:grpSp>
      <p:sp>
        <p:nvSpPr>
          <p:cNvPr id="45" name="標題 1">
            <a:extLst>
              <a:ext uri="{FF2B5EF4-FFF2-40B4-BE49-F238E27FC236}">
                <a16:creationId xmlns:a16="http://schemas.microsoft.com/office/drawing/2014/main" id="{77777288-7D2D-49A6-B460-284D3214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93" y="84687"/>
            <a:ext cx="8432219" cy="62922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zh-TW" altLang="en-US" sz="2400" b="1" dirty="0">
                <a:solidFill>
                  <a:schemeClr val="accent3">
                    <a:lumMod val="50000"/>
                  </a:schemeClr>
                </a:solidFill>
              </a:rPr>
              <a:t>雙主修、輔系、學分學程 </a:t>
            </a:r>
            <a:br>
              <a:rPr lang="en-US" altLang="zh-TW" sz="2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zh-TW" sz="2400" b="1" dirty="0">
                <a:solidFill>
                  <a:schemeClr val="accent3">
                    <a:lumMod val="50000"/>
                  </a:schemeClr>
                </a:solidFill>
              </a:rPr>
              <a:t>Double Major , Minors , Interdisciplinary Programs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DF194454-5711-4827-970B-D45ED5FC11AC}"/>
              </a:ext>
            </a:extLst>
          </p:cNvPr>
          <p:cNvSpPr txBox="1"/>
          <p:nvPr/>
        </p:nvSpPr>
        <p:spPr>
          <a:xfrm>
            <a:off x="912286" y="1301780"/>
            <a:ext cx="2086208" cy="1158943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F58228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TW"/>
            </a:defPPr>
            <a:lvl1pPr marR="0" lvl="0" indent="0" algn="ctr" defTabSz="45718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5822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跨域跨校學分學程（</a:t>
            </a:r>
            <a:r>
              <a:rPr kumimoji="0" lang="en-US" altLang="zh-TW" sz="1200" b="1" i="0" u="none" strike="noStrike" kern="0" cap="none" spc="0" normalizeH="0" baseline="0" noProof="0" dirty="0">
                <a:ln>
                  <a:noFill/>
                </a:ln>
                <a:solidFill>
                  <a:srgbClr val="F5822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62</a:t>
            </a:r>
            <a:r>
              <a:rPr kumimoji="0" lang="zh-TW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5822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個）</a:t>
            </a:r>
            <a:endParaRPr kumimoji="0" lang="en-US" altLang="zh-TW" sz="1200" b="1" i="0" u="none" strike="noStrike" kern="0" cap="none" spc="0" normalizeH="0" baseline="0" noProof="0" dirty="0">
              <a:ln>
                <a:noFill/>
              </a:ln>
              <a:solidFill>
                <a:srgbClr val="F5822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0" cap="none" spc="0" normalizeH="0" baseline="0" noProof="0" dirty="0">
                <a:ln>
                  <a:noFill/>
                </a:ln>
                <a:solidFill>
                  <a:srgbClr val="F5822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NTU System Interdisciplinary Programs</a:t>
            </a:r>
          </a:p>
          <a:p>
            <a:pPr marL="0" marR="0" lvl="0" indent="0" algn="ctr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050" b="0" i="0" u="none" strike="noStrike" kern="0" cap="none" spc="0" normalizeH="0" baseline="0" noProof="0" dirty="0">
              <a:ln>
                <a:noFill/>
              </a:ln>
              <a:solidFill>
                <a:srgbClr val="F5822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F5822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專業學分學程（</a:t>
            </a:r>
            <a:r>
              <a: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F5822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122</a:t>
            </a: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F5822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個）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F5822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0" i="0" dirty="0">
                <a:solidFill>
                  <a:srgbClr val="F58228"/>
                </a:solidFill>
              </a:rPr>
              <a:t>The Specialization Program</a:t>
            </a:r>
            <a:endParaRPr kumimoji="0" lang="zh-TW" altLang="en-US" sz="1050" b="0" i="0" u="none" strike="noStrike" kern="0" cap="none" spc="0" normalizeH="0" baseline="0" noProof="0" dirty="0">
              <a:ln>
                <a:noFill/>
              </a:ln>
              <a:solidFill>
                <a:srgbClr val="F5822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6181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1">
            <a:extLst>
              <a:ext uri="{FF2B5EF4-FFF2-40B4-BE49-F238E27FC236}">
                <a16:creationId xmlns:a16="http://schemas.microsoft.com/office/drawing/2014/main" id="{EBE3C2F0-FE2D-4054-8CB1-987039267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06615" y="906856"/>
            <a:ext cx="6375355" cy="383051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EB1BFF7-4BF9-41F6-BEF3-C9F0DA182124}"/>
              </a:ext>
            </a:extLst>
          </p:cNvPr>
          <p:cNvSpPr txBox="1"/>
          <p:nvPr/>
        </p:nvSpPr>
        <p:spPr>
          <a:xfrm>
            <a:off x="2712355" y="4737371"/>
            <a:ext cx="3877985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dirty="0"/>
              <a:t>■修畢人數統計</a:t>
            </a:r>
            <a:r>
              <a:rPr lang="en-US" altLang="zh-TW" dirty="0"/>
              <a:t>Number of Students Completed</a:t>
            </a:r>
            <a:endParaRPr lang="zh-TW" altLang="en-US" sz="1100" dirty="0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F480E066-122A-42BF-89DA-751412A0C89F}"/>
              </a:ext>
            </a:extLst>
          </p:cNvPr>
          <p:cNvSpPr txBox="1">
            <a:spLocks/>
          </p:cNvSpPr>
          <p:nvPr/>
        </p:nvSpPr>
        <p:spPr>
          <a:xfrm>
            <a:off x="521029" y="198054"/>
            <a:ext cx="7546529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>
              <a:buClr>
                <a:srgbClr val="000000"/>
              </a:buClr>
            </a:pPr>
            <a:r>
              <a:rPr lang="zh-TW" altLang="en-US" sz="3200" b="1" dirty="0">
                <a:solidFill>
                  <a:srgbClr val="2B6EAB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學生掌握自主，跨域彈性學習</a:t>
            </a:r>
            <a:endParaRPr lang="en-US" altLang="zh-TW" sz="3200" b="1" dirty="0">
              <a:solidFill>
                <a:srgbClr val="2B6EAB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-US" altLang="zh-TW" sz="1600" b="1" dirty="0">
                <a:solidFill>
                  <a:srgbClr val="2B6EAB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Empowering Students with Autonomous and Cross-Disciplinary Learning</a:t>
            </a:r>
            <a:endParaRPr lang="en-US" altLang="zh-TW" sz="3600" b="1" dirty="0">
              <a:solidFill>
                <a:srgbClr val="2B6EAB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3288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群組 36">
            <a:extLst>
              <a:ext uri="{FF2B5EF4-FFF2-40B4-BE49-F238E27FC236}">
                <a16:creationId xmlns:a16="http://schemas.microsoft.com/office/drawing/2014/main" id="{70921E8F-58BD-42C4-84C2-ABC51AAD8EFC}"/>
              </a:ext>
            </a:extLst>
          </p:cNvPr>
          <p:cNvGrpSpPr/>
          <p:nvPr/>
        </p:nvGrpSpPr>
        <p:grpSpPr>
          <a:xfrm>
            <a:off x="7027752" y="100938"/>
            <a:ext cx="1577925" cy="712964"/>
            <a:chOff x="6665476" y="60513"/>
            <a:chExt cx="2178991" cy="984548"/>
          </a:xfrm>
        </p:grpSpPr>
        <p:sp>
          <p:nvSpPr>
            <p:cNvPr id="38" name="圓角矩形 28">
              <a:extLst>
                <a:ext uri="{FF2B5EF4-FFF2-40B4-BE49-F238E27FC236}">
                  <a16:creationId xmlns:a16="http://schemas.microsoft.com/office/drawing/2014/main" id="{EAEE0E1C-FEE8-4622-B0F1-9437150F31CD}"/>
                </a:ext>
              </a:extLst>
            </p:cNvPr>
            <p:cNvSpPr/>
            <p:nvPr/>
          </p:nvSpPr>
          <p:spPr>
            <a:xfrm>
              <a:off x="6684467" y="60513"/>
              <a:ext cx="2160000" cy="984548"/>
            </a:xfrm>
            <a:prstGeom prst="roundRect">
              <a:avLst/>
            </a:prstGeom>
            <a:solidFill>
              <a:schemeClr val="bg1"/>
            </a:solidFill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altLang="zh-TW" sz="1050" b="0" i="0" u="none" strike="noStrike" kern="0" cap="none" spc="0" normalizeH="0" baseline="0" noProof="0" dirty="0">
                <a:ln w="0"/>
                <a:solidFill>
                  <a:srgbClr val="2B6EAB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E0FB2439-FC9D-408F-B048-D9544227E96D}"/>
                </a:ext>
              </a:extLst>
            </p:cNvPr>
            <p:cNvGrpSpPr/>
            <p:nvPr/>
          </p:nvGrpSpPr>
          <p:grpSpPr>
            <a:xfrm>
              <a:off x="6665476" y="141976"/>
              <a:ext cx="2092092" cy="890071"/>
              <a:chOff x="6880659" y="61735"/>
              <a:chExt cx="2092092" cy="890071"/>
            </a:xfrm>
          </p:grpSpPr>
          <p:sp>
            <p:nvSpPr>
              <p:cNvPr id="40" name="文字方塊 39">
                <a:extLst>
                  <a:ext uri="{FF2B5EF4-FFF2-40B4-BE49-F238E27FC236}">
                    <a16:creationId xmlns:a16="http://schemas.microsoft.com/office/drawing/2014/main" id="{34AC515D-D083-41E7-A95C-8C1E6D82D15D}"/>
                  </a:ext>
                </a:extLst>
              </p:cNvPr>
              <p:cNvSpPr txBox="1"/>
              <p:nvPr/>
            </p:nvSpPr>
            <p:spPr>
              <a:xfrm>
                <a:off x="6880659" y="590543"/>
                <a:ext cx="786279" cy="3612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1" lang="zh-TW" alt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B6EA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/>
                    <a:cs typeface="Arial"/>
                    <a:sym typeface="Arial"/>
                  </a:rPr>
                  <a:t>校學士簡介</a:t>
                </a:r>
                <a:endParaRPr kumimoji="1" lang="en-US" altLang="zh-TW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2B6EA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1" lang="en-US" altLang="zh-TW" sz="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B6EA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/>
                    <a:cs typeface="Arial"/>
                    <a:sym typeface="Arial"/>
                  </a:rPr>
                  <a:t>Introduction</a:t>
                </a:r>
                <a:endParaRPr kumimoji="1" lang="zh-TW" altLang="en-US" sz="500" b="0" i="0" u="none" strike="noStrike" kern="0" cap="none" spc="0" normalizeH="0" baseline="0" noProof="0" dirty="0">
                  <a:ln>
                    <a:noFill/>
                  </a:ln>
                  <a:solidFill>
                    <a:srgbClr val="2B6EA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D4D6B8B1-B36F-41C5-A7BD-E8558C910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52661" y="61735"/>
                <a:ext cx="1420090" cy="838530"/>
              </a:xfrm>
              <a:prstGeom prst="rect">
                <a:avLst/>
              </a:prstGeom>
            </p:spPr>
          </p:pic>
        </p:grp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EF157C8-87D9-4ABB-8F91-BA8E3698638E}"/>
              </a:ext>
            </a:extLst>
          </p:cNvPr>
          <p:cNvSpPr txBox="1"/>
          <p:nvPr/>
        </p:nvSpPr>
        <p:spPr>
          <a:xfrm>
            <a:off x="522058" y="77472"/>
            <a:ext cx="3453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B6EAB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Segoe UI Historic" panose="020B0502040204020203" pitchFamily="34" charset="0"/>
                <a:sym typeface="Arial"/>
              </a:rPr>
              <a:t>跨領域學士學位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2B6EAB"/>
              </a:solidFill>
              <a:effectLst/>
              <a:uLnTx/>
              <a:uFillTx/>
              <a:latin typeface="Arial"/>
              <a:ea typeface="微軟正黑體" panose="020B0604030504040204" pitchFamily="34" charset="-120"/>
              <a:cs typeface="Segoe UI Historic" panose="020B0502040204020203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6EAB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Times New Roman" panose="02020603050405020304" pitchFamily="18" charset="0"/>
                <a:sym typeface="Arial"/>
              </a:rPr>
              <a:t>The Interdisciplinary Bachelor’s  Program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977748D-2A38-4B98-A18D-45F6353DE287}"/>
              </a:ext>
            </a:extLst>
          </p:cNvPr>
          <p:cNvSpPr txBox="1"/>
          <p:nvPr/>
        </p:nvSpPr>
        <p:spPr>
          <a:xfrm>
            <a:off x="65354" y="1091618"/>
            <a:ext cx="4027548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3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114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年成立「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跨領域學習規劃辦公室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」，通籌推動「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校學士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」學位制度，陪伴學生探索跨域學習、打造專屬學習路徑。</a:t>
            </a:r>
            <a:endParaRPr kumimoji="0" lang="en-US" altLang="zh-TW" sz="1300" b="1" i="0" u="none" strike="noStrike" kern="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423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校學士已招收兩屆學生，目前共有</a:t>
            </a:r>
            <a:r>
              <a:rPr kumimoji="0" lang="en-US" altLang="zh-TW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24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位學生依興趣與職涯目標自主規劃跨領域學習，並自訂校學士修讀領域名稱，如「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高齡產品創新與創業實踐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」、「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國際永續治理與綠能轉型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」、「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智慧互動與數據分析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」、「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地景與資訊應用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」等。</a:t>
            </a:r>
            <a:endParaRPr kumimoji="0" lang="en-US" altLang="zh-TW" sz="1300" b="1" i="0" u="none" strike="noStrike" kern="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/>
              <a:ea typeface="微軟正黑體" panose="020B0604030504040204" pitchFamily="34" charset="-12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3EC4E65-B2FE-4F12-AA64-A88B692D5241}"/>
              </a:ext>
            </a:extLst>
          </p:cNvPr>
          <p:cNvSpPr txBox="1"/>
          <p:nvPr/>
        </p:nvSpPr>
        <p:spPr>
          <a:xfrm>
            <a:off x="399388" y="3535186"/>
            <a:ext cx="284316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5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TW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軟正黑體" panose="020B0604030504040204" pitchFamily="34" charset="-12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5" name="Google Shape;249;p47" title="icon05.png">
            <a:extLst>
              <a:ext uri="{FF2B5EF4-FFF2-40B4-BE49-F238E27FC236}">
                <a16:creationId xmlns:a16="http://schemas.microsoft.com/office/drawing/2014/main" id="{FC3E2502-DA9F-45B3-9D87-92CB56AE16E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090" y="835436"/>
            <a:ext cx="936000" cy="2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48CF4FEA-C54E-4053-9F19-85DD595F9BB4}"/>
              </a:ext>
            </a:extLst>
          </p:cNvPr>
          <p:cNvSpPr txBox="1"/>
          <p:nvPr/>
        </p:nvSpPr>
        <p:spPr>
          <a:xfrm>
            <a:off x="6184352" y="1760119"/>
            <a:ext cx="257965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/>
                <a:sym typeface="Arial"/>
              </a:rPr>
              <a:t>2. </a:t>
            </a:r>
            <a:r>
              <a:rPr lang="en-US" altLang="zh-TW" sz="800" dirty="0">
                <a:solidFill>
                  <a:srgbClr val="FFFFFF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f</a:t>
            </a:r>
            <a:r>
              <a:rPr kumimoji="0" lang="en-US" altLang="zh-TW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our credit programs</a:t>
            </a:r>
            <a:endParaRPr kumimoji="0" lang="zh-TW" alt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0DFFCD87-10B6-41ED-AB2B-363DB8B7BEA6}"/>
              </a:ext>
            </a:extLst>
          </p:cNvPr>
          <p:cNvSpPr txBox="1"/>
          <p:nvPr/>
        </p:nvSpPr>
        <p:spPr>
          <a:xfrm>
            <a:off x="314506" y="2928497"/>
            <a:ext cx="359317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Established in 2025, the Interdisciplinary Academic Advising Office (</a:t>
            </a:r>
            <a:r>
              <a:rPr kumimoji="0" lang="en-US" altLang="zh-TW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IAAO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oversees 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Interdisciplinary Bachelor's Program (IBP),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supporting students in exploring interdisciplinary learning and designing personalized learning pathways.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IBP has admitted two cohorts of students. Currently, 24 students are pursuing individualized interdisciplinary studies based on their interests and career goals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Students may also define their own fields of study, 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such as 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Product Design and Entrepreneurship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International Sustainability Governance and Green Energy Transition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 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Intelligent Interaction and Data Analytics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and 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Landscape and Information Applications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1B2F96C6-F85B-4BCD-B58C-6BAC69E0AF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565" y="185948"/>
            <a:ext cx="365027" cy="365027"/>
          </a:xfrm>
          <a:prstGeom prst="rect">
            <a:avLst/>
          </a:prstGeom>
        </p:spPr>
      </p:pic>
      <p:sp>
        <p:nvSpPr>
          <p:cNvPr id="49" name="Rectangle 1">
            <a:extLst>
              <a:ext uri="{FF2B5EF4-FFF2-40B4-BE49-F238E27FC236}">
                <a16:creationId xmlns:a16="http://schemas.microsoft.com/office/drawing/2014/main" id="{FBD52C84-83D7-4C64-9BC1-E44B52F44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97689FE4-3802-45DB-96D3-50BD13149D5F}"/>
              </a:ext>
            </a:extLst>
          </p:cNvPr>
          <p:cNvSpPr txBox="1"/>
          <p:nvPr/>
        </p:nvSpPr>
        <p:spPr>
          <a:xfrm>
            <a:off x="4063548" y="1078575"/>
            <a:ext cx="2886177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修讀形式：</a:t>
            </a:r>
            <a:endParaRPr kumimoji="0" lang="en-US" altLang="zh-TW" sz="13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一、 </a:t>
            </a:r>
            <a:r>
              <a:rPr kumimoji="0" lang="en-US" altLang="zh-TW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個輔系＋</a:t>
            </a:r>
            <a:r>
              <a:rPr kumimoji="0" lang="en-US" altLang="zh-TW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</a:t>
            </a: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個學分學程</a:t>
            </a:r>
            <a:endParaRPr kumimoji="0" lang="en-US" altLang="zh-TW" sz="13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1300" b="1" dirty="0">
                <a:solidFill>
                  <a:schemeClr val="accent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en-US" sz="1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地理學系</a:t>
            </a:r>
            <a:r>
              <a:rPr lang="en-US" altLang="zh-TW" sz="1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輔系</a:t>
            </a:r>
            <a:r>
              <a:rPr lang="en-US" altLang="zh-TW" sz="1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3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1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資訊科技應用學分學程</a:t>
            </a:r>
            <a:endParaRPr lang="en-US" altLang="zh-TW" sz="13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13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電腦音樂與音訊技術學分學程</a:t>
            </a:r>
            <a:endParaRPr lang="en-US" altLang="zh-TW" sz="13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altLang="zh-TW" sz="13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TW" altLang="en-US" sz="1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 </a:t>
            </a:r>
            <a:r>
              <a:rPr lang="en-US" altLang="zh-TW" sz="1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3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個學分學程</a:t>
            </a:r>
            <a:endParaRPr lang="en-US" altLang="zh-TW" sz="13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300" dirty="0">
                <a:solidFill>
                  <a:srgbClr val="65AAD7"/>
                </a:solidFill>
              </a:rPr>
              <a:t>        </a:t>
            </a:r>
            <a:r>
              <a:rPr lang="zh-TW" altLang="en-US" sz="1300" b="1" dirty="0">
                <a:solidFill>
                  <a:srgbClr val="0072BC"/>
                </a:solidFill>
              </a:rPr>
              <a:t>人工智慧技術與應用學分學程</a:t>
            </a:r>
          </a:p>
          <a:p>
            <a:r>
              <a:rPr lang="zh-TW" altLang="en-US" sz="1300" b="1" dirty="0">
                <a:solidFill>
                  <a:srgbClr val="0072BC"/>
                </a:solidFill>
              </a:rPr>
              <a:t>        資訊科技應用學分學程</a:t>
            </a:r>
          </a:p>
          <a:p>
            <a:r>
              <a:rPr lang="en-US" altLang="zh-TW" sz="1300" b="1" dirty="0">
                <a:solidFill>
                  <a:srgbClr val="0072BC"/>
                </a:solidFill>
              </a:rPr>
              <a:t>        AI</a:t>
            </a:r>
            <a:r>
              <a:rPr lang="zh-TW" altLang="en-US" sz="1300" b="1" dirty="0">
                <a:solidFill>
                  <a:srgbClr val="0072BC"/>
                </a:solidFill>
              </a:rPr>
              <a:t>與數位藝術學分學程</a:t>
            </a:r>
          </a:p>
          <a:p>
            <a:r>
              <a:rPr lang="zh-TW" altLang="en-US" sz="1300" b="1" dirty="0">
                <a:solidFill>
                  <a:srgbClr val="0072BC"/>
                </a:solidFill>
              </a:rPr>
              <a:t>        商業分析學分學程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8BD5F9AF-1288-4C82-973D-FF39E05819FA}"/>
              </a:ext>
            </a:extLst>
          </p:cNvPr>
          <p:cNvSpPr txBox="1"/>
          <p:nvPr/>
        </p:nvSpPr>
        <p:spPr>
          <a:xfrm>
            <a:off x="4114837" y="3338626"/>
            <a:ext cx="50375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Program Structure: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000" b="1" dirty="0">
                <a:solidFill>
                  <a:schemeClr val="tx1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1000" b="1" dirty="0">
                <a:solidFill>
                  <a:schemeClr val="tx1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000" b="1" dirty="0">
                <a:solidFill>
                  <a:schemeClr val="tx1"/>
                </a:solidFill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ne Minor + Two </a:t>
            </a:r>
            <a:r>
              <a:rPr lang="en-US" altLang="zh-TW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kumimoji="0" lang="en-US" altLang="zh-TW" sz="10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rograms</a:t>
            </a:r>
            <a:endParaRPr kumimoji="0" lang="en-US" altLang="zh-TW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zh-TW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    </a:t>
            </a:r>
            <a:r>
              <a:rPr lang="en-US" altLang="zh-TW" sz="1000" dirty="0">
                <a:solidFill>
                  <a:schemeClr val="tx1"/>
                </a:solidFill>
                <a:cs typeface="Times New Roman" panose="02020603050405020304" pitchFamily="18" charset="0"/>
              </a:rPr>
              <a:t>Minor:</a:t>
            </a:r>
            <a:r>
              <a:rPr lang="zh-TW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zh-TW" sz="1000" dirty="0">
                <a:solidFill>
                  <a:schemeClr val="tx1"/>
                </a:solidFill>
                <a:cs typeface="Times New Roman" panose="02020603050405020304" pitchFamily="18" charset="0"/>
              </a:rPr>
              <a:t>Department of Geography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zh-TW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    </a:t>
            </a:r>
            <a:r>
              <a:rPr lang="en-US" altLang="zh-TW" sz="1000" dirty="0">
                <a:solidFill>
                  <a:schemeClr val="tx1"/>
                </a:solidFill>
                <a:cs typeface="Times New Roman" panose="02020603050405020304" pitchFamily="18" charset="0"/>
              </a:rPr>
              <a:t>The Inter-disciplinary Program of Application of Information Technology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zh-TW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    </a:t>
            </a:r>
            <a:r>
              <a:rPr lang="en-US" altLang="zh-TW" sz="1000" dirty="0">
                <a:solidFill>
                  <a:schemeClr val="tx1"/>
                </a:solidFill>
                <a:cs typeface="Times New Roman" panose="02020603050405020304" pitchFamily="18" charset="0"/>
              </a:rPr>
              <a:t>The Inter-disciplinary Program of Computer Music and Audio Technology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en-US" altLang="zh-TW" sz="1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altLang="zh-TW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2.</a:t>
            </a:r>
            <a:r>
              <a:rPr lang="zh-TW" altLang="en-US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zh-TW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F</a:t>
            </a:r>
            <a:r>
              <a:rPr kumimoji="0" lang="en-US" altLang="zh-TW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our</a:t>
            </a:r>
            <a:r>
              <a:rPr lang="zh-TW" altLang="en-US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zh-TW" sz="1000" b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kumimoji="0" lang="en-US" altLang="zh-TW" sz="10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rograms</a:t>
            </a:r>
            <a:endParaRPr kumimoji="0" lang="en-US" altLang="zh-TW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zh-TW" alt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The Inter-disciplinary Program of Technology and Application of Artificial Intelligence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zh-TW" alt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The Inter-disciplinary Program of Application of Information Technology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zh-TW" alt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The Inter-disciplinary Program of AI Digital Art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zh-TW" alt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en-US" altLang="zh-TW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The Inter-disciplinary Program of Business Data Analysis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en-US" altLang="zh-TW" sz="1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9CB817CD-3F20-40C9-9A5B-DDDD430A81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3597" y="2417200"/>
            <a:ext cx="400720" cy="907753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DC2C960C-7C03-45F6-98D9-76981EEB288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364" r="33837" b="50878"/>
          <a:stretch/>
        </p:blipFill>
        <p:spPr>
          <a:xfrm rot="765979">
            <a:off x="6957730" y="2432573"/>
            <a:ext cx="632093" cy="525116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6D888D10-03C2-48C2-A4A8-640290C3BB5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978" b="50000"/>
          <a:stretch/>
        </p:blipFill>
        <p:spPr>
          <a:xfrm>
            <a:off x="7288799" y="3042572"/>
            <a:ext cx="708660" cy="676570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BCB86495-7FF4-40AA-BA6D-321291E0C88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427" t="45623" r="32774"/>
          <a:stretch/>
        </p:blipFill>
        <p:spPr>
          <a:xfrm>
            <a:off x="7459003" y="2077112"/>
            <a:ext cx="632093" cy="581292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76CE68DD-B2C7-4498-BB1C-E1D16595BB1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443" t="51322"/>
          <a:stretch/>
        </p:blipFill>
        <p:spPr>
          <a:xfrm>
            <a:off x="8128375" y="3060462"/>
            <a:ext cx="718904" cy="658680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BED6BC00-8959-4DED-A39B-3BB16601C09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116" r="64362" b="37675"/>
          <a:stretch/>
        </p:blipFill>
        <p:spPr>
          <a:xfrm>
            <a:off x="8216189" y="1143875"/>
            <a:ext cx="488462" cy="554297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A5620E18-C402-41B6-BCB9-A0D66C25BDC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2326" r="41785"/>
          <a:stretch/>
        </p:blipFill>
        <p:spPr>
          <a:xfrm rot="867486">
            <a:off x="6708199" y="1060273"/>
            <a:ext cx="959124" cy="438778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A7B355E2-6E67-4E97-821C-7DA92488092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788" r="31573" b="48837"/>
          <a:stretch/>
        </p:blipFill>
        <p:spPr>
          <a:xfrm>
            <a:off x="6812584" y="1611378"/>
            <a:ext cx="503372" cy="510843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4507FECD-A069-48C9-80EF-671890980E5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9833" b="49302"/>
          <a:stretch/>
        </p:blipFill>
        <p:spPr>
          <a:xfrm>
            <a:off x="7612334" y="1320732"/>
            <a:ext cx="489310" cy="581292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767BB18E-C020-4BF5-AE12-2CCC6B9FEFD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4001" t="49302"/>
          <a:stretch/>
        </p:blipFill>
        <p:spPr>
          <a:xfrm rot="842767">
            <a:off x="8041201" y="2233108"/>
            <a:ext cx="791454" cy="61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67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字方塊 46">
            <a:extLst>
              <a:ext uri="{FF2B5EF4-FFF2-40B4-BE49-F238E27FC236}">
                <a16:creationId xmlns:a16="http://schemas.microsoft.com/office/drawing/2014/main" id="{381825E3-CA01-4E83-B19C-9DA382AB1AEA}"/>
              </a:ext>
            </a:extLst>
          </p:cNvPr>
          <p:cNvSpPr txBox="1"/>
          <p:nvPr/>
        </p:nvSpPr>
        <p:spPr>
          <a:xfrm>
            <a:off x="5849474" y="20320"/>
            <a:ext cx="2953053" cy="2308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zh-TW" altLang="en-US" sz="900" b="1" dirty="0">
                <a:highlight>
                  <a:srgbClr val="99CCFF"/>
                </a:highlight>
              </a:rPr>
              <a:t>■ </a:t>
            </a:r>
            <a:r>
              <a:rPr lang="en-US" altLang="zh-TW" sz="900" b="1" dirty="0">
                <a:highlight>
                  <a:srgbClr val="99CCFF"/>
                </a:highlight>
              </a:rPr>
              <a:t>114-1</a:t>
            </a:r>
            <a:r>
              <a:rPr lang="zh-TW" altLang="en-US" sz="900" b="1" dirty="0">
                <a:highlight>
                  <a:srgbClr val="99CCFF"/>
                </a:highlight>
              </a:rPr>
              <a:t>跨校選課人次 </a:t>
            </a:r>
            <a:r>
              <a:rPr lang="en-US" altLang="zh-TW" sz="900" b="1" dirty="0">
                <a:highlight>
                  <a:srgbClr val="99CCFF"/>
                </a:highlight>
              </a:rPr>
              <a:t>Course Enrollments, Fall 2025</a:t>
            </a:r>
            <a:endParaRPr lang="zh-TW" altLang="en-US" sz="900" b="1" dirty="0">
              <a:highlight>
                <a:srgbClr val="99CCFF"/>
              </a:highlight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68D9FED-AFC9-4DD5-93AB-7B4BAB302C0A}"/>
              </a:ext>
            </a:extLst>
          </p:cNvPr>
          <p:cNvSpPr txBox="1"/>
          <p:nvPr/>
        </p:nvSpPr>
        <p:spPr>
          <a:xfrm>
            <a:off x="5853846" y="2589429"/>
            <a:ext cx="3119765" cy="2308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900" b="1" dirty="0">
                <a:highlight>
                  <a:srgbClr val="99CCFF"/>
                </a:highlight>
              </a:rPr>
              <a:t>■ </a:t>
            </a:r>
            <a:r>
              <a:rPr lang="en-US" altLang="zh-TW" sz="900" b="1" dirty="0">
                <a:highlight>
                  <a:srgbClr val="99CCFF"/>
                </a:highlight>
              </a:rPr>
              <a:t>114-2</a:t>
            </a:r>
            <a:r>
              <a:rPr lang="zh-TW" altLang="en-US" sz="900" b="1" dirty="0">
                <a:highlight>
                  <a:srgbClr val="99CCFF"/>
                </a:highlight>
              </a:rPr>
              <a:t>跨校選課人次 </a:t>
            </a:r>
            <a:r>
              <a:rPr lang="en-US" altLang="zh-TW" sz="900" b="1" dirty="0">
                <a:highlight>
                  <a:srgbClr val="99CCFF"/>
                </a:highlight>
              </a:rPr>
              <a:t>Course Enrollments, Spring 2025</a:t>
            </a:r>
            <a:endParaRPr lang="zh-TW" altLang="en-US" sz="900" b="1" dirty="0">
              <a:highlight>
                <a:srgbClr val="99CCFF"/>
              </a:highlight>
            </a:endParaRPr>
          </a:p>
        </p:txBody>
      </p:sp>
      <p:sp>
        <p:nvSpPr>
          <p:cNvPr id="49" name="標題 1">
            <a:extLst>
              <a:ext uri="{FF2B5EF4-FFF2-40B4-BE49-F238E27FC236}">
                <a16:creationId xmlns:a16="http://schemas.microsoft.com/office/drawing/2014/main" id="{750B8FC5-CF75-4026-B960-6C9119E33F01}"/>
              </a:ext>
            </a:extLst>
          </p:cNvPr>
          <p:cNvSpPr txBox="1">
            <a:spLocks/>
          </p:cNvSpPr>
          <p:nvPr/>
        </p:nvSpPr>
        <p:spPr>
          <a:xfrm>
            <a:off x="394047" y="48802"/>
            <a:ext cx="5136601" cy="10375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國立臺灣大學系統</a:t>
            </a:r>
            <a:r>
              <a:rPr lang="zh-TW" altLang="en-US" sz="2400" b="1" dirty="0">
                <a:solidFill>
                  <a:srgbClr val="2B6E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學生跨校選課情形</a:t>
            </a:r>
            <a:endParaRPr lang="en-US" altLang="zh-TW" sz="2400" b="1" dirty="0">
              <a:solidFill>
                <a:srgbClr val="2B6EA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defRPr/>
            </a:pPr>
            <a:r>
              <a:rPr lang="en-US" altLang="zh-TW" sz="1200" b="1" dirty="0">
                <a:solidFill>
                  <a:srgbClr val="2B6EA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NTU System students taking inter-university courses</a:t>
            </a:r>
            <a:endParaRPr lang="zh-TW" altLang="en-US" sz="1200" b="1" dirty="0">
              <a:solidFill>
                <a:srgbClr val="2B6EA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451C017F-BB1D-4E7F-BC6F-E0543DCBEF92}"/>
              </a:ext>
            </a:extLst>
          </p:cNvPr>
          <p:cNvGrpSpPr/>
          <p:nvPr/>
        </p:nvGrpSpPr>
        <p:grpSpPr>
          <a:xfrm>
            <a:off x="5799753" y="237913"/>
            <a:ext cx="3043069" cy="2099644"/>
            <a:chOff x="5588511" y="219976"/>
            <a:chExt cx="3043069" cy="2099644"/>
          </a:xfrm>
        </p:grpSpPr>
        <p:cxnSp>
          <p:nvCxnSpPr>
            <p:cNvPr id="51" name="直線單箭頭接點 50">
              <a:extLst>
                <a:ext uri="{FF2B5EF4-FFF2-40B4-BE49-F238E27FC236}">
                  <a16:creationId xmlns:a16="http://schemas.microsoft.com/office/drawing/2014/main" id="{38890698-3939-403B-B8B4-A4899FB7BC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81769" y="794580"/>
              <a:ext cx="502963" cy="74631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F1522D4E-9600-43A2-9E92-69269AA0D1AD}"/>
                </a:ext>
              </a:extLst>
            </p:cNvPr>
            <p:cNvSpPr txBox="1"/>
            <p:nvPr/>
          </p:nvSpPr>
          <p:spPr>
            <a:xfrm>
              <a:off x="7739989" y="933092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NTU </a:t>
              </a:r>
              <a:r>
                <a:rPr lang="en-US" altLang="zh-TW" sz="8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chemeClr val="accent1"/>
                  </a:solidFill>
                </a:rPr>
                <a:t>NTNU</a:t>
              </a:r>
            </a:p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1,187 (26.62%)</a:t>
              </a:r>
              <a:endParaRPr lang="zh-TW" altLang="en-US" sz="800" b="1" dirty="0">
                <a:solidFill>
                  <a:schemeClr val="accent1"/>
                </a:solidFill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54CE2DEA-9F63-4D03-853C-2377FEE1E7E9}"/>
                </a:ext>
              </a:extLst>
            </p:cNvPr>
            <p:cNvSpPr txBox="1"/>
            <p:nvPr/>
          </p:nvSpPr>
          <p:spPr>
            <a:xfrm>
              <a:off x="5588511" y="962974"/>
              <a:ext cx="9541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NTNU </a:t>
              </a:r>
              <a:r>
                <a:rPr lang="en-US" altLang="zh-TW" sz="8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rgbClr val="00B050"/>
                  </a:solidFill>
                </a:rPr>
                <a:t>NTUST</a:t>
              </a:r>
            </a:p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516 (11.57%)</a:t>
              </a:r>
              <a:endParaRPr lang="zh-TW" altLang="en-US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BCC0ACD8-917B-4543-8ABC-58F816000500}"/>
                </a:ext>
              </a:extLst>
            </p:cNvPr>
            <p:cNvSpPr txBox="1"/>
            <p:nvPr/>
          </p:nvSpPr>
          <p:spPr>
            <a:xfrm>
              <a:off x="6762303" y="1981066"/>
              <a:ext cx="8803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NTU </a:t>
              </a:r>
              <a:r>
                <a:rPr lang="en-US" altLang="zh-TW" sz="8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chemeClr val="accent1"/>
                  </a:solidFill>
                </a:rPr>
                <a:t>NTUST</a:t>
              </a:r>
            </a:p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795</a:t>
              </a:r>
              <a:r>
                <a:rPr lang="zh-TW" altLang="en-US" sz="800" b="1" dirty="0">
                  <a:solidFill>
                    <a:schemeClr val="accent1"/>
                  </a:solidFill>
                </a:rPr>
                <a:t> </a:t>
              </a:r>
              <a:r>
                <a:rPr lang="en-US" altLang="zh-TW" sz="800" b="1" dirty="0">
                  <a:solidFill>
                    <a:schemeClr val="accent1"/>
                  </a:solidFill>
                </a:rPr>
                <a:t>(17.83%)</a:t>
              </a:r>
              <a:endParaRPr lang="zh-TW" altLang="en-US" sz="800" b="1" dirty="0">
                <a:solidFill>
                  <a:schemeClr val="accent1"/>
                </a:solidFill>
              </a:endParaRPr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07483548-15B4-47BA-A26E-F2526FD9F2B5}"/>
                </a:ext>
              </a:extLst>
            </p:cNvPr>
            <p:cNvSpPr txBox="1"/>
            <p:nvPr/>
          </p:nvSpPr>
          <p:spPr>
            <a:xfrm>
              <a:off x="6755818" y="1580793"/>
              <a:ext cx="8803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NTUST </a:t>
              </a:r>
              <a:r>
                <a:rPr lang="en-US" altLang="zh-TW" sz="800" b="1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rgbClr val="7030A0"/>
                  </a:solidFill>
                </a:rPr>
                <a:t>NTU</a:t>
              </a:r>
            </a:p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557 (12.49%)</a:t>
              </a:r>
              <a:endParaRPr lang="zh-TW" altLang="en-US" sz="800" b="1" dirty="0">
                <a:solidFill>
                  <a:srgbClr val="7030A0"/>
                </a:solidFill>
              </a:endParaRPr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61E5C01E-F6BC-4A6F-BAD5-DE128A0460FE}"/>
                </a:ext>
              </a:extLst>
            </p:cNvPr>
            <p:cNvSpPr txBox="1"/>
            <p:nvPr/>
          </p:nvSpPr>
          <p:spPr>
            <a:xfrm>
              <a:off x="6514243" y="1285706"/>
              <a:ext cx="9605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NTUST </a:t>
              </a:r>
              <a:r>
                <a:rPr lang="en-US" altLang="zh-TW" sz="800" b="1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</a:t>
              </a:r>
              <a:r>
                <a:rPr lang="en-US" altLang="zh-TW" sz="800" b="1" dirty="0">
                  <a:solidFill>
                    <a:srgbClr val="7030A0"/>
                  </a:solidFill>
                </a:rPr>
                <a:t> NTNU</a:t>
              </a:r>
            </a:p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366</a:t>
              </a:r>
              <a:r>
                <a:rPr lang="zh-TW" altLang="en-US" sz="800" b="1" dirty="0">
                  <a:solidFill>
                    <a:srgbClr val="7030A0"/>
                  </a:solidFill>
                </a:rPr>
                <a:t> </a:t>
              </a:r>
              <a:r>
                <a:rPr lang="en-US" altLang="zh-TW" sz="800" b="1" dirty="0">
                  <a:solidFill>
                    <a:srgbClr val="7030A0"/>
                  </a:solidFill>
                </a:rPr>
                <a:t>(8.21%)</a:t>
              </a:r>
              <a:endParaRPr lang="zh-TW" altLang="en-US" sz="800" b="1" dirty="0">
                <a:solidFill>
                  <a:srgbClr val="7030A0"/>
                </a:solidFill>
              </a:endParaRPr>
            </a:p>
          </p:txBody>
        </p:sp>
        <p:cxnSp>
          <p:nvCxnSpPr>
            <p:cNvPr id="57" name="直線單箭頭接點 56">
              <a:extLst>
                <a:ext uri="{FF2B5EF4-FFF2-40B4-BE49-F238E27FC236}">
                  <a16:creationId xmlns:a16="http://schemas.microsoft.com/office/drawing/2014/main" id="{7A829421-3FA7-4A1C-94A7-8E03D7D7E0CD}"/>
                </a:ext>
              </a:extLst>
            </p:cNvPr>
            <p:cNvCxnSpPr/>
            <p:nvPr/>
          </p:nvCxnSpPr>
          <p:spPr>
            <a:xfrm flipV="1">
              <a:off x="6388019" y="836911"/>
              <a:ext cx="502963" cy="746312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單箭頭接點 57">
              <a:extLst>
                <a:ext uri="{FF2B5EF4-FFF2-40B4-BE49-F238E27FC236}">
                  <a16:creationId xmlns:a16="http://schemas.microsoft.com/office/drawing/2014/main" id="{0A848729-9769-4B00-8765-F51A679098F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90466" y="775131"/>
              <a:ext cx="502963" cy="74631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單箭頭接點 58">
              <a:extLst>
                <a:ext uri="{FF2B5EF4-FFF2-40B4-BE49-F238E27FC236}">
                  <a16:creationId xmlns:a16="http://schemas.microsoft.com/office/drawing/2014/main" id="{F15067C7-B728-440B-AFD8-785DD2B04025}"/>
                </a:ext>
              </a:extLst>
            </p:cNvPr>
            <p:cNvCxnSpPr>
              <a:cxnSpLocks/>
            </p:cNvCxnSpPr>
            <p:nvPr/>
          </p:nvCxnSpPr>
          <p:spPr>
            <a:xfrm>
              <a:off x="7402918" y="849090"/>
              <a:ext cx="502963" cy="74631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622A5819-00A2-4812-AC17-15EA8E11C2E8}"/>
                </a:ext>
              </a:extLst>
            </p:cNvPr>
            <p:cNvCxnSpPr/>
            <p:nvPr/>
          </p:nvCxnSpPr>
          <p:spPr>
            <a:xfrm>
              <a:off x="6618993" y="1887301"/>
              <a:ext cx="1152000" cy="0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單箭頭接點 60">
              <a:extLst>
                <a:ext uri="{FF2B5EF4-FFF2-40B4-BE49-F238E27FC236}">
                  <a16:creationId xmlns:a16="http://schemas.microsoft.com/office/drawing/2014/main" id="{A66A96E6-C674-4CD2-B4F9-42830012D5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8993" y="2001597"/>
              <a:ext cx="115200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AFBA303F-0ED2-4681-84C6-C5E0C97AA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53572" y="1589523"/>
              <a:ext cx="684000" cy="684000"/>
            </a:xfrm>
            <a:prstGeom prst="rect">
              <a:avLst/>
            </a:prstGeom>
          </p:spPr>
        </p:pic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03FA3E39-2F83-424F-9880-77AAA1D87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33592" y="1589523"/>
              <a:ext cx="704842" cy="720000"/>
            </a:xfrm>
            <a:prstGeom prst="rect">
              <a:avLst/>
            </a:prstGeom>
          </p:spPr>
        </p:pic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788FC861-F49E-49DC-8B22-BE80ACFC1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03779" y="219976"/>
              <a:ext cx="684000" cy="684000"/>
            </a:xfrm>
            <a:prstGeom prst="rect">
              <a:avLst/>
            </a:prstGeom>
          </p:spPr>
        </p:pic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0F005FF3-B996-4CB3-80F7-D44ABD4336A0}"/>
                </a:ext>
              </a:extLst>
            </p:cNvPr>
            <p:cNvSpPr txBox="1"/>
            <p:nvPr/>
          </p:nvSpPr>
          <p:spPr>
            <a:xfrm>
              <a:off x="6703716" y="967222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NTNU </a:t>
              </a:r>
              <a:r>
                <a:rPr lang="en-US" altLang="zh-TW" sz="8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rgbClr val="00B050"/>
                  </a:solidFill>
                </a:rPr>
                <a:t>NTU</a:t>
              </a:r>
            </a:p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1,038 (23.28%)</a:t>
              </a:r>
              <a:endParaRPr lang="zh-TW" altLang="en-US" sz="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1F26462D-27BA-43EA-8B2D-5EE17524050B}"/>
              </a:ext>
            </a:extLst>
          </p:cNvPr>
          <p:cNvGrpSpPr/>
          <p:nvPr/>
        </p:nvGrpSpPr>
        <p:grpSpPr>
          <a:xfrm>
            <a:off x="6535501" y="2293087"/>
            <a:ext cx="1715071" cy="285695"/>
            <a:chOff x="6430493" y="2181780"/>
            <a:chExt cx="1715071" cy="330997"/>
          </a:xfrm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EF73448B-283D-4189-A410-76BAF26E07E1}"/>
                </a:ext>
              </a:extLst>
            </p:cNvPr>
            <p:cNvSpPr/>
            <p:nvPr/>
          </p:nvSpPr>
          <p:spPr>
            <a:xfrm>
              <a:off x="6430493" y="2181780"/>
              <a:ext cx="1008000" cy="330997"/>
            </a:xfrm>
            <a:prstGeom prst="rect">
              <a:avLst/>
            </a:prstGeom>
            <a:solidFill>
              <a:srgbClr val="0072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9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選課總人次</a:t>
              </a:r>
              <a:endParaRPr lang="en-US" altLang="zh-TW" sz="9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Total</a:t>
              </a: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C3AC58ED-45B7-47BA-88F9-21748294BF4C}"/>
                </a:ext>
              </a:extLst>
            </p:cNvPr>
            <p:cNvSpPr/>
            <p:nvPr/>
          </p:nvSpPr>
          <p:spPr>
            <a:xfrm>
              <a:off x="7437230" y="2197283"/>
              <a:ext cx="708334" cy="299879"/>
            </a:xfrm>
            <a:prstGeom prst="rect">
              <a:avLst/>
            </a:prstGeom>
            <a:noFill/>
            <a:ln>
              <a:solidFill>
                <a:srgbClr val="0072B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 dirty="0">
                  <a:solidFill>
                    <a:srgbClr val="0072B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4,459</a:t>
              </a:r>
            </a:p>
          </p:txBody>
        </p:sp>
      </p:grpSp>
      <p:graphicFrame>
        <p:nvGraphicFramePr>
          <p:cNvPr id="69" name="圖表 68">
            <a:extLst>
              <a:ext uri="{FF2B5EF4-FFF2-40B4-BE49-F238E27FC236}">
                <a16:creationId xmlns:a16="http://schemas.microsoft.com/office/drawing/2014/main" id="{BCC7A496-EC7A-42D6-AE03-9F31E7736E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620074"/>
              </p:ext>
            </p:extLst>
          </p:nvPr>
        </p:nvGraphicFramePr>
        <p:xfrm>
          <a:off x="729491" y="1332763"/>
          <a:ext cx="4959705" cy="2971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0" name="Freeform: Shape 4">
            <a:extLst>
              <a:ext uri="{FF2B5EF4-FFF2-40B4-BE49-F238E27FC236}">
                <a16:creationId xmlns:a16="http://schemas.microsoft.com/office/drawing/2014/main" id="{773080F8-8208-4BB8-BA3D-56277AEABB62}"/>
              </a:ext>
            </a:extLst>
          </p:cNvPr>
          <p:cNvSpPr/>
          <p:nvPr/>
        </p:nvSpPr>
        <p:spPr>
          <a:xfrm rot="20752537">
            <a:off x="1133078" y="1445694"/>
            <a:ext cx="4170823" cy="672802"/>
          </a:xfrm>
          <a:custGeom>
            <a:avLst/>
            <a:gdLst>
              <a:gd name="connsiteX0" fmla="*/ 0 w 3930162"/>
              <a:gd name="connsiteY0" fmla="*/ 2074985 h 2074985"/>
              <a:gd name="connsiteX1" fmla="*/ 993531 w 3930162"/>
              <a:gd name="connsiteY1" fmla="*/ 1978269 h 2074985"/>
              <a:gd name="connsiteX2" fmla="*/ 993531 w 3930162"/>
              <a:gd name="connsiteY2" fmla="*/ 1978269 h 2074985"/>
              <a:gd name="connsiteX3" fmla="*/ 1978270 w 3930162"/>
              <a:gd name="connsiteY3" fmla="*/ 1890346 h 2074985"/>
              <a:gd name="connsiteX4" fmla="*/ 2919047 w 3930162"/>
              <a:gd name="connsiteY4" fmla="*/ 1195754 h 2074985"/>
              <a:gd name="connsiteX5" fmla="*/ 3930162 w 3930162"/>
              <a:gd name="connsiteY5" fmla="*/ 0 h 2074985"/>
              <a:gd name="connsiteX0" fmla="*/ 0 w 3930162"/>
              <a:gd name="connsiteY0" fmla="*/ 2074985 h 2074985"/>
              <a:gd name="connsiteX1" fmla="*/ 993531 w 3930162"/>
              <a:gd name="connsiteY1" fmla="*/ 1978269 h 2074985"/>
              <a:gd name="connsiteX2" fmla="*/ 1001920 w 3930162"/>
              <a:gd name="connsiteY2" fmla="*/ 2053770 h 2074985"/>
              <a:gd name="connsiteX3" fmla="*/ 1978270 w 3930162"/>
              <a:gd name="connsiteY3" fmla="*/ 1890346 h 2074985"/>
              <a:gd name="connsiteX4" fmla="*/ 2919047 w 3930162"/>
              <a:gd name="connsiteY4" fmla="*/ 1195754 h 2074985"/>
              <a:gd name="connsiteX5" fmla="*/ 3930162 w 3930162"/>
              <a:gd name="connsiteY5" fmla="*/ 0 h 2074985"/>
              <a:gd name="connsiteX0" fmla="*/ 0 w 3930162"/>
              <a:gd name="connsiteY0" fmla="*/ 2074985 h 2074985"/>
              <a:gd name="connsiteX1" fmla="*/ 1001920 w 3930162"/>
              <a:gd name="connsiteY1" fmla="*/ 2053770 h 2074985"/>
              <a:gd name="connsiteX2" fmla="*/ 1978270 w 3930162"/>
              <a:gd name="connsiteY2" fmla="*/ 1890346 h 2074985"/>
              <a:gd name="connsiteX3" fmla="*/ 2919047 w 3930162"/>
              <a:gd name="connsiteY3" fmla="*/ 1195754 h 2074985"/>
              <a:gd name="connsiteX4" fmla="*/ 3930162 w 3930162"/>
              <a:gd name="connsiteY4" fmla="*/ 0 h 2074985"/>
              <a:gd name="connsiteX0" fmla="*/ 0 w 3930162"/>
              <a:gd name="connsiteY0" fmla="*/ 2074985 h 2074985"/>
              <a:gd name="connsiteX1" fmla="*/ 1978270 w 3930162"/>
              <a:gd name="connsiteY1" fmla="*/ 1890346 h 2074985"/>
              <a:gd name="connsiteX2" fmla="*/ 2919047 w 3930162"/>
              <a:gd name="connsiteY2" fmla="*/ 1195754 h 2074985"/>
              <a:gd name="connsiteX3" fmla="*/ 3930162 w 3930162"/>
              <a:gd name="connsiteY3" fmla="*/ 0 h 2074985"/>
              <a:gd name="connsiteX0" fmla="*/ 0 w 3938551"/>
              <a:gd name="connsiteY0" fmla="*/ 2175652 h 2175652"/>
              <a:gd name="connsiteX1" fmla="*/ 1986659 w 3938551"/>
              <a:gd name="connsiteY1" fmla="*/ 1890346 h 2175652"/>
              <a:gd name="connsiteX2" fmla="*/ 2927436 w 3938551"/>
              <a:gd name="connsiteY2" fmla="*/ 1195754 h 2175652"/>
              <a:gd name="connsiteX3" fmla="*/ 3938551 w 3938551"/>
              <a:gd name="connsiteY3" fmla="*/ 0 h 2175652"/>
              <a:gd name="connsiteX0" fmla="*/ 0 w 3938551"/>
              <a:gd name="connsiteY0" fmla="*/ 2175652 h 2175652"/>
              <a:gd name="connsiteX1" fmla="*/ 1986659 w 3938551"/>
              <a:gd name="connsiteY1" fmla="*/ 1890346 h 2175652"/>
              <a:gd name="connsiteX2" fmla="*/ 2927436 w 3938551"/>
              <a:gd name="connsiteY2" fmla="*/ 1195754 h 2175652"/>
              <a:gd name="connsiteX3" fmla="*/ 3938551 w 3938551"/>
              <a:gd name="connsiteY3" fmla="*/ 0 h 2175652"/>
              <a:gd name="connsiteX0" fmla="*/ 0 w 3938551"/>
              <a:gd name="connsiteY0" fmla="*/ 2175652 h 2175652"/>
              <a:gd name="connsiteX1" fmla="*/ 1986659 w 3938551"/>
              <a:gd name="connsiteY1" fmla="*/ 1840012 h 2175652"/>
              <a:gd name="connsiteX2" fmla="*/ 2927436 w 3938551"/>
              <a:gd name="connsiteY2" fmla="*/ 1195754 h 2175652"/>
              <a:gd name="connsiteX3" fmla="*/ 3938551 w 3938551"/>
              <a:gd name="connsiteY3" fmla="*/ 0 h 2175652"/>
              <a:gd name="connsiteX0" fmla="*/ 0 w 3938551"/>
              <a:gd name="connsiteY0" fmla="*/ 2175652 h 2175652"/>
              <a:gd name="connsiteX1" fmla="*/ 1986659 w 3938551"/>
              <a:gd name="connsiteY1" fmla="*/ 1840012 h 2175652"/>
              <a:gd name="connsiteX2" fmla="*/ 2927436 w 3938551"/>
              <a:gd name="connsiteY2" fmla="*/ 1195754 h 2175652"/>
              <a:gd name="connsiteX3" fmla="*/ 3938551 w 3938551"/>
              <a:gd name="connsiteY3" fmla="*/ 0 h 2175652"/>
              <a:gd name="connsiteX0" fmla="*/ 0 w 3958721"/>
              <a:gd name="connsiteY0" fmla="*/ 2303399 h 2303399"/>
              <a:gd name="connsiteX1" fmla="*/ 1986659 w 3958721"/>
              <a:gd name="connsiteY1" fmla="*/ 1967759 h 2303399"/>
              <a:gd name="connsiteX2" fmla="*/ 2927436 w 3958721"/>
              <a:gd name="connsiteY2" fmla="*/ 1323501 h 2303399"/>
              <a:gd name="connsiteX3" fmla="*/ 3958721 w 3958721"/>
              <a:gd name="connsiteY3" fmla="*/ 0 h 2303399"/>
              <a:gd name="connsiteX0" fmla="*/ 0 w 3965445"/>
              <a:gd name="connsiteY0" fmla="*/ 2350464 h 2350464"/>
              <a:gd name="connsiteX1" fmla="*/ 1986659 w 3965445"/>
              <a:gd name="connsiteY1" fmla="*/ 2014824 h 2350464"/>
              <a:gd name="connsiteX2" fmla="*/ 2927436 w 3965445"/>
              <a:gd name="connsiteY2" fmla="*/ 1370566 h 2350464"/>
              <a:gd name="connsiteX3" fmla="*/ 3965445 w 3965445"/>
              <a:gd name="connsiteY3" fmla="*/ 0 h 2350464"/>
              <a:gd name="connsiteX0" fmla="*/ 0 w 3965445"/>
              <a:gd name="connsiteY0" fmla="*/ 2350464 h 2350464"/>
              <a:gd name="connsiteX1" fmla="*/ 1986659 w 3965445"/>
              <a:gd name="connsiteY1" fmla="*/ 2014824 h 2350464"/>
              <a:gd name="connsiteX2" fmla="*/ 2927436 w 3965445"/>
              <a:gd name="connsiteY2" fmla="*/ 1370566 h 2350464"/>
              <a:gd name="connsiteX3" fmla="*/ 3965445 w 3965445"/>
              <a:gd name="connsiteY3" fmla="*/ 0 h 2350464"/>
              <a:gd name="connsiteX0" fmla="*/ 0 w 3965445"/>
              <a:gd name="connsiteY0" fmla="*/ 2350464 h 2350464"/>
              <a:gd name="connsiteX1" fmla="*/ 1986659 w 3965445"/>
              <a:gd name="connsiteY1" fmla="*/ 2014824 h 2350464"/>
              <a:gd name="connsiteX2" fmla="*/ 3965445 w 3965445"/>
              <a:gd name="connsiteY2" fmla="*/ 0 h 2350464"/>
              <a:gd name="connsiteX0" fmla="*/ 0 w 3965445"/>
              <a:gd name="connsiteY0" fmla="*/ 2350464 h 2350464"/>
              <a:gd name="connsiteX1" fmla="*/ 2096827 w 3965445"/>
              <a:gd name="connsiteY1" fmla="*/ 1948723 h 2350464"/>
              <a:gd name="connsiteX2" fmla="*/ 3965445 w 3965445"/>
              <a:gd name="connsiteY2" fmla="*/ 0 h 2350464"/>
              <a:gd name="connsiteX0" fmla="*/ 0 w 3965445"/>
              <a:gd name="connsiteY0" fmla="*/ 2350464 h 2350464"/>
              <a:gd name="connsiteX1" fmla="*/ 2096827 w 3965445"/>
              <a:gd name="connsiteY1" fmla="*/ 1948723 h 2350464"/>
              <a:gd name="connsiteX2" fmla="*/ 3965445 w 3965445"/>
              <a:gd name="connsiteY2" fmla="*/ 0 h 2350464"/>
              <a:gd name="connsiteX0" fmla="*/ 0 w 3965445"/>
              <a:gd name="connsiteY0" fmla="*/ 2350464 h 2350464"/>
              <a:gd name="connsiteX1" fmla="*/ 2096827 w 3965445"/>
              <a:gd name="connsiteY1" fmla="*/ 1948723 h 2350464"/>
              <a:gd name="connsiteX2" fmla="*/ 3965445 w 3965445"/>
              <a:gd name="connsiteY2" fmla="*/ 0 h 2350464"/>
              <a:gd name="connsiteX0" fmla="*/ 0 w 3888327"/>
              <a:gd name="connsiteY0" fmla="*/ 2383514 h 2383514"/>
              <a:gd name="connsiteX1" fmla="*/ 2096827 w 3888327"/>
              <a:gd name="connsiteY1" fmla="*/ 1981773 h 2383514"/>
              <a:gd name="connsiteX2" fmla="*/ 3888327 w 3888327"/>
              <a:gd name="connsiteY2" fmla="*/ 0 h 2383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88327" h="2383514">
                <a:moveTo>
                  <a:pt x="0" y="2383514"/>
                </a:moveTo>
                <a:cubicBezTo>
                  <a:pt x="469273" y="2347134"/>
                  <a:pt x="1448773" y="2379025"/>
                  <a:pt x="2096827" y="1981773"/>
                </a:cubicBezTo>
                <a:cubicBezTo>
                  <a:pt x="2744881" y="1584521"/>
                  <a:pt x="3343877" y="871447"/>
                  <a:pt x="3888327" y="0"/>
                </a:cubicBezTo>
              </a:path>
            </a:pathLst>
          </a:custGeom>
          <a:ln w="63500" cap="rnd" cmpd="sng" algn="ctr">
            <a:solidFill>
              <a:srgbClr val="A5002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5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3364CC44-A477-46BD-88F9-2F6654B31BF3}"/>
              </a:ext>
            </a:extLst>
          </p:cNvPr>
          <p:cNvSpPr txBox="1"/>
          <p:nvPr/>
        </p:nvSpPr>
        <p:spPr>
          <a:xfrm>
            <a:off x="2566329" y="4224578"/>
            <a:ext cx="1863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學年 </a:t>
            </a:r>
            <a:r>
              <a:rPr lang="en-US" altLang="zh-TW" dirty="0"/>
              <a:t>Academic Year</a:t>
            </a:r>
            <a:endParaRPr lang="zh-TW" altLang="en-US" dirty="0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DCFC7E18-FC9B-4208-8DAF-F4836BBDC1A0}"/>
              </a:ext>
            </a:extLst>
          </p:cNvPr>
          <p:cNvSpPr txBox="1"/>
          <p:nvPr/>
        </p:nvSpPr>
        <p:spPr>
          <a:xfrm rot="16200000">
            <a:off x="-919190" y="2587902"/>
            <a:ext cx="2938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修課人次 </a:t>
            </a:r>
            <a:r>
              <a:rPr lang="en-US" altLang="zh-TW" dirty="0"/>
              <a:t>Course Enrollments</a:t>
            </a:r>
            <a:endParaRPr lang="zh-TW" altLang="en-US" dirty="0"/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99B6A87C-EAE1-411F-BCCF-76E29AA5F1FC}"/>
              </a:ext>
            </a:extLst>
          </p:cNvPr>
          <p:cNvGrpSpPr/>
          <p:nvPr/>
        </p:nvGrpSpPr>
        <p:grpSpPr>
          <a:xfrm>
            <a:off x="6542732" y="4820594"/>
            <a:ext cx="1715071" cy="284939"/>
            <a:chOff x="6430493" y="2181780"/>
            <a:chExt cx="1715071" cy="330997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43FC7A9C-A214-4A68-B9A4-754233524B23}"/>
                </a:ext>
              </a:extLst>
            </p:cNvPr>
            <p:cNvSpPr/>
            <p:nvPr/>
          </p:nvSpPr>
          <p:spPr>
            <a:xfrm>
              <a:off x="6430493" y="2181780"/>
              <a:ext cx="1008000" cy="330997"/>
            </a:xfrm>
            <a:prstGeom prst="rect">
              <a:avLst/>
            </a:prstGeom>
            <a:solidFill>
              <a:srgbClr val="0072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zh-TW" altLang="en-US" sz="9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選課總人次</a:t>
              </a:r>
              <a:endParaRPr lang="en-US" altLang="zh-TW" sz="9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Total</a:t>
              </a:r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A12B7AE2-3D21-4522-94FA-1747DD84A963}"/>
                </a:ext>
              </a:extLst>
            </p:cNvPr>
            <p:cNvSpPr/>
            <p:nvPr/>
          </p:nvSpPr>
          <p:spPr>
            <a:xfrm>
              <a:off x="7437230" y="2201753"/>
              <a:ext cx="708334" cy="290690"/>
            </a:xfrm>
            <a:prstGeom prst="rect">
              <a:avLst/>
            </a:prstGeom>
            <a:noFill/>
            <a:ln>
              <a:solidFill>
                <a:srgbClr val="0072B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 dirty="0">
                  <a:solidFill>
                    <a:srgbClr val="0072B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4,529</a:t>
              </a:r>
            </a:p>
          </p:txBody>
        </p:sp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6233B02D-489D-4B5F-934C-81CF638709DE}"/>
              </a:ext>
            </a:extLst>
          </p:cNvPr>
          <p:cNvGrpSpPr/>
          <p:nvPr/>
        </p:nvGrpSpPr>
        <p:grpSpPr>
          <a:xfrm>
            <a:off x="5849474" y="2774305"/>
            <a:ext cx="3043069" cy="2099644"/>
            <a:chOff x="5588511" y="219976"/>
            <a:chExt cx="3043069" cy="2099644"/>
          </a:xfrm>
        </p:grpSpPr>
        <p:cxnSp>
          <p:nvCxnSpPr>
            <p:cNvPr id="77" name="直線單箭頭接點 76">
              <a:extLst>
                <a:ext uri="{FF2B5EF4-FFF2-40B4-BE49-F238E27FC236}">
                  <a16:creationId xmlns:a16="http://schemas.microsoft.com/office/drawing/2014/main" id="{F44C9986-559E-4C8A-9ADE-28C027E1B4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81769" y="794580"/>
              <a:ext cx="502963" cy="74631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518554FF-0753-4139-B3A9-B0D5AC8EEF86}"/>
                </a:ext>
              </a:extLst>
            </p:cNvPr>
            <p:cNvSpPr txBox="1"/>
            <p:nvPr/>
          </p:nvSpPr>
          <p:spPr>
            <a:xfrm>
              <a:off x="7739989" y="933092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NTU </a:t>
              </a:r>
              <a:r>
                <a:rPr lang="en-US" altLang="zh-TW" sz="8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chemeClr val="accent1"/>
                  </a:solidFill>
                </a:rPr>
                <a:t>NTNU</a:t>
              </a:r>
            </a:p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1,208 (26.67%)</a:t>
              </a:r>
              <a:endParaRPr lang="zh-TW" altLang="en-US" sz="800" b="1" dirty="0">
                <a:solidFill>
                  <a:schemeClr val="accent1"/>
                </a:solidFill>
              </a:endParaRPr>
            </a:p>
          </p:txBody>
        </p:sp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3BF60CD8-149B-40E6-AC55-B73278E54DCC}"/>
                </a:ext>
              </a:extLst>
            </p:cNvPr>
            <p:cNvSpPr txBox="1"/>
            <p:nvPr/>
          </p:nvSpPr>
          <p:spPr>
            <a:xfrm>
              <a:off x="5588511" y="962974"/>
              <a:ext cx="9541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NTNU </a:t>
              </a:r>
              <a:r>
                <a:rPr lang="en-US" altLang="zh-TW" sz="8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rgbClr val="00B050"/>
                  </a:solidFill>
                </a:rPr>
                <a:t>NTUST</a:t>
              </a:r>
            </a:p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563 (12.43%)</a:t>
              </a:r>
              <a:endParaRPr lang="zh-TW" altLang="en-US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5E0D52C5-24C2-44D2-8250-2AE1AD8D3CBA}"/>
                </a:ext>
              </a:extLst>
            </p:cNvPr>
            <p:cNvSpPr txBox="1"/>
            <p:nvPr/>
          </p:nvSpPr>
          <p:spPr>
            <a:xfrm>
              <a:off x="6762303" y="1981066"/>
              <a:ext cx="8803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NTU </a:t>
              </a:r>
              <a:r>
                <a:rPr lang="en-US" altLang="zh-TW" sz="8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chemeClr val="accent1"/>
                  </a:solidFill>
                </a:rPr>
                <a:t>NTUST</a:t>
              </a:r>
            </a:p>
            <a:p>
              <a:pPr algn="ctr"/>
              <a:r>
                <a:rPr lang="en-US" altLang="zh-TW" sz="800" b="1" dirty="0">
                  <a:solidFill>
                    <a:schemeClr val="accent1"/>
                  </a:solidFill>
                </a:rPr>
                <a:t>823</a:t>
              </a:r>
              <a:r>
                <a:rPr lang="zh-TW" altLang="en-US" sz="800" b="1" dirty="0">
                  <a:solidFill>
                    <a:schemeClr val="accent1"/>
                  </a:solidFill>
                </a:rPr>
                <a:t> </a:t>
              </a:r>
              <a:r>
                <a:rPr lang="en-US" altLang="zh-TW" sz="800" b="1" dirty="0">
                  <a:solidFill>
                    <a:schemeClr val="accent1"/>
                  </a:solidFill>
                </a:rPr>
                <a:t>(18.17%)</a:t>
              </a:r>
              <a:endParaRPr lang="zh-TW" altLang="en-US" sz="800" b="1" dirty="0">
                <a:solidFill>
                  <a:schemeClr val="accent1"/>
                </a:solidFill>
              </a:endParaRPr>
            </a:p>
          </p:txBody>
        </p:sp>
        <p:sp>
          <p:nvSpPr>
            <p:cNvPr id="81" name="文字方塊 80">
              <a:extLst>
                <a:ext uri="{FF2B5EF4-FFF2-40B4-BE49-F238E27FC236}">
                  <a16:creationId xmlns:a16="http://schemas.microsoft.com/office/drawing/2014/main" id="{7DB52DA4-3FFF-4C96-9ECB-F3A71915E870}"/>
                </a:ext>
              </a:extLst>
            </p:cNvPr>
            <p:cNvSpPr txBox="1"/>
            <p:nvPr/>
          </p:nvSpPr>
          <p:spPr>
            <a:xfrm>
              <a:off x="6755818" y="1580793"/>
              <a:ext cx="8803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NTUST </a:t>
              </a:r>
              <a:r>
                <a:rPr lang="en-US" altLang="zh-TW" sz="800" b="1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rgbClr val="7030A0"/>
                  </a:solidFill>
                </a:rPr>
                <a:t>NTU</a:t>
              </a:r>
            </a:p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597 (13.18%)</a:t>
              </a:r>
              <a:endParaRPr lang="zh-TW" altLang="en-US" sz="800" b="1" dirty="0">
                <a:solidFill>
                  <a:srgbClr val="7030A0"/>
                </a:solidFill>
              </a:endParaRPr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7016D7BC-5A06-4970-A062-54501F16FE3A}"/>
                </a:ext>
              </a:extLst>
            </p:cNvPr>
            <p:cNvSpPr txBox="1"/>
            <p:nvPr/>
          </p:nvSpPr>
          <p:spPr>
            <a:xfrm>
              <a:off x="6514243" y="1285706"/>
              <a:ext cx="9605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NTUST </a:t>
              </a:r>
              <a:r>
                <a:rPr lang="en-US" altLang="zh-TW" sz="800" b="1" dirty="0">
                  <a:solidFill>
                    <a:srgbClr val="7030A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</a:t>
              </a:r>
              <a:r>
                <a:rPr lang="en-US" altLang="zh-TW" sz="800" b="1" dirty="0">
                  <a:solidFill>
                    <a:srgbClr val="7030A0"/>
                  </a:solidFill>
                </a:rPr>
                <a:t> NTNU</a:t>
              </a:r>
            </a:p>
            <a:p>
              <a:pPr algn="ctr"/>
              <a:r>
                <a:rPr lang="en-US" altLang="zh-TW" sz="800" b="1" dirty="0">
                  <a:solidFill>
                    <a:srgbClr val="7030A0"/>
                  </a:solidFill>
                </a:rPr>
                <a:t>280</a:t>
              </a:r>
              <a:r>
                <a:rPr lang="zh-TW" altLang="en-US" sz="800" b="1" dirty="0">
                  <a:solidFill>
                    <a:srgbClr val="7030A0"/>
                  </a:solidFill>
                </a:rPr>
                <a:t> </a:t>
              </a:r>
              <a:r>
                <a:rPr lang="en-US" altLang="zh-TW" sz="800" b="1" dirty="0">
                  <a:solidFill>
                    <a:srgbClr val="7030A0"/>
                  </a:solidFill>
                </a:rPr>
                <a:t>(6.18%)</a:t>
              </a:r>
              <a:endParaRPr lang="zh-TW" altLang="en-US" sz="800" b="1" dirty="0">
                <a:solidFill>
                  <a:srgbClr val="7030A0"/>
                </a:solidFill>
              </a:endParaRPr>
            </a:p>
          </p:txBody>
        </p:sp>
        <p:cxnSp>
          <p:nvCxnSpPr>
            <p:cNvPr id="83" name="直線單箭頭接點 82">
              <a:extLst>
                <a:ext uri="{FF2B5EF4-FFF2-40B4-BE49-F238E27FC236}">
                  <a16:creationId xmlns:a16="http://schemas.microsoft.com/office/drawing/2014/main" id="{48322FC4-0FBF-4D69-93FF-8F300511BA1A}"/>
                </a:ext>
              </a:extLst>
            </p:cNvPr>
            <p:cNvCxnSpPr/>
            <p:nvPr/>
          </p:nvCxnSpPr>
          <p:spPr>
            <a:xfrm flipV="1">
              <a:off x="6388019" y="836911"/>
              <a:ext cx="502963" cy="746312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單箭頭接點 83">
              <a:extLst>
                <a:ext uri="{FF2B5EF4-FFF2-40B4-BE49-F238E27FC236}">
                  <a16:creationId xmlns:a16="http://schemas.microsoft.com/office/drawing/2014/main" id="{709420D5-6806-4F29-A69C-E11B077E0F4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90466" y="775131"/>
              <a:ext cx="502963" cy="74631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單箭頭接點 84">
              <a:extLst>
                <a:ext uri="{FF2B5EF4-FFF2-40B4-BE49-F238E27FC236}">
                  <a16:creationId xmlns:a16="http://schemas.microsoft.com/office/drawing/2014/main" id="{557416C5-C2E6-4523-881E-D87643519BF4}"/>
                </a:ext>
              </a:extLst>
            </p:cNvPr>
            <p:cNvCxnSpPr>
              <a:cxnSpLocks/>
            </p:cNvCxnSpPr>
            <p:nvPr/>
          </p:nvCxnSpPr>
          <p:spPr>
            <a:xfrm>
              <a:off x="7402918" y="849090"/>
              <a:ext cx="502963" cy="746312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單箭頭接點 85">
              <a:extLst>
                <a:ext uri="{FF2B5EF4-FFF2-40B4-BE49-F238E27FC236}">
                  <a16:creationId xmlns:a16="http://schemas.microsoft.com/office/drawing/2014/main" id="{FB196E2F-FBB2-42C6-9CCE-126F5C580E5B}"/>
                </a:ext>
              </a:extLst>
            </p:cNvPr>
            <p:cNvCxnSpPr/>
            <p:nvPr/>
          </p:nvCxnSpPr>
          <p:spPr>
            <a:xfrm>
              <a:off x="6618993" y="1887301"/>
              <a:ext cx="1152000" cy="0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單箭頭接點 86">
              <a:extLst>
                <a:ext uri="{FF2B5EF4-FFF2-40B4-BE49-F238E27FC236}">
                  <a16:creationId xmlns:a16="http://schemas.microsoft.com/office/drawing/2014/main" id="{45C1E389-0D26-4E8F-B867-C5840F8C49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8993" y="2001597"/>
              <a:ext cx="115200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8" name="圖片 87">
              <a:extLst>
                <a:ext uri="{FF2B5EF4-FFF2-40B4-BE49-F238E27FC236}">
                  <a16:creationId xmlns:a16="http://schemas.microsoft.com/office/drawing/2014/main" id="{AF010A35-E3D8-46D7-BE9D-AA1B20B28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53572" y="1589523"/>
              <a:ext cx="684000" cy="684000"/>
            </a:xfrm>
            <a:prstGeom prst="rect">
              <a:avLst/>
            </a:prstGeom>
          </p:spPr>
        </p:pic>
        <p:pic>
          <p:nvPicPr>
            <p:cNvPr id="89" name="圖片 88">
              <a:extLst>
                <a:ext uri="{FF2B5EF4-FFF2-40B4-BE49-F238E27FC236}">
                  <a16:creationId xmlns:a16="http://schemas.microsoft.com/office/drawing/2014/main" id="{8CBE89E1-6B86-45D9-B214-BE3FBFA50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33592" y="1589523"/>
              <a:ext cx="704842" cy="720000"/>
            </a:xfrm>
            <a:prstGeom prst="rect">
              <a:avLst/>
            </a:prstGeom>
          </p:spPr>
        </p:pic>
        <p:pic>
          <p:nvPicPr>
            <p:cNvPr id="90" name="圖片 89">
              <a:extLst>
                <a:ext uri="{FF2B5EF4-FFF2-40B4-BE49-F238E27FC236}">
                  <a16:creationId xmlns:a16="http://schemas.microsoft.com/office/drawing/2014/main" id="{01D1662A-4F46-42F5-9947-98C82386C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03779" y="219976"/>
              <a:ext cx="684000" cy="684000"/>
            </a:xfrm>
            <a:prstGeom prst="rect">
              <a:avLst/>
            </a:prstGeom>
          </p:spPr>
        </p:pic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39C83E8F-01B5-4FC1-9991-8900C9B2074C}"/>
                </a:ext>
              </a:extLst>
            </p:cNvPr>
            <p:cNvSpPr txBox="1"/>
            <p:nvPr/>
          </p:nvSpPr>
          <p:spPr>
            <a:xfrm>
              <a:off x="6703716" y="967222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NTNU </a:t>
              </a:r>
              <a:r>
                <a:rPr lang="en-US" altLang="zh-TW" sz="8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→ </a:t>
              </a:r>
              <a:r>
                <a:rPr lang="en-US" altLang="zh-TW" sz="800" b="1" dirty="0">
                  <a:solidFill>
                    <a:srgbClr val="00B050"/>
                  </a:solidFill>
                </a:rPr>
                <a:t>NTU</a:t>
              </a:r>
            </a:p>
            <a:p>
              <a:pPr algn="ctr"/>
              <a:r>
                <a:rPr lang="en-US" altLang="zh-TW" sz="800" b="1" dirty="0">
                  <a:solidFill>
                    <a:srgbClr val="00B050"/>
                  </a:solidFill>
                </a:rPr>
                <a:t>1,058 (23.36%)</a:t>
              </a:r>
              <a:endParaRPr lang="zh-TW" altLang="en-US" sz="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ABC99615-3429-4BEB-8CC3-8E8EED7D6CF1}"/>
              </a:ext>
            </a:extLst>
          </p:cNvPr>
          <p:cNvSpPr txBox="1"/>
          <p:nvPr/>
        </p:nvSpPr>
        <p:spPr>
          <a:xfrm>
            <a:off x="455979" y="4747464"/>
            <a:ext cx="28456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800" i="1" dirty="0">
                <a:solidFill>
                  <a:schemeClr val="bg1">
                    <a:lumMod val="50000"/>
                  </a:schemeClr>
                </a:solidFill>
              </a:rPr>
              <a:t>Note: Percentages may not sum to 100% due to rounding.</a:t>
            </a:r>
            <a:endParaRPr lang="zh-TW" altLang="en-US" sz="8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6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11">
            <a:extLst>
              <a:ext uri="{FF2B5EF4-FFF2-40B4-BE49-F238E27FC236}">
                <a16:creationId xmlns:a16="http://schemas.microsoft.com/office/drawing/2014/main" id="{F0C76AE1-27A7-4C5F-84FF-6A66C80C9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270305"/>
              </p:ext>
            </p:extLst>
          </p:nvPr>
        </p:nvGraphicFramePr>
        <p:xfrm>
          <a:off x="501227" y="1428908"/>
          <a:ext cx="8141544" cy="3078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4616">
                  <a:extLst>
                    <a:ext uri="{9D8B030D-6E8A-4147-A177-3AD203B41FA5}">
                      <a16:colId xmlns:a16="http://schemas.microsoft.com/office/drawing/2014/main" val="978286557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1938727258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1018127927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3995531359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4169198293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244603180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3843998853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209561574"/>
                    </a:ext>
                  </a:extLst>
                </a:gridCol>
                <a:gridCol w="904616">
                  <a:extLst>
                    <a:ext uri="{9D8B030D-6E8A-4147-A177-3AD203B41FA5}">
                      <a16:colId xmlns:a16="http://schemas.microsoft.com/office/drawing/2014/main" val="226860421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校別</a:t>
                      </a:r>
                      <a:r>
                        <a:rPr lang="en-US" altLang="zh-TW" sz="11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Partner universities</a:t>
                      </a:r>
                      <a:endParaRPr lang="zh-TW" altLang="en-US" sz="11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跨校 </a:t>
                      </a: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輔系</a:t>
                      </a:r>
                      <a:endParaRPr lang="en-US" altLang="zh-TW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zh-TW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Intercollegiate Minors</a:t>
                      </a:r>
                      <a:endParaRPr kumimoji="0" lang="zh-TW" alt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457189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跨校 </a:t>
                      </a:r>
                      <a:r>
                        <a:rPr kumimoji="0" lang="zh-TW" alt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雙主修</a:t>
                      </a:r>
                      <a:endParaRPr kumimoji="0" lang="en-US" altLang="zh-TW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457189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Intercollegiate Double Major</a:t>
                      </a:r>
                      <a:endParaRPr lang="zh-TW" altLang="en-US" sz="1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09627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開放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學系數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Number of Participating Departments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Number of Applications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錄取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Number of Accepted Students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通過率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Acceptance Rate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開放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學系數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Number </a:t>
                      </a:r>
                      <a:r>
                        <a:rPr lang="en-US" altLang="zh-TW" sz="800" b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 Participating Departments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Number of Applications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錄取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Number of Accepted Students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通過率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8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Acceptance Rate</a:t>
                      </a:r>
                      <a:endParaRPr lang="zh-TW" altLang="en-US" sz="8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19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臺師大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NTNU</a:t>
                      </a:r>
                      <a:endParaRPr lang="zh-TW" altLang="en-US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44%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42%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22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臺大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</a:t>
                      </a:r>
                      <a:endParaRPr lang="zh-TW" altLang="en-US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40%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25%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48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臺科大</a:t>
                      </a:r>
                      <a:endParaRPr lang="en-US" altLang="zh-TW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4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NTUST</a:t>
                      </a:r>
                      <a:endParaRPr lang="zh-TW" altLang="en-US" sz="1400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0072B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31%</a:t>
                      </a:r>
                      <a:endParaRPr lang="zh-TW" altLang="en-US" sz="1800" b="1" dirty="0">
                        <a:solidFill>
                          <a:srgbClr val="0072B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431549"/>
                  </a:ext>
                </a:extLst>
              </a:tr>
            </a:tbl>
          </a:graphicData>
        </a:graphic>
      </p:graphicFrame>
      <p:sp>
        <p:nvSpPr>
          <p:cNvPr id="9" name="圓角矩形 28">
            <a:extLst>
              <a:ext uri="{FF2B5EF4-FFF2-40B4-BE49-F238E27FC236}">
                <a16:creationId xmlns:a16="http://schemas.microsoft.com/office/drawing/2014/main" id="{CC939D54-7CA6-48B9-AD2A-4B202CBE0B11}"/>
              </a:ext>
            </a:extLst>
          </p:cNvPr>
          <p:cNvSpPr/>
          <p:nvPr/>
        </p:nvSpPr>
        <p:spPr>
          <a:xfrm rot="362591">
            <a:off x="5754667" y="849953"/>
            <a:ext cx="3359615" cy="635115"/>
          </a:xfrm>
          <a:prstGeom prst="roundRect">
            <a:avLst/>
          </a:prstGeom>
          <a:gradFill rotWithShape="1">
            <a:gsLst>
              <a:gs pos="0">
                <a:srgbClr val="FFC000">
                  <a:tint val="50000"/>
                  <a:satMod val="300000"/>
                </a:srgbClr>
              </a:gs>
              <a:gs pos="35000">
                <a:srgbClr val="FFC000">
                  <a:tint val="37000"/>
                  <a:satMod val="300000"/>
                </a:srgbClr>
              </a:gs>
              <a:gs pos="100000">
                <a:srgbClr val="FFC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C00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改變眾多年輕人的人生</a:t>
            </a:r>
            <a:endParaRPr kumimoji="0" lang="en-US" altLang="zh-TW" sz="2400" b="1" i="0" u="none" strike="noStrike" kern="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9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Making a Difference in the Lives of Many Young People</a:t>
            </a:r>
            <a:endParaRPr kumimoji="0" lang="zh-TW" altLang="en-US" sz="900" b="1" i="0" u="none" strike="noStrike" kern="0" cap="none" spc="0" normalizeH="0" baseline="0" noProof="0" dirty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E988618-8233-4753-A8E2-2B3D5E7F06EE}"/>
              </a:ext>
            </a:extLst>
          </p:cNvPr>
          <p:cNvSpPr txBox="1"/>
          <p:nvPr/>
        </p:nvSpPr>
        <p:spPr>
          <a:xfrm>
            <a:off x="446541" y="4554801"/>
            <a:ext cx="3655168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■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114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學年統計</a:t>
            </a:r>
            <a:r>
              <a:rPr kumimoji="0" lang="en-US" altLang="zh-TW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Statistics for the 2025–2026 Academic Year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66235782-70A6-4C92-B391-BBCC25934556}"/>
              </a:ext>
            </a:extLst>
          </p:cNvPr>
          <p:cNvSpPr txBox="1">
            <a:spLocks/>
          </p:cNvSpPr>
          <p:nvPr/>
        </p:nvSpPr>
        <p:spPr>
          <a:xfrm>
            <a:off x="446541" y="366112"/>
            <a:ext cx="5696872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rPr>
              <a:t>國立臺灣大學系統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B6EA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rPr>
              <a:t> 整合不同優勢與資源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2B6EA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2B6EA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rPr>
              <a:t>The NTU System integrates various strengths and resources.</a:t>
            </a: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2B6EA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807314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佈景主題">
    <a:dk1>
      <a:srgbClr val="000000"/>
    </a:dk1>
    <a:lt1>
      <a:srgbClr val="FFFFFF"/>
    </a:lt1>
    <a:dk2>
      <a:srgbClr val="A7A7A7"/>
    </a:dk2>
    <a:lt2>
      <a:srgbClr val="535353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000FF"/>
    </a:hlink>
    <a:folHlink>
      <a:srgbClr val="FF00FF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1863</Words>
  <Application>Microsoft Office PowerPoint</Application>
  <PresentationFormat>如螢幕大小 (16:9)</PresentationFormat>
  <Paragraphs>331</Paragraphs>
  <Slides>15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Microsoft JhengHei</vt:lpstr>
      <vt:lpstr>Microsoft JhengHei</vt:lpstr>
      <vt:lpstr>Arial</vt:lpstr>
      <vt:lpstr>Calibri</vt:lpstr>
      <vt:lpstr>Cambria</vt:lpstr>
      <vt:lpstr>Wingdings</vt:lpstr>
      <vt:lpstr>Simple Light</vt:lpstr>
      <vt:lpstr>PowerPoint 簡報</vt:lpstr>
      <vt:lpstr>PowerPoint 簡報</vt:lpstr>
      <vt:lpstr>PowerPoint 簡報</vt:lpstr>
      <vt:lpstr>PowerPoint 簡報</vt:lpstr>
      <vt:lpstr>雙主修、輔系、學分學程  Double Major , Minors , Interdisciplinary Programs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Kai Yi Siao</cp:lastModifiedBy>
  <cp:revision>30</cp:revision>
  <dcterms:modified xsi:type="dcterms:W3CDTF">2026-08-27T08:07:17Z</dcterms:modified>
</cp:coreProperties>
</file>