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77"/>
  </p:notesMasterIdLst>
  <p:sldIdLst>
    <p:sldId id="320" r:id="rId2"/>
    <p:sldId id="327" r:id="rId3"/>
    <p:sldId id="407" r:id="rId4"/>
    <p:sldId id="321" r:id="rId5"/>
    <p:sldId id="395" r:id="rId6"/>
    <p:sldId id="346" r:id="rId7"/>
    <p:sldId id="396" r:id="rId8"/>
    <p:sldId id="299" r:id="rId9"/>
    <p:sldId id="397" r:id="rId10"/>
    <p:sldId id="342" r:id="rId11"/>
    <p:sldId id="398" r:id="rId12"/>
    <p:sldId id="361" r:id="rId13"/>
    <p:sldId id="412" r:id="rId14"/>
    <p:sldId id="289" r:id="rId15"/>
    <p:sldId id="399" r:id="rId16"/>
    <p:sldId id="298" r:id="rId17"/>
    <p:sldId id="402" r:id="rId18"/>
    <p:sldId id="328" r:id="rId19"/>
    <p:sldId id="400" r:id="rId20"/>
    <p:sldId id="323" r:id="rId21"/>
    <p:sldId id="401" r:id="rId22"/>
    <p:sldId id="365" r:id="rId23"/>
    <p:sldId id="404" r:id="rId24"/>
    <p:sldId id="360" r:id="rId25"/>
    <p:sldId id="394" r:id="rId26"/>
    <p:sldId id="413" r:id="rId27"/>
    <p:sldId id="414" r:id="rId28"/>
    <p:sldId id="415" r:id="rId29"/>
    <p:sldId id="416" r:id="rId30"/>
    <p:sldId id="257" r:id="rId31"/>
    <p:sldId id="393" r:id="rId32"/>
    <p:sldId id="258" r:id="rId33"/>
    <p:sldId id="392" r:id="rId34"/>
    <p:sldId id="353" r:id="rId35"/>
    <p:sldId id="391" r:id="rId36"/>
    <p:sldId id="368" r:id="rId37"/>
    <p:sldId id="390" r:id="rId38"/>
    <p:sldId id="355" r:id="rId39"/>
    <p:sldId id="389" r:id="rId40"/>
    <p:sldId id="359" r:id="rId41"/>
    <p:sldId id="388" r:id="rId42"/>
    <p:sldId id="362" r:id="rId43"/>
    <p:sldId id="376" r:id="rId44"/>
    <p:sldId id="369" r:id="rId45"/>
    <p:sldId id="387" r:id="rId46"/>
    <p:sldId id="366" r:id="rId47"/>
    <p:sldId id="324" r:id="rId48"/>
    <p:sldId id="370" r:id="rId49"/>
    <p:sldId id="336" r:id="rId50"/>
    <p:sldId id="371" r:id="rId51"/>
    <p:sldId id="410" r:id="rId52"/>
    <p:sldId id="372" r:id="rId53"/>
    <p:sldId id="409" r:id="rId54"/>
    <p:sldId id="308" r:id="rId55"/>
    <p:sldId id="384" r:id="rId56"/>
    <p:sldId id="325" r:id="rId57"/>
    <p:sldId id="383" r:id="rId58"/>
    <p:sldId id="309" r:id="rId59"/>
    <p:sldId id="382" r:id="rId60"/>
    <p:sldId id="310" r:id="rId61"/>
    <p:sldId id="381" r:id="rId62"/>
    <p:sldId id="326" r:id="rId63"/>
    <p:sldId id="379" r:id="rId64"/>
    <p:sldId id="313" r:id="rId65"/>
    <p:sldId id="378" r:id="rId66"/>
    <p:sldId id="363" r:id="rId67"/>
    <p:sldId id="377" r:id="rId68"/>
    <p:sldId id="317" r:id="rId69"/>
    <p:sldId id="380" r:id="rId70"/>
    <p:sldId id="335" r:id="rId71"/>
    <p:sldId id="375" r:id="rId72"/>
    <p:sldId id="347" r:id="rId73"/>
    <p:sldId id="374" r:id="rId74"/>
    <p:sldId id="319" r:id="rId75"/>
    <p:sldId id="373" r:id="rId76"/>
  </p:sldIdLst>
  <p:sldSz cx="12192000" cy="6858000"/>
  <p:notesSz cx="6797675" cy="9926638"/>
  <p:embeddedFontLst>
    <p:embeddedFont>
      <p:font typeface="華康中特圓體" panose="02020500000000000000" charset="-120"/>
      <p:regular r:id="rId78"/>
    </p:embeddedFont>
    <p:embeddedFont>
      <p:font typeface="華康中圓體" panose="02020500000000000000" charset="-120"/>
      <p:regular r:id="rId79"/>
    </p:embeddedFont>
    <p:embeddedFont>
      <p:font typeface="Calibri" panose="020F0502020204030204" pitchFamily="34" charset="0"/>
      <p:regular r:id="rId80"/>
      <p:bold r:id="rId81"/>
      <p:italic r:id="rId82"/>
      <p:boldItalic r:id="rId83"/>
    </p:embeddedFont>
    <p:embeddedFont>
      <p:font typeface="Calibri Light" panose="020F0302020204030204" pitchFamily="34" charset="0"/>
      <p:regular r:id="rId84"/>
      <p:italic r:id="rId85"/>
    </p:embeddedFont>
    <p:embeddedFont>
      <p:font typeface="Tahoma" panose="020B0604030504040204" pitchFamily="34" charset="0"/>
      <p:regular r:id="rId86"/>
      <p:bold r:id="rId87"/>
    </p:embeddedFont>
    <p:embeddedFont>
      <p:font typeface="華康正顏楷體W5" panose="03000509000000000000" pitchFamily="65" charset="-120"/>
      <p:regular r:id="rId88"/>
    </p:embeddedFont>
    <p:embeddedFont>
      <p:font typeface="微軟正黑體" panose="020B0604030504040204" pitchFamily="34" charset="-120"/>
      <p:regular r:id="rId89"/>
      <p:bold r:id="rId90"/>
    </p:embeddedFont>
    <p:embeddedFont>
      <p:font typeface="標楷體" panose="03000509000000000000" pitchFamily="65" charset="-120"/>
      <p:regular r:id="rId91"/>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00A2E9"/>
    <a:srgbClr val="52D3FD"/>
    <a:srgbClr val="FF78BB"/>
    <a:srgbClr val="ACF8AD"/>
    <a:srgbClr val="FFF098"/>
    <a:srgbClr val="CCABD9"/>
    <a:srgbClr val="936F9D"/>
    <a:srgbClr val="CB531F"/>
    <a:srgbClr val="CD8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8" autoAdjust="0"/>
    <p:restoredTop sz="96370" autoAdjust="0"/>
  </p:normalViewPr>
  <p:slideViewPr>
    <p:cSldViewPr snapToGrid="0">
      <p:cViewPr varScale="1">
        <p:scale>
          <a:sx n="110" d="100"/>
          <a:sy n="110" d="100"/>
        </p:scale>
        <p:origin x="702" y="108"/>
      </p:cViewPr>
      <p:guideLst>
        <p:guide orient="horz" pos="2160"/>
        <p:guide pos="3840"/>
      </p:guideLst>
    </p:cSldViewPr>
  </p:slideViewPr>
  <p:outlineViewPr>
    <p:cViewPr>
      <p:scale>
        <a:sx n="33" d="100"/>
        <a:sy n="33" d="100"/>
      </p:scale>
      <p:origin x="0" y="-11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font" Target="fonts/font13.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BA4A8-D052-4365-8FA4-3EF688FB9A58}"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zh-TW" altLang="en-US"/>
        </a:p>
      </dgm:t>
    </dgm:pt>
    <dgm:pt modelId="{F4B5E3F5-B934-4032-A5EA-33C7B58D0131}">
      <dgm:prSet phldrT="[文字]" custT="1"/>
      <dgm:spPr/>
      <dgm:t>
        <a:bodyPr/>
        <a:lstStyle/>
        <a:p>
          <a:r>
            <a:rPr lang="zh-TW" altLang="en-US" sz="1200" b="1" dirty="0">
              <a:solidFill>
                <a:srgbClr val="FFC000"/>
              </a:solidFill>
              <a:latin typeface="標楷體" panose="03000509000000000000" pitchFamily="65" charset="-120"/>
              <a:ea typeface="標楷體" panose="03000509000000000000" pitchFamily="65" charset="-120"/>
            </a:rPr>
            <a:t>預修生</a:t>
          </a:r>
          <a:endParaRPr lang="en-US" altLang="zh-TW" sz="1200" b="1" dirty="0">
            <a:solidFill>
              <a:srgbClr val="FFC000"/>
            </a:solidFill>
            <a:latin typeface="標楷體" panose="03000509000000000000" pitchFamily="65" charset="-120"/>
            <a:ea typeface="標楷體" panose="03000509000000000000" pitchFamily="65" charset="-120"/>
          </a:endParaRPr>
        </a:p>
        <a:p>
          <a:endParaRPr lang="zh-TW" altLang="en-US" sz="1100" dirty="0">
            <a:solidFill>
              <a:srgbClr val="FF0000"/>
            </a:solidFill>
            <a:latin typeface="標楷體" panose="03000509000000000000" pitchFamily="65" charset="-120"/>
            <a:ea typeface="標楷體" panose="03000509000000000000" pitchFamily="65" charset="-120"/>
          </a:endParaRPr>
        </a:p>
      </dgm:t>
    </dgm:pt>
    <dgm:pt modelId="{08E5AC7B-C76D-46AA-B1F3-45BD876C1D1D}" type="parTrans" cxnId="{0D9F9E92-8A3D-4F56-B75D-74BC297171A2}">
      <dgm:prSet/>
      <dgm:spPr/>
      <dgm:t>
        <a:bodyPr/>
        <a:lstStyle/>
        <a:p>
          <a:endParaRPr lang="zh-TW" altLang="en-US" sz="1400"/>
        </a:p>
      </dgm:t>
    </dgm:pt>
    <dgm:pt modelId="{0D10A1A4-C085-4F3A-BD18-8A52CEB533FE}" type="sibTrans" cxnId="{0D9F9E92-8A3D-4F56-B75D-74BC297171A2}">
      <dgm:prSet/>
      <dgm:spPr/>
      <dgm:t>
        <a:bodyPr/>
        <a:lstStyle/>
        <a:p>
          <a:endParaRPr lang="zh-TW" altLang="en-US" sz="1400"/>
        </a:p>
      </dgm:t>
    </dgm:pt>
    <dgm:pt modelId="{19FB37BF-F5F4-4BFF-9137-582ABE93FE34}">
      <dgm:prSet phldrT="[文字]" custT="1"/>
      <dgm:spPr/>
      <dgm:t>
        <a:bodyPr/>
        <a:lstStyle/>
        <a:p>
          <a:pPr>
            <a:lnSpc>
              <a:spcPct val="100000"/>
            </a:lnSpc>
            <a:spcAft>
              <a:spcPts val="0"/>
            </a:spcAft>
          </a:pPr>
          <a:r>
            <a:rPr lang="zh-TW" altLang="en-US" sz="1200" b="1" dirty="0">
              <a:solidFill>
                <a:srgbClr val="FFC000"/>
              </a:solidFill>
              <a:latin typeface="標楷體" panose="03000509000000000000" pitchFamily="65" charset="-120"/>
              <a:ea typeface="標楷體" panose="03000509000000000000" pitchFamily="65" charset="-120"/>
            </a:rPr>
            <a:t>雙主修</a:t>
          </a:r>
          <a:endParaRPr lang="en-US" altLang="zh-TW" sz="1200" b="1" dirty="0">
            <a:solidFill>
              <a:srgbClr val="FFC000"/>
            </a:solidFill>
            <a:latin typeface="標楷體" panose="03000509000000000000" pitchFamily="65" charset="-120"/>
            <a:ea typeface="標楷體" panose="03000509000000000000" pitchFamily="65" charset="-120"/>
          </a:endParaRPr>
        </a:p>
        <a:p>
          <a:pPr>
            <a:lnSpc>
              <a:spcPct val="100000"/>
            </a:lnSpc>
            <a:spcAft>
              <a:spcPts val="0"/>
            </a:spcAft>
          </a:pPr>
          <a:endParaRPr lang="en-US" altLang="zh-TW" sz="1100" b="1" dirty="0">
            <a:solidFill>
              <a:srgbClr val="FFC000"/>
            </a:solidFill>
            <a:latin typeface="標楷體" panose="03000509000000000000" pitchFamily="65" charset="-120"/>
            <a:ea typeface="標楷體" panose="03000509000000000000" pitchFamily="65" charset="-120"/>
          </a:endParaRPr>
        </a:p>
      </dgm:t>
    </dgm:pt>
    <dgm:pt modelId="{A59A8BB6-4A9C-41F4-988D-DBF18B6D0E50}" type="parTrans" cxnId="{2FF654CB-A906-41FF-9674-9FDC3DDC2939}">
      <dgm:prSet/>
      <dgm:spPr/>
      <dgm:t>
        <a:bodyPr/>
        <a:lstStyle/>
        <a:p>
          <a:endParaRPr lang="zh-TW" altLang="en-US" sz="1400"/>
        </a:p>
      </dgm:t>
    </dgm:pt>
    <dgm:pt modelId="{9B19F8F3-864C-4954-899A-23446DB42C9B}" type="sibTrans" cxnId="{2FF654CB-A906-41FF-9674-9FDC3DDC2939}">
      <dgm:prSet/>
      <dgm:spPr/>
      <dgm:t>
        <a:bodyPr/>
        <a:lstStyle/>
        <a:p>
          <a:endParaRPr lang="zh-TW" altLang="en-US" sz="1400"/>
        </a:p>
      </dgm:t>
    </dgm:pt>
    <dgm:pt modelId="{3FD75B84-2DAD-46D8-BF40-26A0D3754DA8}">
      <dgm:prSet phldrT="[文字]" custT="1"/>
      <dgm:spPr/>
      <dgm:t>
        <a:bodyPr/>
        <a:lstStyle/>
        <a:p>
          <a:pPr>
            <a:lnSpc>
              <a:spcPct val="100000"/>
            </a:lnSpc>
            <a:spcAft>
              <a:spcPts val="0"/>
            </a:spcAft>
          </a:pPr>
          <a:r>
            <a:rPr lang="zh-TW" altLang="en-US" sz="1200" b="1" dirty="0">
              <a:solidFill>
                <a:srgbClr val="FFC000"/>
              </a:solidFill>
              <a:latin typeface="標楷體" panose="03000509000000000000" pitchFamily="65" charset="-120"/>
              <a:ea typeface="標楷體" panose="03000509000000000000" pitchFamily="65" charset="-120"/>
            </a:rPr>
            <a:t>輔系</a:t>
          </a:r>
          <a:endParaRPr lang="en-US" altLang="zh-TW" sz="1200" b="1" dirty="0">
            <a:solidFill>
              <a:srgbClr val="FFC000"/>
            </a:solidFill>
            <a:latin typeface="標楷體" panose="03000509000000000000" pitchFamily="65" charset="-120"/>
            <a:ea typeface="標楷體" panose="03000509000000000000" pitchFamily="65" charset="-120"/>
          </a:endParaRPr>
        </a:p>
        <a:p>
          <a:pPr>
            <a:lnSpc>
              <a:spcPct val="100000"/>
            </a:lnSpc>
            <a:spcAft>
              <a:spcPts val="0"/>
            </a:spcAft>
          </a:pPr>
          <a:endParaRPr lang="en-US" altLang="zh-TW" sz="1100" b="1" dirty="0">
            <a:solidFill>
              <a:srgbClr val="FFC000"/>
            </a:solidFill>
            <a:latin typeface="標楷體" panose="03000509000000000000" pitchFamily="65" charset="-120"/>
            <a:ea typeface="標楷體" panose="03000509000000000000" pitchFamily="65" charset="-120"/>
          </a:endParaRPr>
        </a:p>
      </dgm:t>
    </dgm:pt>
    <dgm:pt modelId="{E5195339-CA6F-4C73-B520-964B396D0356}" type="parTrans" cxnId="{F19F640A-9AF8-42BB-B89C-1BE2C004F68F}">
      <dgm:prSet/>
      <dgm:spPr/>
      <dgm:t>
        <a:bodyPr/>
        <a:lstStyle/>
        <a:p>
          <a:endParaRPr lang="zh-TW" altLang="en-US" sz="1400"/>
        </a:p>
      </dgm:t>
    </dgm:pt>
    <dgm:pt modelId="{E261F7FD-1253-4726-ABEE-1B744505A6A7}" type="sibTrans" cxnId="{F19F640A-9AF8-42BB-B89C-1BE2C004F68F}">
      <dgm:prSet/>
      <dgm:spPr/>
      <dgm:t>
        <a:bodyPr/>
        <a:lstStyle/>
        <a:p>
          <a:endParaRPr lang="zh-TW" altLang="en-US" sz="1400"/>
        </a:p>
      </dgm:t>
    </dgm:pt>
    <dgm:pt modelId="{F1B1B019-CD72-419C-B46E-0249D308D5D0}" type="pres">
      <dgm:prSet presAssocID="{0F3BA4A8-D052-4365-8FA4-3EF688FB9A58}" presName="Name0" presStyleCnt="0">
        <dgm:presLayoutVars>
          <dgm:chMax val="7"/>
          <dgm:resizeHandles val="exact"/>
        </dgm:presLayoutVars>
      </dgm:prSet>
      <dgm:spPr/>
    </dgm:pt>
    <dgm:pt modelId="{3924661F-E0B8-4FCE-A113-9B6AE6E0DF63}" type="pres">
      <dgm:prSet presAssocID="{0F3BA4A8-D052-4365-8FA4-3EF688FB9A58}" presName="comp1" presStyleCnt="0"/>
      <dgm:spPr/>
    </dgm:pt>
    <dgm:pt modelId="{CC528091-9372-44EC-88E7-2DFA8063EB9E}" type="pres">
      <dgm:prSet presAssocID="{0F3BA4A8-D052-4365-8FA4-3EF688FB9A58}" presName="circle1" presStyleLbl="node1" presStyleIdx="0" presStyleCnt="3" custScaleX="104608" custLinFactNeighborX="-5371" custLinFactNeighborY="-4430"/>
      <dgm:spPr/>
    </dgm:pt>
    <dgm:pt modelId="{01904995-8C79-4B72-BCD2-3D89BC2B4F60}" type="pres">
      <dgm:prSet presAssocID="{0F3BA4A8-D052-4365-8FA4-3EF688FB9A58}" presName="c1text" presStyleLbl="node1" presStyleIdx="0" presStyleCnt="3">
        <dgm:presLayoutVars>
          <dgm:bulletEnabled val="1"/>
        </dgm:presLayoutVars>
      </dgm:prSet>
      <dgm:spPr/>
    </dgm:pt>
    <dgm:pt modelId="{4AC52D83-E208-4F8A-B616-B6B9E5B3D99A}" type="pres">
      <dgm:prSet presAssocID="{0F3BA4A8-D052-4365-8FA4-3EF688FB9A58}" presName="comp2" presStyleCnt="0"/>
      <dgm:spPr/>
    </dgm:pt>
    <dgm:pt modelId="{2324ED6E-52A2-44A4-B3F2-007FAE18DB33}" type="pres">
      <dgm:prSet presAssocID="{0F3BA4A8-D052-4365-8FA4-3EF688FB9A58}" presName="circle2" presStyleLbl="node1" presStyleIdx="1" presStyleCnt="3"/>
      <dgm:spPr/>
    </dgm:pt>
    <dgm:pt modelId="{1B06C8A2-394C-4F85-96FE-815EDD975BD3}" type="pres">
      <dgm:prSet presAssocID="{0F3BA4A8-D052-4365-8FA4-3EF688FB9A58}" presName="c2text" presStyleLbl="node1" presStyleIdx="1" presStyleCnt="3">
        <dgm:presLayoutVars>
          <dgm:bulletEnabled val="1"/>
        </dgm:presLayoutVars>
      </dgm:prSet>
      <dgm:spPr/>
    </dgm:pt>
    <dgm:pt modelId="{E1D3B6E7-0ADA-4F79-B833-8019302514AA}" type="pres">
      <dgm:prSet presAssocID="{0F3BA4A8-D052-4365-8FA4-3EF688FB9A58}" presName="comp3" presStyleCnt="0"/>
      <dgm:spPr/>
    </dgm:pt>
    <dgm:pt modelId="{85554CE8-94E3-4AD9-A018-3398691CD569}" type="pres">
      <dgm:prSet presAssocID="{0F3BA4A8-D052-4365-8FA4-3EF688FB9A58}" presName="circle3" presStyleLbl="node1" presStyleIdx="2" presStyleCnt="3"/>
      <dgm:spPr/>
    </dgm:pt>
    <dgm:pt modelId="{DD1C674A-2AC9-48FE-A825-73A645BC705C}" type="pres">
      <dgm:prSet presAssocID="{0F3BA4A8-D052-4365-8FA4-3EF688FB9A58}" presName="c3text" presStyleLbl="node1" presStyleIdx="2" presStyleCnt="3">
        <dgm:presLayoutVars>
          <dgm:bulletEnabled val="1"/>
        </dgm:presLayoutVars>
      </dgm:prSet>
      <dgm:spPr/>
    </dgm:pt>
  </dgm:ptLst>
  <dgm:cxnLst>
    <dgm:cxn modelId="{F19F640A-9AF8-42BB-B89C-1BE2C004F68F}" srcId="{0F3BA4A8-D052-4365-8FA4-3EF688FB9A58}" destId="{3FD75B84-2DAD-46D8-BF40-26A0D3754DA8}" srcOrd="1" destOrd="0" parTransId="{E5195339-CA6F-4C73-B520-964B396D0356}" sibTransId="{E261F7FD-1253-4726-ABEE-1B744505A6A7}"/>
    <dgm:cxn modelId="{EB55DE12-C551-4401-BA7D-297E9DC18367}" type="presOf" srcId="{3FD75B84-2DAD-46D8-BF40-26A0D3754DA8}" destId="{2324ED6E-52A2-44A4-B3F2-007FAE18DB33}" srcOrd="0" destOrd="0" presId="urn:microsoft.com/office/officeart/2005/8/layout/venn2"/>
    <dgm:cxn modelId="{FFBAFB16-AA64-401D-9CC5-6F1A12308AB2}" type="presOf" srcId="{F4B5E3F5-B934-4032-A5EA-33C7B58D0131}" destId="{85554CE8-94E3-4AD9-A018-3398691CD569}" srcOrd="0" destOrd="0" presId="urn:microsoft.com/office/officeart/2005/8/layout/venn2"/>
    <dgm:cxn modelId="{851B1E38-6F21-4274-A798-A6F8C48F7953}" type="presOf" srcId="{19FB37BF-F5F4-4BFF-9137-582ABE93FE34}" destId="{01904995-8C79-4B72-BCD2-3D89BC2B4F60}" srcOrd="1" destOrd="0" presId="urn:microsoft.com/office/officeart/2005/8/layout/venn2"/>
    <dgm:cxn modelId="{583FC463-DB1E-4CBC-9790-D1793C726D18}" type="presOf" srcId="{F4B5E3F5-B934-4032-A5EA-33C7B58D0131}" destId="{DD1C674A-2AC9-48FE-A825-73A645BC705C}" srcOrd="1" destOrd="0" presId="urn:microsoft.com/office/officeart/2005/8/layout/venn2"/>
    <dgm:cxn modelId="{1C7EAF48-2198-4BD9-BFB3-DBEE95666A3A}" type="presOf" srcId="{19FB37BF-F5F4-4BFF-9137-582ABE93FE34}" destId="{CC528091-9372-44EC-88E7-2DFA8063EB9E}" srcOrd="0" destOrd="0" presId="urn:microsoft.com/office/officeart/2005/8/layout/venn2"/>
    <dgm:cxn modelId="{B32C785A-F209-48E5-BB62-7ACB0BF10E0E}" type="presOf" srcId="{3FD75B84-2DAD-46D8-BF40-26A0D3754DA8}" destId="{1B06C8A2-394C-4F85-96FE-815EDD975BD3}" srcOrd="1" destOrd="0" presId="urn:microsoft.com/office/officeart/2005/8/layout/venn2"/>
    <dgm:cxn modelId="{0D9F9E92-8A3D-4F56-B75D-74BC297171A2}" srcId="{0F3BA4A8-D052-4365-8FA4-3EF688FB9A58}" destId="{F4B5E3F5-B934-4032-A5EA-33C7B58D0131}" srcOrd="2" destOrd="0" parTransId="{08E5AC7B-C76D-46AA-B1F3-45BD876C1D1D}" sibTransId="{0D10A1A4-C085-4F3A-BD18-8A52CEB533FE}"/>
    <dgm:cxn modelId="{2FF654CB-A906-41FF-9674-9FDC3DDC2939}" srcId="{0F3BA4A8-D052-4365-8FA4-3EF688FB9A58}" destId="{19FB37BF-F5F4-4BFF-9137-582ABE93FE34}" srcOrd="0" destOrd="0" parTransId="{A59A8BB6-4A9C-41F4-988D-DBF18B6D0E50}" sibTransId="{9B19F8F3-864C-4954-899A-23446DB42C9B}"/>
    <dgm:cxn modelId="{23C420D0-419F-400E-BBA7-CFF8674417CF}" type="presOf" srcId="{0F3BA4A8-D052-4365-8FA4-3EF688FB9A58}" destId="{F1B1B019-CD72-419C-B46E-0249D308D5D0}" srcOrd="0" destOrd="0" presId="urn:microsoft.com/office/officeart/2005/8/layout/venn2"/>
    <dgm:cxn modelId="{C833DA66-72F8-42B3-B9C4-8E881FB76C1F}" type="presParOf" srcId="{F1B1B019-CD72-419C-B46E-0249D308D5D0}" destId="{3924661F-E0B8-4FCE-A113-9B6AE6E0DF63}" srcOrd="0" destOrd="0" presId="urn:microsoft.com/office/officeart/2005/8/layout/venn2"/>
    <dgm:cxn modelId="{18CE40F1-1495-41D8-9AEB-A03469706C66}" type="presParOf" srcId="{3924661F-E0B8-4FCE-A113-9B6AE6E0DF63}" destId="{CC528091-9372-44EC-88E7-2DFA8063EB9E}" srcOrd="0" destOrd="0" presId="urn:microsoft.com/office/officeart/2005/8/layout/venn2"/>
    <dgm:cxn modelId="{F19A844D-9295-472E-9373-F4B77A0F8218}" type="presParOf" srcId="{3924661F-E0B8-4FCE-A113-9B6AE6E0DF63}" destId="{01904995-8C79-4B72-BCD2-3D89BC2B4F60}" srcOrd="1" destOrd="0" presId="urn:microsoft.com/office/officeart/2005/8/layout/venn2"/>
    <dgm:cxn modelId="{56D0512D-C45C-4006-A1FF-8281F68AAFA6}" type="presParOf" srcId="{F1B1B019-CD72-419C-B46E-0249D308D5D0}" destId="{4AC52D83-E208-4F8A-B616-B6B9E5B3D99A}" srcOrd="1" destOrd="0" presId="urn:microsoft.com/office/officeart/2005/8/layout/venn2"/>
    <dgm:cxn modelId="{F0D0FEEC-B6AA-4BE0-8E50-A1D34BB68DE6}" type="presParOf" srcId="{4AC52D83-E208-4F8A-B616-B6B9E5B3D99A}" destId="{2324ED6E-52A2-44A4-B3F2-007FAE18DB33}" srcOrd="0" destOrd="0" presId="urn:microsoft.com/office/officeart/2005/8/layout/venn2"/>
    <dgm:cxn modelId="{8C6AA801-6B1B-4E37-A9AE-59E502BE6B3C}" type="presParOf" srcId="{4AC52D83-E208-4F8A-B616-B6B9E5B3D99A}" destId="{1B06C8A2-394C-4F85-96FE-815EDD975BD3}" srcOrd="1" destOrd="0" presId="urn:microsoft.com/office/officeart/2005/8/layout/venn2"/>
    <dgm:cxn modelId="{5DA7D3A9-F804-47F8-9732-C0C34607EF1C}" type="presParOf" srcId="{F1B1B019-CD72-419C-B46E-0249D308D5D0}" destId="{E1D3B6E7-0ADA-4F79-B833-8019302514AA}" srcOrd="2" destOrd="0" presId="urn:microsoft.com/office/officeart/2005/8/layout/venn2"/>
    <dgm:cxn modelId="{82D04B02-3955-4670-B926-AEFD23A031BF}" type="presParOf" srcId="{E1D3B6E7-0ADA-4F79-B833-8019302514AA}" destId="{85554CE8-94E3-4AD9-A018-3398691CD569}" srcOrd="0" destOrd="0" presId="urn:microsoft.com/office/officeart/2005/8/layout/venn2"/>
    <dgm:cxn modelId="{02D5F9AF-C347-436E-BF07-0E7AFC8A4CA6}" type="presParOf" srcId="{E1D3B6E7-0ADA-4F79-B833-8019302514AA}" destId="{DD1C674A-2AC9-48FE-A825-73A645BC705C}"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BA4A8-D052-4365-8FA4-3EF688FB9A58}"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zh-TW" altLang="en-US"/>
        </a:p>
      </dgm:t>
    </dgm:pt>
    <dgm:pt modelId="{F4B5E3F5-B934-4032-A5EA-33C7B58D0131}">
      <dgm:prSet phldrT="[文字]" custT="1"/>
      <dgm:spPr/>
      <dgm:t>
        <a:bodyPr/>
        <a:lstStyle/>
        <a:p>
          <a:r>
            <a:rPr lang="en-US" altLang="en-US" sz="800" dirty="0">
              <a:solidFill>
                <a:schemeClr val="accent4"/>
              </a:solidFill>
              <a:latin typeface="標楷體" panose="03000509000000000000" pitchFamily="65" charset="-120"/>
              <a:ea typeface="標楷體" panose="03000509000000000000" pitchFamily="65" charset="-120"/>
            </a:rPr>
            <a:t>preparatory student </a:t>
          </a:r>
        </a:p>
        <a:p>
          <a:endParaRPr lang="zh-TW" altLang="en-US" sz="1050" dirty="0">
            <a:solidFill>
              <a:srgbClr val="FF0000"/>
            </a:solidFill>
            <a:latin typeface="標楷體" panose="03000509000000000000" pitchFamily="65" charset="-120"/>
            <a:ea typeface="標楷體" panose="03000509000000000000" pitchFamily="65" charset="-120"/>
          </a:endParaRPr>
        </a:p>
      </dgm:t>
    </dgm:pt>
    <dgm:pt modelId="{08E5AC7B-C76D-46AA-B1F3-45BD876C1D1D}" type="parTrans" cxnId="{0D9F9E92-8A3D-4F56-B75D-74BC297171A2}">
      <dgm:prSet/>
      <dgm:spPr/>
      <dgm:t>
        <a:bodyPr/>
        <a:lstStyle/>
        <a:p>
          <a:endParaRPr lang="zh-TW" altLang="en-US" sz="1400"/>
        </a:p>
      </dgm:t>
    </dgm:pt>
    <dgm:pt modelId="{0D10A1A4-C085-4F3A-BD18-8A52CEB533FE}" type="sibTrans" cxnId="{0D9F9E92-8A3D-4F56-B75D-74BC297171A2}">
      <dgm:prSet/>
      <dgm:spPr/>
      <dgm:t>
        <a:bodyPr/>
        <a:lstStyle/>
        <a:p>
          <a:endParaRPr lang="zh-TW" altLang="en-US" sz="1400"/>
        </a:p>
      </dgm:t>
    </dgm:pt>
    <dgm:pt modelId="{19FB37BF-F5F4-4BFF-9137-582ABE93FE34}">
      <dgm:prSet phldrT="[文字]" custT="1"/>
      <dgm:spPr/>
      <dgm:t>
        <a:bodyPr/>
        <a:lstStyle/>
        <a:p>
          <a:pPr>
            <a:lnSpc>
              <a:spcPct val="100000"/>
            </a:lnSpc>
            <a:spcAft>
              <a:spcPts val="0"/>
            </a:spcAft>
          </a:pPr>
          <a:r>
            <a:rPr lang="en-US" altLang="en-US" sz="800" b="1" dirty="0">
              <a:solidFill>
                <a:srgbClr val="FFC000"/>
              </a:solidFill>
              <a:latin typeface="+mn-lt"/>
              <a:ea typeface="標楷體" panose="03000509000000000000" pitchFamily="65" charset="-120"/>
            </a:rPr>
            <a:t>Double Major</a:t>
          </a:r>
          <a:endParaRPr lang="en-US" altLang="zh-TW" sz="700" b="1" dirty="0">
            <a:solidFill>
              <a:srgbClr val="FFC000"/>
            </a:solidFill>
            <a:latin typeface="+mn-lt"/>
            <a:ea typeface="標楷體" panose="03000509000000000000" pitchFamily="65" charset="-120"/>
          </a:endParaRPr>
        </a:p>
      </dgm:t>
    </dgm:pt>
    <dgm:pt modelId="{A59A8BB6-4A9C-41F4-988D-DBF18B6D0E50}" type="parTrans" cxnId="{2FF654CB-A906-41FF-9674-9FDC3DDC2939}">
      <dgm:prSet/>
      <dgm:spPr/>
      <dgm:t>
        <a:bodyPr/>
        <a:lstStyle/>
        <a:p>
          <a:endParaRPr lang="zh-TW" altLang="en-US" sz="1400"/>
        </a:p>
      </dgm:t>
    </dgm:pt>
    <dgm:pt modelId="{9B19F8F3-864C-4954-899A-23446DB42C9B}" type="sibTrans" cxnId="{2FF654CB-A906-41FF-9674-9FDC3DDC2939}">
      <dgm:prSet/>
      <dgm:spPr/>
      <dgm:t>
        <a:bodyPr/>
        <a:lstStyle/>
        <a:p>
          <a:endParaRPr lang="zh-TW" altLang="en-US" sz="1400"/>
        </a:p>
      </dgm:t>
    </dgm:pt>
    <dgm:pt modelId="{3FD75B84-2DAD-46D8-BF40-26A0D3754DA8}">
      <dgm:prSet phldrT="[文字]" custT="1"/>
      <dgm:spPr/>
      <dgm:t>
        <a:bodyPr/>
        <a:lstStyle/>
        <a:p>
          <a:pPr>
            <a:lnSpc>
              <a:spcPct val="100000"/>
            </a:lnSpc>
            <a:spcAft>
              <a:spcPts val="0"/>
            </a:spcAft>
          </a:pPr>
          <a:r>
            <a:rPr lang="en-US" altLang="en-US" sz="800" b="1" dirty="0">
              <a:solidFill>
                <a:srgbClr val="FFC000"/>
              </a:solidFill>
              <a:latin typeface="+mn-lt"/>
              <a:ea typeface="標楷體" panose="03000509000000000000" pitchFamily="65" charset="-120"/>
            </a:rPr>
            <a:t>Minor</a:t>
          </a:r>
          <a:endParaRPr lang="en-US" altLang="zh-TW" sz="700" b="1" dirty="0">
            <a:solidFill>
              <a:srgbClr val="FFC000"/>
            </a:solidFill>
            <a:latin typeface="+mn-lt"/>
            <a:ea typeface="標楷體" panose="03000509000000000000" pitchFamily="65" charset="-120"/>
          </a:endParaRPr>
        </a:p>
      </dgm:t>
    </dgm:pt>
    <dgm:pt modelId="{E5195339-CA6F-4C73-B520-964B396D0356}" type="parTrans" cxnId="{F19F640A-9AF8-42BB-B89C-1BE2C004F68F}">
      <dgm:prSet/>
      <dgm:spPr/>
      <dgm:t>
        <a:bodyPr/>
        <a:lstStyle/>
        <a:p>
          <a:endParaRPr lang="zh-TW" altLang="en-US" sz="1400"/>
        </a:p>
      </dgm:t>
    </dgm:pt>
    <dgm:pt modelId="{E261F7FD-1253-4726-ABEE-1B744505A6A7}" type="sibTrans" cxnId="{F19F640A-9AF8-42BB-B89C-1BE2C004F68F}">
      <dgm:prSet/>
      <dgm:spPr/>
      <dgm:t>
        <a:bodyPr/>
        <a:lstStyle/>
        <a:p>
          <a:endParaRPr lang="zh-TW" altLang="en-US" sz="1400"/>
        </a:p>
      </dgm:t>
    </dgm:pt>
    <dgm:pt modelId="{F1B1B019-CD72-419C-B46E-0249D308D5D0}" type="pres">
      <dgm:prSet presAssocID="{0F3BA4A8-D052-4365-8FA4-3EF688FB9A58}" presName="Name0" presStyleCnt="0">
        <dgm:presLayoutVars>
          <dgm:chMax val="7"/>
          <dgm:resizeHandles val="exact"/>
        </dgm:presLayoutVars>
      </dgm:prSet>
      <dgm:spPr/>
    </dgm:pt>
    <dgm:pt modelId="{3924661F-E0B8-4FCE-A113-9B6AE6E0DF63}" type="pres">
      <dgm:prSet presAssocID="{0F3BA4A8-D052-4365-8FA4-3EF688FB9A58}" presName="comp1" presStyleCnt="0"/>
      <dgm:spPr/>
    </dgm:pt>
    <dgm:pt modelId="{CC528091-9372-44EC-88E7-2DFA8063EB9E}" type="pres">
      <dgm:prSet presAssocID="{0F3BA4A8-D052-4365-8FA4-3EF688FB9A58}" presName="circle1" presStyleLbl="node1" presStyleIdx="0" presStyleCnt="3" custScaleX="104608" custLinFactNeighborX="-5371" custLinFactNeighborY="-4430"/>
      <dgm:spPr/>
    </dgm:pt>
    <dgm:pt modelId="{01904995-8C79-4B72-BCD2-3D89BC2B4F60}" type="pres">
      <dgm:prSet presAssocID="{0F3BA4A8-D052-4365-8FA4-3EF688FB9A58}" presName="c1text" presStyleLbl="node1" presStyleIdx="0" presStyleCnt="3">
        <dgm:presLayoutVars>
          <dgm:bulletEnabled val="1"/>
        </dgm:presLayoutVars>
      </dgm:prSet>
      <dgm:spPr/>
    </dgm:pt>
    <dgm:pt modelId="{4AC52D83-E208-4F8A-B616-B6B9E5B3D99A}" type="pres">
      <dgm:prSet presAssocID="{0F3BA4A8-D052-4365-8FA4-3EF688FB9A58}" presName="comp2" presStyleCnt="0"/>
      <dgm:spPr/>
    </dgm:pt>
    <dgm:pt modelId="{2324ED6E-52A2-44A4-B3F2-007FAE18DB33}" type="pres">
      <dgm:prSet presAssocID="{0F3BA4A8-D052-4365-8FA4-3EF688FB9A58}" presName="circle2" presStyleLbl="node1" presStyleIdx="1" presStyleCnt="3"/>
      <dgm:spPr/>
    </dgm:pt>
    <dgm:pt modelId="{1B06C8A2-394C-4F85-96FE-815EDD975BD3}" type="pres">
      <dgm:prSet presAssocID="{0F3BA4A8-D052-4365-8FA4-3EF688FB9A58}" presName="c2text" presStyleLbl="node1" presStyleIdx="1" presStyleCnt="3">
        <dgm:presLayoutVars>
          <dgm:bulletEnabled val="1"/>
        </dgm:presLayoutVars>
      </dgm:prSet>
      <dgm:spPr/>
    </dgm:pt>
    <dgm:pt modelId="{E1D3B6E7-0ADA-4F79-B833-8019302514AA}" type="pres">
      <dgm:prSet presAssocID="{0F3BA4A8-D052-4365-8FA4-3EF688FB9A58}" presName="comp3" presStyleCnt="0"/>
      <dgm:spPr/>
    </dgm:pt>
    <dgm:pt modelId="{85554CE8-94E3-4AD9-A018-3398691CD569}" type="pres">
      <dgm:prSet presAssocID="{0F3BA4A8-D052-4365-8FA4-3EF688FB9A58}" presName="circle3" presStyleLbl="node1" presStyleIdx="2" presStyleCnt="3"/>
      <dgm:spPr/>
    </dgm:pt>
    <dgm:pt modelId="{DD1C674A-2AC9-48FE-A825-73A645BC705C}" type="pres">
      <dgm:prSet presAssocID="{0F3BA4A8-D052-4365-8FA4-3EF688FB9A58}" presName="c3text" presStyleLbl="node1" presStyleIdx="2" presStyleCnt="3">
        <dgm:presLayoutVars>
          <dgm:bulletEnabled val="1"/>
        </dgm:presLayoutVars>
      </dgm:prSet>
      <dgm:spPr/>
    </dgm:pt>
  </dgm:ptLst>
  <dgm:cxnLst>
    <dgm:cxn modelId="{F19F640A-9AF8-42BB-B89C-1BE2C004F68F}" srcId="{0F3BA4A8-D052-4365-8FA4-3EF688FB9A58}" destId="{3FD75B84-2DAD-46D8-BF40-26A0D3754DA8}" srcOrd="1" destOrd="0" parTransId="{E5195339-CA6F-4C73-B520-964B396D0356}" sibTransId="{E261F7FD-1253-4726-ABEE-1B744505A6A7}"/>
    <dgm:cxn modelId="{EB55DE12-C551-4401-BA7D-297E9DC18367}" type="presOf" srcId="{3FD75B84-2DAD-46D8-BF40-26A0D3754DA8}" destId="{2324ED6E-52A2-44A4-B3F2-007FAE18DB33}" srcOrd="0" destOrd="0" presId="urn:microsoft.com/office/officeart/2005/8/layout/venn2"/>
    <dgm:cxn modelId="{FFBAFB16-AA64-401D-9CC5-6F1A12308AB2}" type="presOf" srcId="{F4B5E3F5-B934-4032-A5EA-33C7B58D0131}" destId="{85554CE8-94E3-4AD9-A018-3398691CD569}" srcOrd="0" destOrd="0" presId="urn:microsoft.com/office/officeart/2005/8/layout/venn2"/>
    <dgm:cxn modelId="{851B1E38-6F21-4274-A798-A6F8C48F7953}" type="presOf" srcId="{19FB37BF-F5F4-4BFF-9137-582ABE93FE34}" destId="{01904995-8C79-4B72-BCD2-3D89BC2B4F60}" srcOrd="1" destOrd="0" presId="urn:microsoft.com/office/officeart/2005/8/layout/venn2"/>
    <dgm:cxn modelId="{583FC463-DB1E-4CBC-9790-D1793C726D18}" type="presOf" srcId="{F4B5E3F5-B934-4032-A5EA-33C7B58D0131}" destId="{DD1C674A-2AC9-48FE-A825-73A645BC705C}" srcOrd="1" destOrd="0" presId="urn:microsoft.com/office/officeart/2005/8/layout/venn2"/>
    <dgm:cxn modelId="{1C7EAF48-2198-4BD9-BFB3-DBEE95666A3A}" type="presOf" srcId="{19FB37BF-F5F4-4BFF-9137-582ABE93FE34}" destId="{CC528091-9372-44EC-88E7-2DFA8063EB9E}" srcOrd="0" destOrd="0" presId="urn:microsoft.com/office/officeart/2005/8/layout/venn2"/>
    <dgm:cxn modelId="{B32C785A-F209-48E5-BB62-7ACB0BF10E0E}" type="presOf" srcId="{3FD75B84-2DAD-46D8-BF40-26A0D3754DA8}" destId="{1B06C8A2-394C-4F85-96FE-815EDD975BD3}" srcOrd="1" destOrd="0" presId="urn:microsoft.com/office/officeart/2005/8/layout/venn2"/>
    <dgm:cxn modelId="{0D9F9E92-8A3D-4F56-B75D-74BC297171A2}" srcId="{0F3BA4A8-D052-4365-8FA4-3EF688FB9A58}" destId="{F4B5E3F5-B934-4032-A5EA-33C7B58D0131}" srcOrd="2" destOrd="0" parTransId="{08E5AC7B-C76D-46AA-B1F3-45BD876C1D1D}" sibTransId="{0D10A1A4-C085-4F3A-BD18-8A52CEB533FE}"/>
    <dgm:cxn modelId="{2FF654CB-A906-41FF-9674-9FDC3DDC2939}" srcId="{0F3BA4A8-D052-4365-8FA4-3EF688FB9A58}" destId="{19FB37BF-F5F4-4BFF-9137-582ABE93FE34}" srcOrd="0" destOrd="0" parTransId="{A59A8BB6-4A9C-41F4-988D-DBF18B6D0E50}" sibTransId="{9B19F8F3-864C-4954-899A-23446DB42C9B}"/>
    <dgm:cxn modelId="{23C420D0-419F-400E-BBA7-CFF8674417CF}" type="presOf" srcId="{0F3BA4A8-D052-4365-8FA4-3EF688FB9A58}" destId="{F1B1B019-CD72-419C-B46E-0249D308D5D0}" srcOrd="0" destOrd="0" presId="urn:microsoft.com/office/officeart/2005/8/layout/venn2"/>
    <dgm:cxn modelId="{C833DA66-72F8-42B3-B9C4-8E881FB76C1F}" type="presParOf" srcId="{F1B1B019-CD72-419C-B46E-0249D308D5D0}" destId="{3924661F-E0B8-4FCE-A113-9B6AE6E0DF63}" srcOrd="0" destOrd="0" presId="urn:microsoft.com/office/officeart/2005/8/layout/venn2"/>
    <dgm:cxn modelId="{18CE40F1-1495-41D8-9AEB-A03469706C66}" type="presParOf" srcId="{3924661F-E0B8-4FCE-A113-9B6AE6E0DF63}" destId="{CC528091-9372-44EC-88E7-2DFA8063EB9E}" srcOrd="0" destOrd="0" presId="urn:microsoft.com/office/officeart/2005/8/layout/venn2"/>
    <dgm:cxn modelId="{F19A844D-9295-472E-9373-F4B77A0F8218}" type="presParOf" srcId="{3924661F-E0B8-4FCE-A113-9B6AE6E0DF63}" destId="{01904995-8C79-4B72-BCD2-3D89BC2B4F60}" srcOrd="1" destOrd="0" presId="urn:microsoft.com/office/officeart/2005/8/layout/venn2"/>
    <dgm:cxn modelId="{56D0512D-C45C-4006-A1FF-8281F68AAFA6}" type="presParOf" srcId="{F1B1B019-CD72-419C-B46E-0249D308D5D0}" destId="{4AC52D83-E208-4F8A-B616-B6B9E5B3D99A}" srcOrd="1" destOrd="0" presId="urn:microsoft.com/office/officeart/2005/8/layout/venn2"/>
    <dgm:cxn modelId="{F0D0FEEC-B6AA-4BE0-8E50-A1D34BB68DE6}" type="presParOf" srcId="{4AC52D83-E208-4F8A-B616-B6B9E5B3D99A}" destId="{2324ED6E-52A2-44A4-B3F2-007FAE18DB33}" srcOrd="0" destOrd="0" presId="urn:microsoft.com/office/officeart/2005/8/layout/venn2"/>
    <dgm:cxn modelId="{8C6AA801-6B1B-4E37-A9AE-59E502BE6B3C}" type="presParOf" srcId="{4AC52D83-E208-4F8A-B616-B6B9E5B3D99A}" destId="{1B06C8A2-394C-4F85-96FE-815EDD975BD3}" srcOrd="1" destOrd="0" presId="urn:microsoft.com/office/officeart/2005/8/layout/venn2"/>
    <dgm:cxn modelId="{5DA7D3A9-F804-47F8-9732-C0C34607EF1C}" type="presParOf" srcId="{F1B1B019-CD72-419C-B46E-0249D308D5D0}" destId="{E1D3B6E7-0ADA-4F79-B833-8019302514AA}" srcOrd="2" destOrd="0" presId="urn:microsoft.com/office/officeart/2005/8/layout/venn2"/>
    <dgm:cxn modelId="{82D04B02-3955-4670-B926-AEFD23A031BF}" type="presParOf" srcId="{E1D3B6E7-0ADA-4F79-B833-8019302514AA}" destId="{85554CE8-94E3-4AD9-A018-3398691CD569}" srcOrd="0" destOrd="0" presId="urn:microsoft.com/office/officeart/2005/8/layout/venn2"/>
    <dgm:cxn modelId="{02D5F9AF-C347-436E-BF07-0E7AFC8A4CA6}" type="presParOf" srcId="{E1D3B6E7-0ADA-4F79-B833-8019302514AA}" destId="{DD1C674A-2AC9-48FE-A825-73A645BC705C}" srcOrd="1" destOrd="0" presId="urn:microsoft.com/office/officeart/2005/8/layout/ven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25769-FD31-4C0E-99BE-E6E510CEE755}" type="doc">
      <dgm:prSet loTypeId="urn:microsoft.com/office/officeart/2005/8/layout/hierarchy4" loCatId="list" qsTypeId="urn:microsoft.com/office/officeart/2005/8/quickstyle/simple5" qsCatId="simple" csTypeId="urn:microsoft.com/office/officeart/2005/8/colors/colorful5" csCatId="colorful" phldr="1"/>
      <dgm:spPr/>
      <dgm:t>
        <a:bodyPr/>
        <a:lstStyle/>
        <a:p>
          <a:endParaRPr lang="zh-TW" altLang="en-US"/>
        </a:p>
      </dgm:t>
    </dgm:pt>
    <dgm:pt modelId="{F289BDB5-395F-4166-8FEB-7896E83AD757}">
      <dgm:prSet phldrT="[文字]" custT="1"/>
      <dgm:spPr/>
      <dgm:t>
        <a:bodyPr/>
        <a:lstStyle/>
        <a:p>
          <a:r>
            <a:rPr lang="zh-TW" altLang="en-US" sz="2800" dirty="0">
              <a:latin typeface="標楷體" panose="03000509000000000000" pitchFamily="65" charset="-120"/>
              <a:ea typeface="標楷體" panose="03000509000000000000" pitchFamily="65" charset="-120"/>
            </a:rPr>
            <a:t>教育部</a:t>
          </a:r>
        </a:p>
      </dgm:t>
    </dgm:pt>
    <dgm:pt modelId="{0A111B3B-F15A-4B96-AB53-294DF599BE6C}" type="parTrans" cxnId="{B7037032-3F0C-4A8F-AA3A-04A479A0E2DE}">
      <dgm:prSet/>
      <dgm:spPr/>
      <dgm:t>
        <a:bodyPr/>
        <a:lstStyle/>
        <a:p>
          <a:endParaRPr lang="zh-TW" altLang="en-US">
            <a:latin typeface="標楷體" panose="03000509000000000000" pitchFamily="65" charset="-120"/>
            <a:ea typeface="標楷體" panose="03000509000000000000" pitchFamily="65" charset="-120"/>
          </a:endParaRPr>
        </a:p>
      </dgm:t>
    </dgm:pt>
    <dgm:pt modelId="{311696E4-15E3-4049-B6EE-FBC5E736D509}" type="sibTrans" cxnId="{B7037032-3F0C-4A8F-AA3A-04A479A0E2DE}">
      <dgm:prSet/>
      <dgm:spPr/>
      <dgm:t>
        <a:bodyPr/>
        <a:lstStyle/>
        <a:p>
          <a:endParaRPr lang="zh-TW" altLang="en-US">
            <a:latin typeface="標楷體" panose="03000509000000000000" pitchFamily="65" charset="-120"/>
            <a:ea typeface="標楷體" panose="03000509000000000000" pitchFamily="65" charset="-120"/>
          </a:endParaRPr>
        </a:p>
      </dgm:t>
    </dgm:pt>
    <dgm:pt modelId="{E7C189C0-282A-45CF-816C-C52CF630093C}">
      <dgm:prSet phldrT="[文字]" custT="1"/>
      <dgm:spPr/>
      <dgm:t>
        <a:bodyPr/>
        <a:lstStyle/>
        <a:p>
          <a:r>
            <a:rPr lang="zh-TW" altLang="en-US" sz="2200" dirty="0">
              <a:latin typeface="標楷體" panose="03000509000000000000" pitchFamily="65" charset="-120"/>
              <a:ea typeface="標楷體" panose="03000509000000000000" pitchFamily="65" charset="-120"/>
            </a:rPr>
            <a:t>學海飛颺</a:t>
          </a:r>
        </a:p>
      </dgm:t>
    </dgm:pt>
    <dgm:pt modelId="{7116E9A4-798D-4157-A6D8-2211C0EA1D3A}" type="parTrans" cxnId="{C8B23C5A-8B54-4B16-9FB8-C0212E916F0E}">
      <dgm:prSet/>
      <dgm:spPr/>
      <dgm:t>
        <a:bodyPr/>
        <a:lstStyle/>
        <a:p>
          <a:endParaRPr lang="zh-TW" altLang="en-US">
            <a:latin typeface="標楷體" panose="03000509000000000000" pitchFamily="65" charset="-120"/>
            <a:ea typeface="標楷體" panose="03000509000000000000" pitchFamily="65" charset="-120"/>
          </a:endParaRPr>
        </a:p>
      </dgm:t>
    </dgm:pt>
    <dgm:pt modelId="{109BC812-21B3-4332-BB5F-5ECCFE382723}" type="sibTrans" cxnId="{C8B23C5A-8B54-4B16-9FB8-C0212E916F0E}">
      <dgm:prSet/>
      <dgm:spPr/>
      <dgm:t>
        <a:bodyPr/>
        <a:lstStyle/>
        <a:p>
          <a:endParaRPr lang="zh-TW" altLang="en-US">
            <a:latin typeface="標楷體" panose="03000509000000000000" pitchFamily="65" charset="-120"/>
            <a:ea typeface="標楷體" panose="03000509000000000000" pitchFamily="65" charset="-120"/>
          </a:endParaRPr>
        </a:p>
      </dgm:t>
    </dgm:pt>
    <dgm:pt modelId="{49863539-2A9E-4E1C-B3BB-5B1B6E0D7E83}">
      <dgm:prSet phldrT="[文字]" custT="1"/>
      <dgm:spPr/>
      <dgm:t>
        <a:bodyPr/>
        <a:lstStyle/>
        <a:p>
          <a:r>
            <a:rPr lang="zh-TW" altLang="en-US" sz="2200" dirty="0">
              <a:latin typeface="標楷體" panose="03000509000000000000" pitchFamily="65" charset="-120"/>
              <a:ea typeface="標楷體" panose="03000509000000000000" pitchFamily="65" charset="-120"/>
            </a:rPr>
            <a:t>學海惜珠</a:t>
          </a:r>
        </a:p>
      </dgm:t>
    </dgm:pt>
    <dgm:pt modelId="{0EE43A18-D6EE-4BDF-A3A5-D4AF82257127}" type="parTrans" cxnId="{BCB70E65-C2A9-4C3E-9408-FD7C4DC749E2}">
      <dgm:prSet/>
      <dgm:spPr/>
      <dgm:t>
        <a:bodyPr/>
        <a:lstStyle/>
        <a:p>
          <a:endParaRPr lang="zh-TW" altLang="en-US">
            <a:latin typeface="標楷體" panose="03000509000000000000" pitchFamily="65" charset="-120"/>
            <a:ea typeface="標楷體" panose="03000509000000000000" pitchFamily="65" charset="-120"/>
          </a:endParaRPr>
        </a:p>
      </dgm:t>
    </dgm:pt>
    <dgm:pt modelId="{54294119-7CF8-4A2C-B895-5E3A567B22DB}" type="sibTrans" cxnId="{BCB70E65-C2A9-4C3E-9408-FD7C4DC749E2}">
      <dgm:prSet/>
      <dgm:spPr/>
      <dgm:t>
        <a:bodyPr/>
        <a:lstStyle/>
        <a:p>
          <a:endParaRPr lang="zh-TW" altLang="en-US">
            <a:latin typeface="標楷體" panose="03000509000000000000" pitchFamily="65" charset="-120"/>
            <a:ea typeface="標楷體" panose="03000509000000000000" pitchFamily="65" charset="-120"/>
          </a:endParaRPr>
        </a:p>
      </dgm:t>
    </dgm:pt>
    <dgm:pt modelId="{3CB237B4-F489-4C96-87B9-A25A10C97790}">
      <dgm:prSet phldrT="[文字]"/>
      <dgm:spPr/>
      <dgm:t>
        <a:bodyPr/>
        <a:lstStyle/>
        <a:p>
          <a:pPr algn="ctr"/>
          <a:r>
            <a:rPr lang="zh-TW" altLang="en-US" dirty="0">
              <a:latin typeface="標楷體" panose="03000509000000000000" pitchFamily="65" charset="-120"/>
              <a:ea typeface="標楷體" panose="03000509000000000000" pitchFamily="65" charset="-120"/>
            </a:rPr>
            <a:t>選送清寒優秀學生赴外國大學院校修讀學分</a:t>
          </a:r>
          <a:endParaRPr lang="en-US" altLang="zh-TW" dirty="0">
            <a:latin typeface="標楷體" panose="03000509000000000000" pitchFamily="65" charset="-120"/>
            <a:ea typeface="標楷體" panose="03000509000000000000" pitchFamily="65" charset="-120"/>
          </a:endParaRPr>
        </a:p>
        <a:p>
          <a:pPr algn="ctr"/>
          <a:r>
            <a:rPr lang="en-US" alt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應為列入教育部參考名冊之國外學校，不含大陸及港、澳</a:t>
          </a:r>
          <a:r>
            <a:rPr lang="en-US" alt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p>
        <a:p>
          <a:pPr algn="ctr"/>
          <a:endParaRPr lang="zh-TW" altLang="en-US" dirty="0">
            <a:latin typeface="標楷體" panose="03000509000000000000" pitchFamily="65" charset="-120"/>
            <a:ea typeface="標楷體" panose="03000509000000000000" pitchFamily="65" charset="-120"/>
          </a:endParaRPr>
        </a:p>
      </dgm:t>
    </dgm:pt>
    <dgm:pt modelId="{DDDB5547-8338-46A4-B621-822AB166712B}" type="parTrans" cxnId="{3CECE083-D6BD-4F00-8255-1F18E9A1CFE2}">
      <dgm:prSet/>
      <dgm:spPr/>
      <dgm:t>
        <a:bodyPr/>
        <a:lstStyle/>
        <a:p>
          <a:endParaRPr lang="zh-TW" altLang="en-US">
            <a:latin typeface="標楷體" panose="03000509000000000000" pitchFamily="65" charset="-120"/>
            <a:ea typeface="標楷體" panose="03000509000000000000" pitchFamily="65" charset="-120"/>
          </a:endParaRPr>
        </a:p>
      </dgm:t>
    </dgm:pt>
    <dgm:pt modelId="{C073F171-19CE-44AA-9AB6-75801AB369D1}" type="sibTrans" cxnId="{3CECE083-D6BD-4F00-8255-1F18E9A1CFE2}">
      <dgm:prSet/>
      <dgm:spPr/>
      <dgm:t>
        <a:bodyPr/>
        <a:lstStyle/>
        <a:p>
          <a:endParaRPr lang="zh-TW" altLang="en-US">
            <a:latin typeface="標楷體" panose="03000509000000000000" pitchFamily="65" charset="-120"/>
            <a:ea typeface="標楷體" panose="03000509000000000000" pitchFamily="65" charset="-120"/>
          </a:endParaRPr>
        </a:p>
      </dgm:t>
    </dgm:pt>
    <dgm:pt modelId="{983E66A2-A1F1-44FD-895A-792B6353FE98}">
      <dgm:prSet phldrT="[文字]" custT="1"/>
      <dgm:spPr/>
      <dgm:t>
        <a:bodyPr/>
        <a:lstStyle/>
        <a:p>
          <a:r>
            <a:rPr lang="zh-TW" altLang="en-US" sz="2800">
              <a:latin typeface="標楷體" panose="03000509000000000000" pitchFamily="65" charset="-120"/>
              <a:ea typeface="標楷體" panose="03000509000000000000" pitchFamily="65" charset="-120"/>
            </a:rPr>
            <a:t>本校 </a:t>
          </a:r>
          <a:endParaRPr lang="zh-TW" altLang="en-US" sz="2800" dirty="0">
            <a:latin typeface="標楷體" panose="03000509000000000000" pitchFamily="65" charset="-120"/>
            <a:ea typeface="標楷體" panose="03000509000000000000" pitchFamily="65" charset="-120"/>
          </a:endParaRPr>
        </a:p>
      </dgm:t>
    </dgm:pt>
    <dgm:pt modelId="{1252F27A-CFA5-43FD-987A-A5C1C5BCFDA6}" type="parTrans" cxnId="{7CDB8BEB-28EB-4158-8D7D-C855B5E4A404}">
      <dgm:prSet/>
      <dgm:spPr/>
      <dgm:t>
        <a:bodyPr/>
        <a:lstStyle/>
        <a:p>
          <a:endParaRPr lang="zh-TW" altLang="en-US">
            <a:latin typeface="標楷體" panose="03000509000000000000" pitchFamily="65" charset="-120"/>
            <a:ea typeface="標楷體" panose="03000509000000000000" pitchFamily="65" charset="-120"/>
          </a:endParaRPr>
        </a:p>
      </dgm:t>
    </dgm:pt>
    <dgm:pt modelId="{8B06907C-E0CE-4542-A496-8180FC858D53}" type="sibTrans" cxnId="{7CDB8BEB-28EB-4158-8D7D-C855B5E4A404}">
      <dgm:prSet/>
      <dgm:spPr/>
      <dgm:t>
        <a:bodyPr/>
        <a:lstStyle/>
        <a:p>
          <a:endParaRPr lang="zh-TW" altLang="en-US">
            <a:latin typeface="標楷體" panose="03000509000000000000" pitchFamily="65" charset="-120"/>
            <a:ea typeface="標楷體" panose="03000509000000000000" pitchFamily="65" charset="-120"/>
          </a:endParaRPr>
        </a:p>
      </dgm:t>
    </dgm:pt>
    <dgm:pt modelId="{C4C64D8A-2D31-481C-B695-90ED96137783}">
      <dgm:prSet phldrT="[文字]" custT="1"/>
      <dgm:spPr/>
      <dgm:t>
        <a:bodyPr/>
        <a:lstStyle/>
        <a:p>
          <a:r>
            <a:rPr lang="zh-TW" altLang="en-US" sz="2200" dirty="0">
              <a:latin typeface="標楷體" panose="03000509000000000000" pitchFamily="65" charset="-120"/>
              <a:ea typeface="標楷體" panose="03000509000000000000" pitchFamily="65" charset="-120"/>
            </a:rPr>
            <a:t>本校晨光圓夢境外研修助學計畫</a:t>
          </a:r>
        </a:p>
      </dgm:t>
    </dgm:pt>
    <dgm:pt modelId="{FFD4C942-C53F-4FFB-928A-F65B1FE4DD6C}" type="parTrans" cxnId="{9ECFD679-E45D-4819-B393-7071612217F0}">
      <dgm:prSet/>
      <dgm:spPr/>
      <dgm:t>
        <a:bodyPr/>
        <a:lstStyle/>
        <a:p>
          <a:endParaRPr lang="zh-TW" altLang="en-US">
            <a:latin typeface="標楷體" panose="03000509000000000000" pitchFamily="65" charset="-120"/>
            <a:ea typeface="標楷體" panose="03000509000000000000" pitchFamily="65" charset="-120"/>
          </a:endParaRPr>
        </a:p>
      </dgm:t>
    </dgm:pt>
    <dgm:pt modelId="{B00BA5AB-ED01-4E0A-9E91-254B0DCF3753}" type="sibTrans" cxnId="{9ECFD679-E45D-4819-B393-7071612217F0}">
      <dgm:prSet/>
      <dgm:spPr/>
      <dgm:t>
        <a:bodyPr/>
        <a:lstStyle/>
        <a:p>
          <a:endParaRPr lang="zh-TW" altLang="en-US">
            <a:latin typeface="標楷體" panose="03000509000000000000" pitchFamily="65" charset="-120"/>
            <a:ea typeface="標楷體" panose="03000509000000000000" pitchFamily="65" charset="-120"/>
          </a:endParaRPr>
        </a:p>
      </dgm:t>
    </dgm:pt>
    <dgm:pt modelId="{499B6C03-2CA7-4F40-8B9A-D6B907BC8324}">
      <dgm:prSet phldrT="[文字]"/>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a:latin typeface="標楷體" panose="03000509000000000000" pitchFamily="65" charset="-120"/>
              <a:ea typeface="標楷體" panose="03000509000000000000" pitchFamily="65" charset="-120"/>
            </a:rPr>
            <a:t>選送優秀學生赴外國大學院校修讀學分</a:t>
          </a:r>
        </a:p>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應為列入教育部參考名冊之國外學校，不含大陸及港、澳</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F099B41C-1F2E-499F-BAA0-7F33F59BE4BA}" type="parTrans" cxnId="{426963D7-14BC-4571-940B-3DD9486FCC02}">
      <dgm:prSet/>
      <dgm:spPr/>
      <dgm:t>
        <a:bodyPr/>
        <a:lstStyle/>
        <a:p>
          <a:endParaRPr lang="zh-TW" altLang="en-US">
            <a:latin typeface="標楷體" panose="03000509000000000000" pitchFamily="65" charset="-120"/>
            <a:ea typeface="標楷體" panose="03000509000000000000" pitchFamily="65" charset="-120"/>
          </a:endParaRPr>
        </a:p>
      </dgm:t>
    </dgm:pt>
    <dgm:pt modelId="{07B3CA72-3403-47A5-BCC4-DAD10FFD4E75}" type="sibTrans" cxnId="{426963D7-14BC-4571-940B-3DD9486FCC02}">
      <dgm:prSet/>
      <dgm:spPr/>
      <dgm:t>
        <a:bodyPr/>
        <a:lstStyle/>
        <a:p>
          <a:endParaRPr lang="zh-TW" altLang="en-US">
            <a:latin typeface="標楷體" panose="03000509000000000000" pitchFamily="65" charset="-120"/>
            <a:ea typeface="標楷體" panose="03000509000000000000" pitchFamily="65" charset="-120"/>
          </a:endParaRPr>
        </a:p>
      </dgm:t>
    </dgm:pt>
    <dgm:pt modelId="{F781E1A9-A3B1-459C-97D2-64CAD8F4AD99}">
      <dgm:prSet phldrT="[文字]" custT="1"/>
      <dgm:spPr/>
      <dgm:t>
        <a:bodyPr/>
        <a:lstStyle/>
        <a:p>
          <a:r>
            <a:rPr lang="zh-TW" altLang="en-US" sz="2200" dirty="0">
              <a:latin typeface="標楷體" panose="03000509000000000000" pitchFamily="65" charset="-120"/>
              <a:ea typeface="標楷體" panose="03000509000000000000" pitchFamily="65" charset="-120"/>
            </a:rPr>
            <a:t>本校鼓勵學生赴境外進修補助 </a:t>
          </a:r>
        </a:p>
      </dgm:t>
    </dgm:pt>
    <dgm:pt modelId="{BE7E4C73-41C6-4DFE-A346-3F39B7DEF86B}" type="parTrans" cxnId="{7034AE78-A20E-48A8-BF8E-7428FB3B6423}">
      <dgm:prSet/>
      <dgm:spPr/>
      <dgm:t>
        <a:bodyPr/>
        <a:lstStyle/>
        <a:p>
          <a:endParaRPr lang="zh-TW" altLang="en-US">
            <a:latin typeface="標楷體" panose="03000509000000000000" pitchFamily="65" charset="-120"/>
            <a:ea typeface="標楷體" panose="03000509000000000000" pitchFamily="65" charset="-120"/>
          </a:endParaRPr>
        </a:p>
      </dgm:t>
    </dgm:pt>
    <dgm:pt modelId="{1E82FDBB-E9E6-4E23-AE2E-BA0A6E0AE1DD}" type="sibTrans" cxnId="{7034AE78-A20E-48A8-BF8E-7428FB3B6423}">
      <dgm:prSet/>
      <dgm:spPr/>
      <dgm:t>
        <a:bodyPr/>
        <a:lstStyle/>
        <a:p>
          <a:endParaRPr lang="zh-TW" altLang="en-US">
            <a:latin typeface="標楷體" panose="03000509000000000000" pitchFamily="65" charset="-120"/>
            <a:ea typeface="標楷體" panose="03000509000000000000" pitchFamily="65" charset="-120"/>
          </a:endParaRPr>
        </a:p>
      </dgm:t>
    </dgm:pt>
    <dgm:pt modelId="{4FA44A91-A9A5-4005-B86A-3BE0C7EDD70D}">
      <dgm:prSet phldrT="[文字]"/>
      <dgm:spPr/>
      <dgm:t>
        <a:bodyPr/>
        <a:lstStyle/>
        <a:p>
          <a:r>
            <a:rPr lang="zh-TW" altLang="en-US" dirty="0">
              <a:latin typeface="標楷體" panose="03000509000000000000" pitchFamily="65" charset="-120"/>
              <a:ea typeface="標楷體" panose="03000509000000000000" pitchFamily="65" charset="-120"/>
            </a:rPr>
            <a:t>期程以一學期</a:t>
          </a:r>
          <a:r>
            <a:rPr lang="en-US" alt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季</a:t>
          </a:r>
          <a:r>
            <a:rPr lang="en-US" alt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或一學年為原則，補助額度每人新臺幣</a:t>
          </a:r>
          <a:r>
            <a:rPr lang="en-US" altLang="en-US"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萬元以上</a:t>
          </a:r>
          <a:r>
            <a:rPr lang="en-US" altLang="en-US"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萬元以下。</a:t>
          </a:r>
        </a:p>
      </dgm:t>
    </dgm:pt>
    <dgm:pt modelId="{6CD531C3-B577-47D1-9918-D867910B0054}" type="parTrans" cxnId="{55B05516-AC6E-44FD-A11F-DBD86DEF233E}">
      <dgm:prSet/>
      <dgm:spPr/>
      <dgm:t>
        <a:bodyPr/>
        <a:lstStyle/>
        <a:p>
          <a:endParaRPr lang="zh-TW" altLang="en-US">
            <a:latin typeface="標楷體" panose="03000509000000000000" pitchFamily="65" charset="-120"/>
            <a:ea typeface="標楷體" panose="03000509000000000000" pitchFamily="65" charset="-120"/>
          </a:endParaRPr>
        </a:p>
      </dgm:t>
    </dgm:pt>
    <dgm:pt modelId="{01741C80-EAF9-4F11-BBF2-BDC89AE45741}" type="sibTrans" cxnId="{55B05516-AC6E-44FD-A11F-DBD86DEF233E}">
      <dgm:prSet/>
      <dgm:spPr/>
      <dgm:t>
        <a:bodyPr/>
        <a:lstStyle/>
        <a:p>
          <a:endParaRPr lang="zh-TW" altLang="en-US">
            <a:latin typeface="標楷體" panose="03000509000000000000" pitchFamily="65" charset="-120"/>
            <a:ea typeface="標楷體" panose="03000509000000000000" pitchFamily="65" charset="-120"/>
          </a:endParaRPr>
        </a:p>
      </dgm:t>
    </dgm:pt>
    <dgm:pt modelId="{667F5C4B-CF7E-406C-96B0-7D9D96717582}">
      <dgm:prSet phldrT="[文字]"/>
      <dgm:spPr/>
      <dgm:t>
        <a:bodyPr/>
        <a:lstStyle/>
        <a:p>
          <a:r>
            <a:rPr lang="zh-TW" altLang="en-US" dirty="0">
              <a:latin typeface="標楷體" panose="03000509000000000000" pitchFamily="65" charset="-120"/>
              <a:ea typeface="標楷體" panose="03000509000000000000" pitchFamily="65" charset="-120"/>
            </a:rPr>
            <a:t>由</a:t>
          </a:r>
          <a:r>
            <a:rPr lang="zh-TW" altLang="en-US" dirty="0">
              <a:solidFill>
                <a:schemeClr val="bg1"/>
              </a:solidFill>
              <a:latin typeface="標楷體" panose="03000509000000000000" pitchFamily="65" charset="-120"/>
              <a:ea typeface="標楷體" panose="03000509000000000000" pitchFamily="65" charset="-120"/>
            </a:rPr>
            <a:t>本校國際事務處於每年</a:t>
          </a:r>
          <a:r>
            <a:rPr lang="en-US" altLang="zh-TW" dirty="0">
              <a:solidFill>
                <a:schemeClr val="bg1"/>
              </a:solidFill>
              <a:latin typeface="標楷體" panose="03000509000000000000" pitchFamily="65" charset="-120"/>
              <a:ea typeface="標楷體" panose="03000509000000000000" pitchFamily="65" charset="-120"/>
            </a:rPr>
            <a:t>11</a:t>
          </a:r>
          <a:r>
            <a:rPr lang="zh-TW" altLang="en-US" dirty="0">
              <a:solidFill>
                <a:schemeClr val="bg1"/>
              </a:solidFill>
              <a:latin typeface="標楷體" panose="03000509000000000000" pitchFamily="65" charset="-120"/>
              <a:ea typeface="標楷體" panose="03000509000000000000" pitchFamily="65" charset="-120"/>
            </a:rPr>
            <a:t>月公告簡章</a:t>
          </a:r>
          <a:r>
            <a:rPr lang="zh-TW" altLang="en-US" dirty="0">
              <a:latin typeface="標楷體" panose="03000509000000000000" pitchFamily="65" charset="-120"/>
              <a:ea typeface="標楷體" panose="03000509000000000000" pitchFamily="65" charset="-120"/>
            </a:rPr>
            <a:t>，</a:t>
          </a:r>
          <a:r>
            <a:rPr lang="en-US" altLang="en-US"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月底截止收件。</a:t>
          </a:r>
          <a:endParaRPr lang="en-US" altLang="zh-TW" dirty="0">
            <a:latin typeface="標楷體" panose="03000509000000000000" pitchFamily="65" charset="-120"/>
            <a:ea typeface="標楷體" panose="03000509000000000000" pitchFamily="65" charset="-120"/>
          </a:endParaRPr>
        </a:p>
      </dgm:t>
    </dgm:pt>
    <dgm:pt modelId="{1DF8369F-212E-4195-A685-87A9E0993928}" type="parTrans" cxnId="{6CA0444D-7E9B-4B71-82E1-372DFA598793}">
      <dgm:prSet/>
      <dgm:spPr/>
      <dgm:t>
        <a:bodyPr/>
        <a:lstStyle/>
        <a:p>
          <a:endParaRPr lang="zh-TW" altLang="en-US">
            <a:latin typeface="標楷體" panose="03000509000000000000" pitchFamily="65" charset="-120"/>
            <a:ea typeface="標楷體" panose="03000509000000000000" pitchFamily="65" charset="-120"/>
          </a:endParaRPr>
        </a:p>
      </dgm:t>
    </dgm:pt>
    <dgm:pt modelId="{90AA8A4A-0CA3-4692-B9FB-EE8D42D16AB1}" type="sibTrans" cxnId="{6CA0444D-7E9B-4B71-82E1-372DFA598793}">
      <dgm:prSet/>
      <dgm:spPr/>
      <dgm:t>
        <a:bodyPr/>
        <a:lstStyle/>
        <a:p>
          <a:endParaRPr lang="zh-TW" altLang="en-US">
            <a:latin typeface="標楷體" panose="03000509000000000000" pitchFamily="65" charset="-120"/>
            <a:ea typeface="標楷體" panose="03000509000000000000" pitchFamily="65" charset="-120"/>
          </a:endParaRPr>
        </a:p>
      </dgm:t>
    </dgm:pt>
    <dgm:pt modelId="{927DEF3A-7B78-40CB-8068-6E05116E296A}">
      <dgm:prSet phldrT="[文字]"/>
      <dgm:spPr/>
      <dgm:t>
        <a:bodyPr/>
        <a:lstStyle/>
        <a:p>
          <a:r>
            <a:rPr lang="zh-TW" altLang="en-US">
              <a:latin typeface="標楷體" panose="03000509000000000000" pitchFamily="65" charset="-120"/>
              <a:ea typeface="標楷體" panose="03000509000000000000" pitchFamily="65" charset="-120"/>
            </a:rPr>
            <a:t>期程以一學期</a:t>
          </a:r>
          <a:r>
            <a:rPr lang="en-US" altLang="en-US">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季</a:t>
          </a:r>
          <a:r>
            <a:rPr lang="en-US" altLang="en-US">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或一學年為原則，補助額度依學生資料評核，由教育部決定。</a:t>
          </a:r>
          <a:endParaRPr lang="zh-TW" altLang="en-US" dirty="0">
            <a:latin typeface="標楷體" panose="03000509000000000000" pitchFamily="65" charset="-120"/>
            <a:ea typeface="標楷體" panose="03000509000000000000" pitchFamily="65" charset="-120"/>
          </a:endParaRPr>
        </a:p>
      </dgm:t>
    </dgm:pt>
    <dgm:pt modelId="{CBB3C005-3302-438B-BBCB-A2DF38E16A77}" type="parTrans" cxnId="{6452B5B8-8B95-4CE1-A14B-E718F69ECCDA}">
      <dgm:prSet/>
      <dgm:spPr/>
      <dgm:t>
        <a:bodyPr/>
        <a:lstStyle/>
        <a:p>
          <a:endParaRPr lang="zh-TW" altLang="en-US">
            <a:latin typeface="標楷體" panose="03000509000000000000" pitchFamily="65" charset="-120"/>
            <a:ea typeface="標楷體" panose="03000509000000000000" pitchFamily="65" charset="-120"/>
          </a:endParaRPr>
        </a:p>
      </dgm:t>
    </dgm:pt>
    <dgm:pt modelId="{27CE4118-62C2-435A-AC13-EA3E92374AF9}" type="sibTrans" cxnId="{6452B5B8-8B95-4CE1-A14B-E718F69ECCDA}">
      <dgm:prSet/>
      <dgm:spPr/>
      <dgm:t>
        <a:bodyPr/>
        <a:lstStyle/>
        <a:p>
          <a:endParaRPr lang="zh-TW" altLang="en-US">
            <a:latin typeface="標楷體" panose="03000509000000000000" pitchFamily="65" charset="-120"/>
            <a:ea typeface="標楷體" panose="03000509000000000000" pitchFamily="65" charset="-120"/>
          </a:endParaRPr>
        </a:p>
      </dgm:t>
    </dgm:pt>
    <dgm:pt modelId="{9CCED26D-73C6-469E-BA8F-3AC6753984AE}">
      <dgm:prSet phldrT="[文字]"/>
      <dgm:spPr/>
      <dgm:t>
        <a:bodyPr/>
        <a:lstStyle/>
        <a:p>
          <a:r>
            <a:rPr lang="zh-TW" altLang="en-US">
              <a:latin typeface="標楷體" panose="03000509000000000000" pitchFamily="65" charset="-120"/>
              <a:ea typeface="標楷體" panose="03000509000000000000" pitchFamily="65" charset="-120"/>
            </a:rPr>
            <a:t>選送清寒優秀學生赴大陸及港、澳大學院校修讀學分。 </a:t>
          </a:r>
        </a:p>
        <a:p>
          <a:endParaRPr lang="zh-TW" altLang="en-US" dirty="0">
            <a:latin typeface="標楷體" panose="03000509000000000000" pitchFamily="65" charset="-120"/>
            <a:ea typeface="標楷體" panose="03000509000000000000" pitchFamily="65" charset="-120"/>
          </a:endParaRPr>
        </a:p>
      </dgm:t>
    </dgm:pt>
    <dgm:pt modelId="{4CEA395D-91F1-49F2-A1EF-F725ED96C18B}" type="parTrans" cxnId="{F3005DC2-DDCD-487D-A658-42F21AF1BD68}">
      <dgm:prSet/>
      <dgm:spPr/>
      <dgm:t>
        <a:bodyPr/>
        <a:lstStyle/>
        <a:p>
          <a:endParaRPr lang="zh-TW" altLang="en-US">
            <a:latin typeface="標楷體" panose="03000509000000000000" pitchFamily="65" charset="-120"/>
            <a:ea typeface="標楷體" panose="03000509000000000000" pitchFamily="65" charset="-120"/>
          </a:endParaRPr>
        </a:p>
      </dgm:t>
    </dgm:pt>
    <dgm:pt modelId="{9091AD04-CBBD-429B-90D7-26A420C0B902}" type="sibTrans" cxnId="{F3005DC2-DDCD-487D-A658-42F21AF1BD68}">
      <dgm:prSet/>
      <dgm:spPr/>
      <dgm:t>
        <a:bodyPr/>
        <a:lstStyle/>
        <a:p>
          <a:endParaRPr lang="zh-TW" altLang="en-US">
            <a:latin typeface="標楷體" panose="03000509000000000000" pitchFamily="65" charset="-120"/>
            <a:ea typeface="標楷體" panose="03000509000000000000" pitchFamily="65" charset="-120"/>
          </a:endParaRPr>
        </a:p>
      </dgm:t>
    </dgm:pt>
    <dgm:pt modelId="{70E5E9BB-3CE1-44C6-A599-DF2F598894F8}">
      <dgm:prSet phldrT="[文字]" custT="1"/>
      <dgm:spPr/>
      <dgm:t>
        <a:bodyPr/>
        <a:lstStyle/>
        <a:p>
          <a:r>
            <a:rPr lang="zh-TW" altLang="en-US" sz="1300" kern="1200" dirty="0">
              <a:latin typeface="標楷體" panose="03000509000000000000" pitchFamily="65" charset="-120"/>
              <a:ea typeface="標楷體" panose="03000509000000000000" pitchFamily="65" charset="-120"/>
            </a:rPr>
            <a:t>由</a:t>
          </a:r>
          <a:r>
            <a:rPr lang="zh-TW" altLang="en-US" sz="1300" kern="1200" dirty="0">
              <a:solidFill>
                <a:schemeClr val="bg1"/>
              </a:solidFill>
              <a:latin typeface="標楷體" panose="03000509000000000000" pitchFamily="65" charset="-120"/>
              <a:ea typeface="標楷體" panose="03000509000000000000" pitchFamily="65" charset="-120"/>
            </a:rPr>
            <a:t>本校國際事務處於每年</a:t>
          </a:r>
          <a:r>
            <a:rPr lang="en-US" altLang="zh-TW" sz="1300" kern="1200" dirty="0">
              <a:solidFill>
                <a:schemeClr val="bg1"/>
              </a:solidFill>
              <a:latin typeface="標楷體" panose="03000509000000000000" pitchFamily="65" charset="-120"/>
              <a:ea typeface="標楷體" panose="03000509000000000000" pitchFamily="65" charset="-120"/>
              <a:cs typeface="+mn-cs"/>
            </a:rPr>
            <a:t>11</a:t>
          </a:r>
          <a:r>
            <a:rPr lang="zh-TW" altLang="en-US" sz="1300" kern="1200" dirty="0">
              <a:solidFill>
                <a:schemeClr val="bg1"/>
              </a:solidFill>
              <a:latin typeface="標楷體" panose="03000509000000000000" pitchFamily="65" charset="-120"/>
              <a:ea typeface="標楷體" panose="03000509000000000000" pitchFamily="65" charset="-120"/>
              <a:cs typeface="+mn-cs"/>
            </a:rPr>
            <a:t>月</a:t>
          </a:r>
          <a:r>
            <a:rPr lang="zh-TW" altLang="en-US" sz="1300" kern="1200" dirty="0">
              <a:solidFill>
                <a:schemeClr val="bg1"/>
              </a:solidFill>
              <a:latin typeface="標楷體" panose="03000509000000000000" pitchFamily="65" charset="-120"/>
              <a:ea typeface="標楷體" panose="03000509000000000000" pitchFamily="65" charset="-120"/>
            </a:rPr>
            <a:t>公告簡章，</a:t>
          </a:r>
          <a:r>
            <a:rPr lang="en-US" altLang="en-US" sz="1300" kern="1200" dirty="0">
              <a:solidFill>
                <a:schemeClr val="bg1"/>
              </a:solidFill>
              <a:latin typeface="標楷體" panose="03000509000000000000" pitchFamily="65" charset="-120"/>
              <a:ea typeface="標楷體" panose="03000509000000000000" pitchFamily="65" charset="-120"/>
            </a:rPr>
            <a:t>2</a:t>
          </a:r>
          <a:r>
            <a:rPr lang="zh-TW" altLang="en-US" sz="1300" kern="1200" dirty="0">
              <a:solidFill>
                <a:schemeClr val="bg1"/>
              </a:solidFill>
              <a:latin typeface="標楷體" panose="03000509000000000000" pitchFamily="65" charset="-120"/>
              <a:ea typeface="標楷體" panose="03000509000000000000" pitchFamily="65" charset="-120"/>
            </a:rPr>
            <a:t>月底截止收件。</a:t>
          </a:r>
        </a:p>
      </dgm:t>
    </dgm:pt>
    <dgm:pt modelId="{69E03A69-86F1-4D2F-92D7-4F3A56672A9C}" type="parTrans" cxnId="{84FDBCFC-CB34-43BE-94C6-C6CC43883FC0}">
      <dgm:prSet/>
      <dgm:spPr/>
      <dgm:t>
        <a:bodyPr/>
        <a:lstStyle/>
        <a:p>
          <a:endParaRPr lang="zh-TW" altLang="en-US">
            <a:latin typeface="標楷體" panose="03000509000000000000" pitchFamily="65" charset="-120"/>
            <a:ea typeface="標楷體" panose="03000509000000000000" pitchFamily="65" charset="-120"/>
          </a:endParaRPr>
        </a:p>
      </dgm:t>
    </dgm:pt>
    <dgm:pt modelId="{068B471D-732C-48FC-B1A3-B816BE101462}" type="sibTrans" cxnId="{84FDBCFC-CB34-43BE-94C6-C6CC43883FC0}">
      <dgm:prSet/>
      <dgm:spPr/>
      <dgm:t>
        <a:bodyPr/>
        <a:lstStyle/>
        <a:p>
          <a:endParaRPr lang="zh-TW" altLang="en-US">
            <a:latin typeface="標楷體" panose="03000509000000000000" pitchFamily="65" charset="-120"/>
            <a:ea typeface="標楷體" panose="03000509000000000000" pitchFamily="65" charset="-120"/>
          </a:endParaRPr>
        </a:p>
      </dgm:t>
    </dgm:pt>
    <dgm:pt modelId="{719721B7-35D3-4E03-BB2E-90EDCAD55901}">
      <dgm:prSet phldrT="[文字]"/>
      <dgm:spPr/>
      <dgm:t>
        <a:bodyPr/>
        <a:lstStyle/>
        <a:p>
          <a:r>
            <a:rPr lang="zh-TW" altLang="en-US">
              <a:latin typeface="標楷體" panose="03000509000000000000" pitchFamily="65" charset="-120"/>
              <a:ea typeface="標楷體" panose="03000509000000000000" pitchFamily="65" charset="-120"/>
            </a:rPr>
            <a:t>選送優秀學生赴境外大學院校修讀學分 </a:t>
          </a:r>
          <a:endParaRPr lang="en-US" altLang="zh-TW">
            <a:latin typeface="標楷體" panose="03000509000000000000" pitchFamily="65" charset="-120"/>
            <a:ea typeface="標楷體" panose="03000509000000000000" pitchFamily="65" charset="-120"/>
          </a:endParaRPr>
        </a:p>
        <a:p>
          <a:r>
            <a:rPr lang="en-US" altLang="en-US">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赴外之境外學校包括大陸及港、澳</a:t>
          </a:r>
          <a:r>
            <a:rPr lang="en-US" altLang="en-US">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a:t>
          </a:r>
        </a:p>
        <a:p>
          <a:endParaRPr lang="zh-TW" altLang="en-US" dirty="0">
            <a:latin typeface="標楷體" panose="03000509000000000000" pitchFamily="65" charset="-120"/>
            <a:ea typeface="標楷體" panose="03000509000000000000" pitchFamily="65" charset="-120"/>
          </a:endParaRPr>
        </a:p>
      </dgm:t>
    </dgm:pt>
    <dgm:pt modelId="{96AC9DD0-C692-4C18-9D1E-189E3BDE699B}" type="parTrans" cxnId="{3FCC822C-E851-4F7F-BB47-1397B6A22A7E}">
      <dgm:prSet/>
      <dgm:spPr/>
      <dgm:t>
        <a:bodyPr/>
        <a:lstStyle/>
        <a:p>
          <a:endParaRPr lang="zh-TW" altLang="en-US">
            <a:latin typeface="標楷體" panose="03000509000000000000" pitchFamily="65" charset="-120"/>
            <a:ea typeface="標楷體" panose="03000509000000000000" pitchFamily="65" charset="-120"/>
          </a:endParaRPr>
        </a:p>
      </dgm:t>
    </dgm:pt>
    <dgm:pt modelId="{80CD3B6F-8015-41CF-96B2-44911C7E518B}" type="sibTrans" cxnId="{3FCC822C-E851-4F7F-BB47-1397B6A22A7E}">
      <dgm:prSet/>
      <dgm:spPr/>
      <dgm:t>
        <a:bodyPr/>
        <a:lstStyle/>
        <a:p>
          <a:endParaRPr lang="zh-TW" altLang="en-US">
            <a:latin typeface="標楷體" panose="03000509000000000000" pitchFamily="65" charset="-120"/>
            <a:ea typeface="標楷體" panose="03000509000000000000" pitchFamily="65" charset="-120"/>
          </a:endParaRPr>
        </a:p>
      </dgm:t>
    </dgm:pt>
    <dgm:pt modelId="{F5D6F268-4F52-48EA-831A-574A5EB21548}">
      <dgm:prSet phldrT="[文字]"/>
      <dgm:spPr/>
      <dgm:t>
        <a:bodyPr/>
        <a:lstStyle/>
        <a:p>
          <a:r>
            <a:rPr lang="zh-TW" altLang="en-US" dirty="0">
              <a:latin typeface="標楷體" panose="03000509000000000000" pitchFamily="65" charset="-120"/>
              <a:ea typeface="標楷體" panose="03000509000000000000" pitchFamily="65" charset="-120"/>
            </a:rPr>
            <a:t>期程以一學期或一學年為原則。</a:t>
          </a:r>
        </a:p>
        <a:p>
          <a:endParaRPr lang="zh-TW" altLang="en-US" dirty="0">
            <a:latin typeface="標楷體" panose="03000509000000000000" pitchFamily="65" charset="-120"/>
            <a:ea typeface="標楷體" panose="03000509000000000000" pitchFamily="65" charset="-120"/>
          </a:endParaRPr>
        </a:p>
      </dgm:t>
    </dgm:pt>
    <dgm:pt modelId="{C25D0E22-EE8B-4CBF-BE2E-1BF6CA54D0EE}" type="parTrans" cxnId="{B259ABBA-AB3D-4078-A541-5A0C74EE3718}">
      <dgm:prSet/>
      <dgm:spPr/>
      <dgm:t>
        <a:bodyPr/>
        <a:lstStyle/>
        <a:p>
          <a:endParaRPr lang="zh-TW" altLang="en-US">
            <a:latin typeface="標楷體" panose="03000509000000000000" pitchFamily="65" charset="-120"/>
            <a:ea typeface="標楷體" panose="03000509000000000000" pitchFamily="65" charset="-120"/>
          </a:endParaRPr>
        </a:p>
      </dgm:t>
    </dgm:pt>
    <dgm:pt modelId="{A4AF5783-5475-4DEA-AFA1-5840354CC5D4}" type="sibTrans" cxnId="{B259ABBA-AB3D-4078-A541-5A0C74EE3718}">
      <dgm:prSet/>
      <dgm:spPr/>
      <dgm:t>
        <a:bodyPr/>
        <a:lstStyle/>
        <a:p>
          <a:endParaRPr lang="zh-TW" altLang="en-US">
            <a:latin typeface="標楷體" panose="03000509000000000000" pitchFamily="65" charset="-120"/>
            <a:ea typeface="標楷體" panose="03000509000000000000" pitchFamily="65" charset="-120"/>
          </a:endParaRPr>
        </a:p>
      </dgm:t>
    </dgm:pt>
    <dgm:pt modelId="{3F55FF87-27E0-40C5-8A2F-AC2BD9464771}">
      <dgm:prSet phldrT="[文字]"/>
      <dgm:spPr/>
      <dgm:t>
        <a:bodyPr/>
        <a:lstStyle/>
        <a:p>
          <a:r>
            <a:rPr lang="zh-TW" altLang="en-US">
              <a:latin typeface="標楷體" panose="03000509000000000000" pitchFamily="65" charset="-120"/>
              <a:ea typeface="標楷體" panose="03000509000000000000" pitchFamily="65" charset="-120"/>
            </a:rPr>
            <a:t>期程以一學期或一學年為原則。</a:t>
          </a:r>
        </a:p>
        <a:p>
          <a:endParaRPr lang="zh-TW" altLang="en-US" dirty="0">
            <a:latin typeface="標楷體" panose="03000509000000000000" pitchFamily="65" charset="-120"/>
            <a:ea typeface="標楷體" panose="03000509000000000000" pitchFamily="65" charset="-120"/>
          </a:endParaRPr>
        </a:p>
      </dgm:t>
    </dgm:pt>
    <dgm:pt modelId="{1008A1E1-E816-41C8-AA9A-0A74DBB5DCBA}" type="parTrans" cxnId="{DA95DAE8-ED40-4477-A344-ECD0A767F287}">
      <dgm:prSet/>
      <dgm:spPr/>
      <dgm:t>
        <a:bodyPr/>
        <a:lstStyle/>
        <a:p>
          <a:endParaRPr lang="zh-TW" altLang="en-US">
            <a:latin typeface="標楷體" panose="03000509000000000000" pitchFamily="65" charset="-120"/>
            <a:ea typeface="標楷體" panose="03000509000000000000" pitchFamily="65" charset="-120"/>
          </a:endParaRPr>
        </a:p>
      </dgm:t>
    </dgm:pt>
    <dgm:pt modelId="{98280509-47E8-44ED-B0CF-72C28F5BD834}" type="sibTrans" cxnId="{DA95DAE8-ED40-4477-A344-ECD0A767F287}">
      <dgm:prSet/>
      <dgm:spPr/>
      <dgm:t>
        <a:bodyPr/>
        <a:lstStyle/>
        <a:p>
          <a:endParaRPr lang="zh-TW" altLang="en-US">
            <a:latin typeface="標楷體" panose="03000509000000000000" pitchFamily="65" charset="-120"/>
            <a:ea typeface="標楷體" panose="03000509000000000000" pitchFamily="65" charset="-120"/>
          </a:endParaRPr>
        </a:p>
      </dgm:t>
    </dgm:pt>
    <dgm:pt modelId="{234B2618-963F-4BDD-B2A7-B872F5A0C4BE}">
      <dgm:prSet phldrT="[文字]"/>
      <dgm:spPr/>
      <dgm:t>
        <a:bodyPr/>
        <a:lstStyle/>
        <a:p>
          <a:r>
            <a:rPr lang="zh-TW" altLang="en-US" dirty="0">
              <a:latin typeface="標楷體" panose="03000509000000000000" pitchFamily="65" charset="-120"/>
              <a:ea typeface="標楷體" panose="03000509000000000000" pitchFamily="65" charset="-120"/>
            </a:rPr>
            <a:t>由本校國際事務處於每年</a:t>
          </a:r>
          <a:r>
            <a:rPr lang="en-US" altLang="en-US"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月、</a:t>
          </a:r>
          <a:r>
            <a:rPr lang="en-US" altLang="en-US" dirty="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0</a:t>
          </a:r>
          <a:r>
            <a:rPr lang="zh-TW" altLang="en-US" dirty="0">
              <a:latin typeface="標楷體" panose="03000509000000000000" pitchFamily="65" charset="-120"/>
              <a:ea typeface="標楷體" panose="03000509000000000000" pitchFamily="65" charset="-120"/>
            </a:rPr>
            <a:t>月公告收件。</a:t>
          </a:r>
        </a:p>
      </dgm:t>
    </dgm:pt>
    <dgm:pt modelId="{B8EA24C3-1A3D-4490-BB84-77EB4454A2E1}" type="parTrans" cxnId="{A7905D6D-97C1-429F-8CE8-C4652469BCB9}">
      <dgm:prSet/>
      <dgm:spPr/>
      <dgm:t>
        <a:bodyPr/>
        <a:lstStyle/>
        <a:p>
          <a:endParaRPr lang="zh-TW" altLang="en-US">
            <a:latin typeface="標楷體" panose="03000509000000000000" pitchFamily="65" charset="-120"/>
            <a:ea typeface="標楷體" panose="03000509000000000000" pitchFamily="65" charset="-120"/>
          </a:endParaRPr>
        </a:p>
      </dgm:t>
    </dgm:pt>
    <dgm:pt modelId="{5E9232AE-5799-4ACE-9C09-0B79EF9F43FC}" type="sibTrans" cxnId="{A7905D6D-97C1-429F-8CE8-C4652469BCB9}">
      <dgm:prSet/>
      <dgm:spPr/>
      <dgm:t>
        <a:bodyPr/>
        <a:lstStyle/>
        <a:p>
          <a:endParaRPr lang="zh-TW" altLang="en-US">
            <a:latin typeface="標楷體" panose="03000509000000000000" pitchFamily="65" charset="-120"/>
            <a:ea typeface="標楷體" panose="03000509000000000000" pitchFamily="65" charset="-120"/>
          </a:endParaRPr>
        </a:p>
      </dgm:t>
    </dgm:pt>
    <dgm:pt modelId="{53C9409C-6CC3-4CBA-A071-7F39C35A936C}">
      <dgm:prSet phldrT="[文字]"/>
      <dgm:spPr/>
      <dgm:t>
        <a:bodyPr/>
        <a:lstStyle/>
        <a:p>
          <a:r>
            <a:rPr lang="zh-TW" altLang="en-US" dirty="0">
              <a:latin typeface="標楷體" panose="03000509000000000000" pitchFamily="65" charset="-120"/>
              <a:ea typeface="標楷體" panose="03000509000000000000" pitchFamily="65" charset="-120"/>
            </a:rPr>
            <a:t>由本校國際事務處於每年</a:t>
          </a:r>
          <a:r>
            <a:rPr lang="en-US" altLang="en-US"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月、</a:t>
          </a:r>
          <a:r>
            <a:rPr lang="en-US" altLang="en-US" dirty="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0</a:t>
          </a:r>
          <a:r>
            <a:rPr lang="zh-TW" altLang="en-US" dirty="0">
              <a:latin typeface="標楷體" panose="03000509000000000000" pitchFamily="65" charset="-120"/>
              <a:ea typeface="標楷體" panose="03000509000000000000" pitchFamily="65" charset="-120"/>
            </a:rPr>
            <a:t>月公告收件。</a:t>
          </a:r>
        </a:p>
        <a:p>
          <a:endParaRPr lang="zh-TW" altLang="en-US" dirty="0">
            <a:latin typeface="標楷體" panose="03000509000000000000" pitchFamily="65" charset="-120"/>
            <a:ea typeface="標楷體" panose="03000509000000000000" pitchFamily="65" charset="-120"/>
          </a:endParaRPr>
        </a:p>
      </dgm:t>
    </dgm:pt>
    <dgm:pt modelId="{170D1AE5-B033-472B-B2C6-BFE6DF0F28ED}" type="parTrans" cxnId="{07D0E2EC-8CB0-4F4C-9D73-1C58BD0B7DB4}">
      <dgm:prSet/>
      <dgm:spPr/>
      <dgm:t>
        <a:bodyPr/>
        <a:lstStyle/>
        <a:p>
          <a:endParaRPr lang="zh-TW" altLang="en-US">
            <a:latin typeface="標楷體" panose="03000509000000000000" pitchFamily="65" charset="-120"/>
            <a:ea typeface="標楷體" panose="03000509000000000000" pitchFamily="65" charset="-120"/>
          </a:endParaRPr>
        </a:p>
      </dgm:t>
    </dgm:pt>
    <dgm:pt modelId="{496DA93D-5BFC-4757-A067-4032DD7B17F4}" type="sibTrans" cxnId="{07D0E2EC-8CB0-4F4C-9D73-1C58BD0B7DB4}">
      <dgm:prSet/>
      <dgm:spPr/>
      <dgm:t>
        <a:bodyPr/>
        <a:lstStyle/>
        <a:p>
          <a:endParaRPr lang="zh-TW" altLang="en-US">
            <a:latin typeface="標楷體" panose="03000509000000000000" pitchFamily="65" charset="-120"/>
            <a:ea typeface="標楷體" panose="03000509000000000000" pitchFamily="65" charset="-120"/>
          </a:endParaRPr>
        </a:p>
      </dgm:t>
    </dgm:pt>
    <dgm:pt modelId="{64C54FC0-5A6B-49F6-B717-FE92FBE23234}" type="pres">
      <dgm:prSet presAssocID="{70A25769-FD31-4C0E-99BE-E6E510CEE755}" presName="Name0" presStyleCnt="0">
        <dgm:presLayoutVars>
          <dgm:chPref val="1"/>
          <dgm:dir/>
          <dgm:animOne val="branch"/>
          <dgm:animLvl val="lvl"/>
          <dgm:resizeHandles/>
        </dgm:presLayoutVars>
      </dgm:prSet>
      <dgm:spPr/>
    </dgm:pt>
    <dgm:pt modelId="{8EA5BC42-AB2D-4E0A-A6F4-7EB9E08E46AD}" type="pres">
      <dgm:prSet presAssocID="{F289BDB5-395F-4166-8FEB-7896E83AD757}" presName="vertOne" presStyleCnt="0"/>
      <dgm:spPr/>
    </dgm:pt>
    <dgm:pt modelId="{0D8F45EE-5CBF-4E93-B880-12BD67B7AF48}" type="pres">
      <dgm:prSet presAssocID="{F289BDB5-395F-4166-8FEB-7896E83AD757}" presName="txOne" presStyleLbl="node0" presStyleIdx="0" presStyleCnt="2" custScaleY="16550">
        <dgm:presLayoutVars>
          <dgm:chPref val="3"/>
        </dgm:presLayoutVars>
      </dgm:prSet>
      <dgm:spPr/>
    </dgm:pt>
    <dgm:pt modelId="{E06FD2A9-379B-4B4D-8845-1F142599E06C}" type="pres">
      <dgm:prSet presAssocID="{F289BDB5-395F-4166-8FEB-7896E83AD757}" presName="parTransOne" presStyleCnt="0"/>
      <dgm:spPr/>
    </dgm:pt>
    <dgm:pt modelId="{5DF15FDC-A3DF-481A-9FB1-12913D3E4448}" type="pres">
      <dgm:prSet presAssocID="{F289BDB5-395F-4166-8FEB-7896E83AD757}" presName="horzOne" presStyleCnt="0"/>
      <dgm:spPr/>
    </dgm:pt>
    <dgm:pt modelId="{B52CBE51-4412-4FC6-9BE3-F9A1749D8126}" type="pres">
      <dgm:prSet presAssocID="{E7C189C0-282A-45CF-816C-C52CF630093C}" presName="vertTwo" presStyleCnt="0"/>
      <dgm:spPr/>
    </dgm:pt>
    <dgm:pt modelId="{7FF8D078-1D8A-4AFD-BA9C-0E82B1C4BFE6}" type="pres">
      <dgm:prSet presAssocID="{E7C189C0-282A-45CF-816C-C52CF630093C}" presName="txTwo" presStyleLbl="node2" presStyleIdx="0" presStyleCnt="4" custScaleY="22102" custLinFactNeighborY="-75151">
        <dgm:presLayoutVars>
          <dgm:chPref val="3"/>
        </dgm:presLayoutVars>
      </dgm:prSet>
      <dgm:spPr/>
    </dgm:pt>
    <dgm:pt modelId="{E2F4091F-D0ED-4B05-A8E2-585DCDC802F3}" type="pres">
      <dgm:prSet presAssocID="{E7C189C0-282A-45CF-816C-C52CF630093C}" presName="parTransTwo" presStyleCnt="0"/>
      <dgm:spPr/>
    </dgm:pt>
    <dgm:pt modelId="{D8D5F39B-6289-4CE7-BA20-510C8742F8DD}" type="pres">
      <dgm:prSet presAssocID="{E7C189C0-282A-45CF-816C-C52CF630093C}" presName="horzTwo" presStyleCnt="0"/>
      <dgm:spPr/>
    </dgm:pt>
    <dgm:pt modelId="{76A06108-E5C3-4B10-9EB5-7E6BF19C0CF4}" type="pres">
      <dgm:prSet presAssocID="{499B6C03-2CA7-4F40-8B9A-D6B907BC8324}" presName="vertThree" presStyleCnt="0"/>
      <dgm:spPr/>
    </dgm:pt>
    <dgm:pt modelId="{CAE16CA3-AA80-4669-9E16-48776C4E2CDB}" type="pres">
      <dgm:prSet presAssocID="{499B6C03-2CA7-4F40-8B9A-D6B907BC8324}" presName="txThree" presStyleLbl="node3" presStyleIdx="0" presStyleCnt="12" custScaleY="96161" custLinFactNeighborY="-17641">
        <dgm:presLayoutVars>
          <dgm:chPref val="3"/>
        </dgm:presLayoutVars>
      </dgm:prSet>
      <dgm:spPr/>
    </dgm:pt>
    <dgm:pt modelId="{746E5A72-C1A1-4BE1-834A-F821525DF630}" type="pres">
      <dgm:prSet presAssocID="{499B6C03-2CA7-4F40-8B9A-D6B907BC8324}" presName="horzThree" presStyleCnt="0"/>
      <dgm:spPr/>
    </dgm:pt>
    <dgm:pt modelId="{94C34F4D-C8F0-4136-B3C6-937D07DA44F7}" type="pres">
      <dgm:prSet presAssocID="{07B3CA72-3403-47A5-BCC4-DAD10FFD4E75}" presName="sibSpaceThree" presStyleCnt="0"/>
      <dgm:spPr/>
    </dgm:pt>
    <dgm:pt modelId="{50C4DF91-BEA0-4572-BD25-468E65B570EA}" type="pres">
      <dgm:prSet presAssocID="{4FA44A91-A9A5-4005-B86A-3BE0C7EDD70D}" presName="vertThree" presStyleCnt="0"/>
      <dgm:spPr/>
    </dgm:pt>
    <dgm:pt modelId="{BF43C2F8-8F9A-41B5-BA50-FABCD5BFBC76}" type="pres">
      <dgm:prSet presAssocID="{4FA44A91-A9A5-4005-B86A-3BE0C7EDD70D}" presName="txThree" presStyleLbl="node3" presStyleIdx="1" presStyleCnt="12" custScaleY="96161" custLinFactNeighborY="-17641">
        <dgm:presLayoutVars>
          <dgm:chPref val="3"/>
        </dgm:presLayoutVars>
      </dgm:prSet>
      <dgm:spPr/>
    </dgm:pt>
    <dgm:pt modelId="{BB0A0CEF-AEBA-4136-92B9-EE64C669EB70}" type="pres">
      <dgm:prSet presAssocID="{4FA44A91-A9A5-4005-B86A-3BE0C7EDD70D}" presName="horzThree" presStyleCnt="0"/>
      <dgm:spPr/>
    </dgm:pt>
    <dgm:pt modelId="{853EFCE2-F254-4D73-A00E-62F3FC83539E}" type="pres">
      <dgm:prSet presAssocID="{01741C80-EAF9-4F11-BBF2-BDC89AE45741}" presName="sibSpaceThree" presStyleCnt="0"/>
      <dgm:spPr/>
    </dgm:pt>
    <dgm:pt modelId="{256C6749-E587-45B9-ADC3-F41509204D6B}" type="pres">
      <dgm:prSet presAssocID="{667F5C4B-CF7E-406C-96B0-7D9D96717582}" presName="vertThree" presStyleCnt="0"/>
      <dgm:spPr/>
    </dgm:pt>
    <dgm:pt modelId="{18AB9763-E334-48CF-98BF-1E99B9AC2862}" type="pres">
      <dgm:prSet presAssocID="{667F5C4B-CF7E-406C-96B0-7D9D96717582}" presName="txThree" presStyleLbl="node3" presStyleIdx="2" presStyleCnt="12" custScaleY="96161" custLinFactNeighborY="-17641">
        <dgm:presLayoutVars>
          <dgm:chPref val="3"/>
        </dgm:presLayoutVars>
      </dgm:prSet>
      <dgm:spPr/>
    </dgm:pt>
    <dgm:pt modelId="{DEDA2327-2978-4E7B-A508-FB03CE7C8AB9}" type="pres">
      <dgm:prSet presAssocID="{667F5C4B-CF7E-406C-96B0-7D9D96717582}" presName="horzThree" presStyleCnt="0"/>
      <dgm:spPr/>
    </dgm:pt>
    <dgm:pt modelId="{5F1A0FBA-C25B-4E14-8AD1-F869BFA3E47F}" type="pres">
      <dgm:prSet presAssocID="{109BC812-21B3-4332-BB5F-5ECCFE382723}" presName="sibSpaceTwo" presStyleCnt="0"/>
      <dgm:spPr/>
    </dgm:pt>
    <dgm:pt modelId="{C48EE162-CDE0-4A3B-8D43-9F593B4A5B00}" type="pres">
      <dgm:prSet presAssocID="{49863539-2A9E-4E1C-B3BB-5B1B6E0D7E83}" presName="vertTwo" presStyleCnt="0"/>
      <dgm:spPr/>
    </dgm:pt>
    <dgm:pt modelId="{283D7724-3FCC-4497-8D19-46C0DC3A2387}" type="pres">
      <dgm:prSet presAssocID="{49863539-2A9E-4E1C-B3BB-5B1B6E0D7E83}" presName="txTwo" presStyleLbl="node2" presStyleIdx="1" presStyleCnt="4" custScaleY="22102" custLinFactNeighborY="-75151">
        <dgm:presLayoutVars>
          <dgm:chPref val="3"/>
        </dgm:presLayoutVars>
      </dgm:prSet>
      <dgm:spPr/>
    </dgm:pt>
    <dgm:pt modelId="{FE5AA6B4-D829-4A3D-8AE4-BC28FCEC9397}" type="pres">
      <dgm:prSet presAssocID="{49863539-2A9E-4E1C-B3BB-5B1B6E0D7E83}" presName="parTransTwo" presStyleCnt="0"/>
      <dgm:spPr/>
    </dgm:pt>
    <dgm:pt modelId="{16B55BA8-5164-4288-94A0-22C8BF61653A}" type="pres">
      <dgm:prSet presAssocID="{49863539-2A9E-4E1C-B3BB-5B1B6E0D7E83}" presName="horzTwo" presStyleCnt="0"/>
      <dgm:spPr/>
    </dgm:pt>
    <dgm:pt modelId="{59966FD4-DDD6-4AB8-B8C7-CBA6D16AC8BF}" type="pres">
      <dgm:prSet presAssocID="{3CB237B4-F489-4C96-87B9-A25A10C97790}" presName="vertThree" presStyleCnt="0"/>
      <dgm:spPr/>
    </dgm:pt>
    <dgm:pt modelId="{49BFF4B6-FB05-4135-B53A-479EF0EA36AF}" type="pres">
      <dgm:prSet presAssocID="{3CB237B4-F489-4C96-87B9-A25A10C97790}" presName="txThree" presStyleLbl="node3" presStyleIdx="3" presStyleCnt="12" custScaleY="96161" custLinFactNeighborY="-17641">
        <dgm:presLayoutVars>
          <dgm:chPref val="3"/>
        </dgm:presLayoutVars>
      </dgm:prSet>
      <dgm:spPr/>
    </dgm:pt>
    <dgm:pt modelId="{1F3BEF9E-76FD-4CCE-A716-9CFA527DD125}" type="pres">
      <dgm:prSet presAssocID="{3CB237B4-F489-4C96-87B9-A25A10C97790}" presName="horzThree" presStyleCnt="0"/>
      <dgm:spPr/>
    </dgm:pt>
    <dgm:pt modelId="{007F141A-355F-4C41-AF69-9CDFA6FA960E}" type="pres">
      <dgm:prSet presAssocID="{C073F171-19CE-44AA-9AB6-75801AB369D1}" presName="sibSpaceThree" presStyleCnt="0"/>
      <dgm:spPr/>
    </dgm:pt>
    <dgm:pt modelId="{2E0B5461-5D00-4A49-9983-D789939B2F34}" type="pres">
      <dgm:prSet presAssocID="{927DEF3A-7B78-40CB-8068-6E05116E296A}" presName="vertThree" presStyleCnt="0"/>
      <dgm:spPr/>
    </dgm:pt>
    <dgm:pt modelId="{01285EDA-FCB4-4335-B7EA-7E1F28B9AEA8}" type="pres">
      <dgm:prSet presAssocID="{927DEF3A-7B78-40CB-8068-6E05116E296A}" presName="txThree" presStyleLbl="node3" presStyleIdx="4" presStyleCnt="12" custScaleY="96161" custLinFactNeighborY="-17641">
        <dgm:presLayoutVars>
          <dgm:chPref val="3"/>
        </dgm:presLayoutVars>
      </dgm:prSet>
      <dgm:spPr/>
    </dgm:pt>
    <dgm:pt modelId="{06485563-56D2-4575-A827-C639CE3C262E}" type="pres">
      <dgm:prSet presAssocID="{927DEF3A-7B78-40CB-8068-6E05116E296A}" presName="horzThree" presStyleCnt="0"/>
      <dgm:spPr/>
    </dgm:pt>
    <dgm:pt modelId="{1D6C46C1-75AE-4D3C-B5BF-94A3F16A124A}" type="pres">
      <dgm:prSet presAssocID="{27CE4118-62C2-435A-AC13-EA3E92374AF9}" presName="sibSpaceThree" presStyleCnt="0"/>
      <dgm:spPr/>
    </dgm:pt>
    <dgm:pt modelId="{DFCD1DE1-9A53-4FA4-AC85-70F8E39049D7}" type="pres">
      <dgm:prSet presAssocID="{70E5E9BB-3CE1-44C6-A599-DF2F598894F8}" presName="vertThree" presStyleCnt="0"/>
      <dgm:spPr/>
    </dgm:pt>
    <dgm:pt modelId="{9B76110A-7FA0-44A3-8AC1-4BE8DA967553}" type="pres">
      <dgm:prSet presAssocID="{70E5E9BB-3CE1-44C6-A599-DF2F598894F8}" presName="txThree" presStyleLbl="node3" presStyleIdx="5" presStyleCnt="12" custScaleY="96161" custLinFactNeighborY="-17641">
        <dgm:presLayoutVars>
          <dgm:chPref val="3"/>
        </dgm:presLayoutVars>
      </dgm:prSet>
      <dgm:spPr/>
    </dgm:pt>
    <dgm:pt modelId="{4C0416C0-D839-47F5-8491-488FC2AEBEF3}" type="pres">
      <dgm:prSet presAssocID="{70E5E9BB-3CE1-44C6-A599-DF2F598894F8}" presName="horzThree" presStyleCnt="0"/>
      <dgm:spPr/>
    </dgm:pt>
    <dgm:pt modelId="{AA57EC99-BF71-4BA1-8971-F1BE6036FE08}" type="pres">
      <dgm:prSet presAssocID="{311696E4-15E3-4049-B6EE-FBC5E736D509}" presName="sibSpaceOne" presStyleCnt="0"/>
      <dgm:spPr/>
    </dgm:pt>
    <dgm:pt modelId="{409A93B6-A64E-4E33-8CA5-F5C2E4800EF1}" type="pres">
      <dgm:prSet presAssocID="{983E66A2-A1F1-44FD-895A-792B6353FE98}" presName="vertOne" presStyleCnt="0"/>
      <dgm:spPr/>
    </dgm:pt>
    <dgm:pt modelId="{D225DCF2-0944-4D12-A2DF-300097EA8DB3}" type="pres">
      <dgm:prSet presAssocID="{983E66A2-A1F1-44FD-895A-792B6353FE98}" presName="txOne" presStyleLbl="node0" presStyleIdx="1" presStyleCnt="2" custScaleY="16550">
        <dgm:presLayoutVars>
          <dgm:chPref val="3"/>
        </dgm:presLayoutVars>
      </dgm:prSet>
      <dgm:spPr/>
    </dgm:pt>
    <dgm:pt modelId="{963AC26B-A573-4166-B04B-0B1A46E30F6A}" type="pres">
      <dgm:prSet presAssocID="{983E66A2-A1F1-44FD-895A-792B6353FE98}" presName="parTransOne" presStyleCnt="0"/>
      <dgm:spPr/>
    </dgm:pt>
    <dgm:pt modelId="{66C886FB-D00A-4BE3-836A-8825901DC05B}" type="pres">
      <dgm:prSet presAssocID="{983E66A2-A1F1-44FD-895A-792B6353FE98}" presName="horzOne" presStyleCnt="0"/>
      <dgm:spPr/>
    </dgm:pt>
    <dgm:pt modelId="{4D8DEBE7-5A58-4789-A05D-B57C1A4B9826}" type="pres">
      <dgm:prSet presAssocID="{F781E1A9-A3B1-459C-97D2-64CAD8F4AD99}" presName="vertTwo" presStyleCnt="0"/>
      <dgm:spPr/>
    </dgm:pt>
    <dgm:pt modelId="{D180CAEF-078A-4309-B60B-550454B1B49A}" type="pres">
      <dgm:prSet presAssocID="{F781E1A9-A3B1-459C-97D2-64CAD8F4AD99}" presName="txTwo" presStyleLbl="node2" presStyleIdx="2" presStyleCnt="4" custScaleY="22102" custLinFactNeighborY="-75151">
        <dgm:presLayoutVars>
          <dgm:chPref val="3"/>
        </dgm:presLayoutVars>
      </dgm:prSet>
      <dgm:spPr/>
    </dgm:pt>
    <dgm:pt modelId="{8852238E-BCC7-4202-9D5C-BAA7F6E2E41D}" type="pres">
      <dgm:prSet presAssocID="{F781E1A9-A3B1-459C-97D2-64CAD8F4AD99}" presName="parTransTwo" presStyleCnt="0"/>
      <dgm:spPr/>
    </dgm:pt>
    <dgm:pt modelId="{D6F9A704-9062-47FF-806F-2CB3E401E2DC}" type="pres">
      <dgm:prSet presAssocID="{F781E1A9-A3B1-459C-97D2-64CAD8F4AD99}" presName="horzTwo" presStyleCnt="0"/>
      <dgm:spPr/>
    </dgm:pt>
    <dgm:pt modelId="{CC6B482D-B9FA-45F3-AD9F-5D0A6FD7DD62}" type="pres">
      <dgm:prSet presAssocID="{719721B7-35D3-4E03-BB2E-90EDCAD55901}" presName="vertThree" presStyleCnt="0"/>
      <dgm:spPr/>
    </dgm:pt>
    <dgm:pt modelId="{FF74FEDE-18EA-4128-93AC-CC43F7E5196C}" type="pres">
      <dgm:prSet presAssocID="{719721B7-35D3-4E03-BB2E-90EDCAD55901}" presName="txThree" presStyleLbl="node3" presStyleIdx="6" presStyleCnt="12" custScaleY="96161" custLinFactNeighborY="-17641">
        <dgm:presLayoutVars>
          <dgm:chPref val="3"/>
        </dgm:presLayoutVars>
      </dgm:prSet>
      <dgm:spPr/>
    </dgm:pt>
    <dgm:pt modelId="{407B55F0-30CE-48BC-9A85-CA9C19B3324E}" type="pres">
      <dgm:prSet presAssocID="{719721B7-35D3-4E03-BB2E-90EDCAD55901}" presName="horzThree" presStyleCnt="0"/>
      <dgm:spPr/>
    </dgm:pt>
    <dgm:pt modelId="{A9FA6ADB-654F-49AC-A5C8-D42EB025BC42}" type="pres">
      <dgm:prSet presAssocID="{80CD3B6F-8015-41CF-96B2-44911C7E518B}" presName="sibSpaceThree" presStyleCnt="0"/>
      <dgm:spPr/>
    </dgm:pt>
    <dgm:pt modelId="{0F57BC02-3F34-4232-8B0F-DB1E690CF63C}" type="pres">
      <dgm:prSet presAssocID="{F5D6F268-4F52-48EA-831A-574A5EB21548}" presName="vertThree" presStyleCnt="0"/>
      <dgm:spPr/>
    </dgm:pt>
    <dgm:pt modelId="{C890410C-D174-4288-9218-F89E85B7A059}" type="pres">
      <dgm:prSet presAssocID="{F5D6F268-4F52-48EA-831A-574A5EB21548}" presName="txThree" presStyleLbl="node3" presStyleIdx="7" presStyleCnt="12" custScaleY="96161" custLinFactNeighborY="-17641">
        <dgm:presLayoutVars>
          <dgm:chPref val="3"/>
        </dgm:presLayoutVars>
      </dgm:prSet>
      <dgm:spPr/>
    </dgm:pt>
    <dgm:pt modelId="{D78B662C-5C47-4C12-9CD5-85A3B0A47941}" type="pres">
      <dgm:prSet presAssocID="{F5D6F268-4F52-48EA-831A-574A5EB21548}" presName="horzThree" presStyleCnt="0"/>
      <dgm:spPr/>
    </dgm:pt>
    <dgm:pt modelId="{D38B4FE5-0599-4253-A0C2-740395DD1220}" type="pres">
      <dgm:prSet presAssocID="{A4AF5783-5475-4DEA-AFA1-5840354CC5D4}" presName="sibSpaceThree" presStyleCnt="0"/>
      <dgm:spPr/>
    </dgm:pt>
    <dgm:pt modelId="{8A9F6156-061F-43C1-B3DD-FF63F98DE918}" type="pres">
      <dgm:prSet presAssocID="{234B2618-963F-4BDD-B2A7-B872F5A0C4BE}" presName="vertThree" presStyleCnt="0"/>
      <dgm:spPr/>
    </dgm:pt>
    <dgm:pt modelId="{D1CD4DF2-85CE-453C-9A9E-BE1BD9A02F8E}" type="pres">
      <dgm:prSet presAssocID="{234B2618-963F-4BDD-B2A7-B872F5A0C4BE}" presName="txThree" presStyleLbl="node3" presStyleIdx="8" presStyleCnt="12" custScaleY="96161" custLinFactNeighborY="-17641">
        <dgm:presLayoutVars>
          <dgm:chPref val="3"/>
        </dgm:presLayoutVars>
      </dgm:prSet>
      <dgm:spPr/>
    </dgm:pt>
    <dgm:pt modelId="{2F75929B-01F3-4F24-885E-F4F6B24BE7DB}" type="pres">
      <dgm:prSet presAssocID="{234B2618-963F-4BDD-B2A7-B872F5A0C4BE}" presName="horzThree" presStyleCnt="0"/>
      <dgm:spPr/>
    </dgm:pt>
    <dgm:pt modelId="{3A7AA90F-AD9B-43F9-AD1D-CEA4512FA488}" type="pres">
      <dgm:prSet presAssocID="{1E82FDBB-E9E6-4E23-AE2E-BA0A6E0AE1DD}" presName="sibSpaceTwo" presStyleCnt="0"/>
      <dgm:spPr/>
    </dgm:pt>
    <dgm:pt modelId="{EAC4E60D-A126-479E-8716-E46EC00F3530}" type="pres">
      <dgm:prSet presAssocID="{C4C64D8A-2D31-481C-B695-90ED96137783}" presName="vertTwo" presStyleCnt="0"/>
      <dgm:spPr/>
    </dgm:pt>
    <dgm:pt modelId="{6FD23290-A34A-4308-A05B-6600BFD3226E}" type="pres">
      <dgm:prSet presAssocID="{C4C64D8A-2D31-481C-B695-90ED96137783}" presName="txTwo" presStyleLbl="node2" presStyleIdx="3" presStyleCnt="4" custScaleY="22102" custLinFactNeighborY="-75151">
        <dgm:presLayoutVars>
          <dgm:chPref val="3"/>
        </dgm:presLayoutVars>
      </dgm:prSet>
      <dgm:spPr/>
    </dgm:pt>
    <dgm:pt modelId="{0F9B354E-8C8B-452D-A9F1-1061B369E3EB}" type="pres">
      <dgm:prSet presAssocID="{C4C64D8A-2D31-481C-B695-90ED96137783}" presName="parTransTwo" presStyleCnt="0"/>
      <dgm:spPr/>
    </dgm:pt>
    <dgm:pt modelId="{CBA7DAE1-62A8-43E3-BE51-156EDC3DC9A2}" type="pres">
      <dgm:prSet presAssocID="{C4C64D8A-2D31-481C-B695-90ED96137783}" presName="horzTwo" presStyleCnt="0"/>
      <dgm:spPr/>
    </dgm:pt>
    <dgm:pt modelId="{3E69B44B-C5E0-4229-8FDD-E6CDBFF91E4E}" type="pres">
      <dgm:prSet presAssocID="{9CCED26D-73C6-469E-BA8F-3AC6753984AE}" presName="vertThree" presStyleCnt="0"/>
      <dgm:spPr/>
    </dgm:pt>
    <dgm:pt modelId="{A77A9F9D-7B0F-4299-817C-12D5BC465860}" type="pres">
      <dgm:prSet presAssocID="{9CCED26D-73C6-469E-BA8F-3AC6753984AE}" presName="txThree" presStyleLbl="node3" presStyleIdx="9" presStyleCnt="12" custScaleY="96161" custLinFactNeighborY="-17641">
        <dgm:presLayoutVars>
          <dgm:chPref val="3"/>
        </dgm:presLayoutVars>
      </dgm:prSet>
      <dgm:spPr/>
    </dgm:pt>
    <dgm:pt modelId="{6DA7F06C-2507-4A7B-99B9-A5FE54993155}" type="pres">
      <dgm:prSet presAssocID="{9CCED26D-73C6-469E-BA8F-3AC6753984AE}" presName="horzThree" presStyleCnt="0"/>
      <dgm:spPr/>
    </dgm:pt>
    <dgm:pt modelId="{3C232F4A-FB1F-479E-B822-E3F801DFBBB2}" type="pres">
      <dgm:prSet presAssocID="{9091AD04-CBBD-429B-90D7-26A420C0B902}" presName="sibSpaceThree" presStyleCnt="0"/>
      <dgm:spPr/>
    </dgm:pt>
    <dgm:pt modelId="{BDBC5F67-08EE-4AE9-9FA8-F17555CD5689}" type="pres">
      <dgm:prSet presAssocID="{3F55FF87-27E0-40C5-8A2F-AC2BD9464771}" presName="vertThree" presStyleCnt="0"/>
      <dgm:spPr/>
    </dgm:pt>
    <dgm:pt modelId="{17F0C27A-4A2B-4A08-93E8-FE8674F73021}" type="pres">
      <dgm:prSet presAssocID="{3F55FF87-27E0-40C5-8A2F-AC2BD9464771}" presName="txThree" presStyleLbl="node3" presStyleIdx="10" presStyleCnt="12" custScaleY="96161" custLinFactNeighborY="-17641">
        <dgm:presLayoutVars>
          <dgm:chPref val="3"/>
        </dgm:presLayoutVars>
      </dgm:prSet>
      <dgm:spPr/>
    </dgm:pt>
    <dgm:pt modelId="{7CD21EA7-C53E-4AF6-84B1-1DCB1FDBA7F9}" type="pres">
      <dgm:prSet presAssocID="{3F55FF87-27E0-40C5-8A2F-AC2BD9464771}" presName="horzThree" presStyleCnt="0"/>
      <dgm:spPr/>
    </dgm:pt>
    <dgm:pt modelId="{954BE23A-83DF-4AE7-B14A-7E04A5FC7F06}" type="pres">
      <dgm:prSet presAssocID="{98280509-47E8-44ED-B0CF-72C28F5BD834}" presName="sibSpaceThree" presStyleCnt="0"/>
      <dgm:spPr/>
    </dgm:pt>
    <dgm:pt modelId="{AE0294CA-305B-455D-9A20-03CC2911E9BF}" type="pres">
      <dgm:prSet presAssocID="{53C9409C-6CC3-4CBA-A071-7F39C35A936C}" presName="vertThree" presStyleCnt="0"/>
      <dgm:spPr/>
    </dgm:pt>
    <dgm:pt modelId="{1F566145-122B-4D7A-98D2-9142BB3E24E7}" type="pres">
      <dgm:prSet presAssocID="{53C9409C-6CC3-4CBA-A071-7F39C35A936C}" presName="txThree" presStyleLbl="node3" presStyleIdx="11" presStyleCnt="12" custScaleY="96161" custLinFactNeighborY="-17641">
        <dgm:presLayoutVars>
          <dgm:chPref val="3"/>
        </dgm:presLayoutVars>
      </dgm:prSet>
      <dgm:spPr/>
    </dgm:pt>
    <dgm:pt modelId="{E1D5AC73-46B8-4883-84B4-651C489AF5AE}" type="pres">
      <dgm:prSet presAssocID="{53C9409C-6CC3-4CBA-A071-7F39C35A936C}" presName="horzThree" presStyleCnt="0"/>
      <dgm:spPr/>
    </dgm:pt>
  </dgm:ptLst>
  <dgm:cxnLst>
    <dgm:cxn modelId="{61562404-843C-420F-B620-2DC3D01430EF}" type="presOf" srcId="{E7C189C0-282A-45CF-816C-C52CF630093C}" destId="{7FF8D078-1D8A-4AFD-BA9C-0E82B1C4BFE6}" srcOrd="0" destOrd="0" presId="urn:microsoft.com/office/officeart/2005/8/layout/hierarchy4"/>
    <dgm:cxn modelId="{3F435211-4F62-427C-87F5-BE0F691AA3F4}" type="presOf" srcId="{499B6C03-2CA7-4F40-8B9A-D6B907BC8324}" destId="{CAE16CA3-AA80-4669-9E16-48776C4E2CDB}" srcOrd="0" destOrd="0" presId="urn:microsoft.com/office/officeart/2005/8/layout/hierarchy4"/>
    <dgm:cxn modelId="{53D2C012-3857-4AD3-B9EA-DC226EE1F175}" type="presOf" srcId="{983E66A2-A1F1-44FD-895A-792B6353FE98}" destId="{D225DCF2-0944-4D12-A2DF-300097EA8DB3}" srcOrd="0" destOrd="0" presId="urn:microsoft.com/office/officeart/2005/8/layout/hierarchy4"/>
    <dgm:cxn modelId="{55B05516-AC6E-44FD-A11F-DBD86DEF233E}" srcId="{E7C189C0-282A-45CF-816C-C52CF630093C}" destId="{4FA44A91-A9A5-4005-B86A-3BE0C7EDD70D}" srcOrd="1" destOrd="0" parTransId="{6CD531C3-B577-47D1-9918-D867910B0054}" sibTransId="{01741C80-EAF9-4F11-BBF2-BDC89AE45741}"/>
    <dgm:cxn modelId="{7ACB2821-17EB-4403-BFCB-3A4D1AB505EE}" type="presOf" srcId="{3CB237B4-F489-4C96-87B9-A25A10C97790}" destId="{49BFF4B6-FB05-4135-B53A-479EF0EA36AF}" srcOrd="0" destOrd="0" presId="urn:microsoft.com/office/officeart/2005/8/layout/hierarchy4"/>
    <dgm:cxn modelId="{32C58B21-79F8-4A86-88BA-00BF843D0F9A}" type="presOf" srcId="{53C9409C-6CC3-4CBA-A071-7F39C35A936C}" destId="{1F566145-122B-4D7A-98D2-9142BB3E24E7}" srcOrd="0" destOrd="0" presId="urn:microsoft.com/office/officeart/2005/8/layout/hierarchy4"/>
    <dgm:cxn modelId="{319F3C26-4292-42B1-8221-C047F16D9298}" type="presOf" srcId="{4FA44A91-A9A5-4005-B86A-3BE0C7EDD70D}" destId="{BF43C2F8-8F9A-41B5-BA50-FABCD5BFBC76}" srcOrd="0" destOrd="0" presId="urn:microsoft.com/office/officeart/2005/8/layout/hierarchy4"/>
    <dgm:cxn modelId="{3FCC822C-E851-4F7F-BB47-1397B6A22A7E}" srcId="{F781E1A9-A3B1-459C-97D2-64CAD8F4AD99}" destId="{719721B7-35D3-4E03-BB2E-90EDCAD55901}" srcOrd="0" destOrd="0" parTransId="{96AC9DD0-C692-4C18-9D1E-189E3BDE699B}" sibTransId="{80CD3B6F-8015-41CF-96B2-44911C7E518B}"/>
    <dgm:cxn modelId="{B7037032-3F0C-4A8F-AA3A-04A479A0E2DE}" srcId="{70A25769-FD31-4C0E-99BE-E6E510CEE755}" destId="{F289BDB5-395F-4166-8FEB-7896E83AD757}" srcOrd="0" destOrd="0" parTransId="{0A111B3B-F15A-4B96-AB53-294DF599BE6C}" sibTransId="{311696E4-15E3-4049-B6EE-FBC5E736D509}"/>
    <dgm:cxn modelId="{BCB70E65-C2A9-4C3E-9408-FD7C4DC749E2}" srcId="{F289BDB5-395F-4166-8FEB-7896E83AD757}" destId="{49863539-2A9E-4E1C-B3BB-5B1B6E0D7E83}" srcOrd="1" destOrd="0" parTransId="{0EE43A18-D6EE-4BDF-A3A5-D4AF82257127}" sibTransId="{54294119-7CF8-4A2C-B895-5E3A567B22DB}"/>
    <dgm:cxn modelId="{A7905D6D-97C1-429F-8CE8-C4652469BCB9}" srcId="{F781E1A9-A3B1-459C-97D2-64CAD8F4AD99}" destId="{234B2618-963F-4BDD-B2A7-B872F5A0C4BE}" srcOrd="2" destOrd="0" parTransId="{B8EA24C3-1A3D-4490-BB84-77EB4454A2E1}" sibTransId="{5E9232AE-5799-4ACE-9C09-0B79EF9F43FC}"/>
    <dgm:cxn modelId="{6CA0444D-7E9B-4B71-82E1-372DFA598793}" srcId="{E7C189C0-282A-45CF-816C-C52CF630093C}" destId="{667F5C4B-CF7E-406C-96B0-7D9D96717582}" srcOrd="2" destOrd="0" parTransId="{1DF8369F-212E-4195-A685-87A9E0993928}" sibTransId="{90AA8A4A-0CA3-4692-B9FB-EE8D42D16AB1}"/>
    <dgm:cxn modelId="{6A46C174-EFD1-456C-A880-0B559380FA5F}" type="presOf" srcId="{667F5C4B-CF7E-406C-96B0-7D9D96717582}" destId="{18AB9763-E334-48CF-98BF-1E99B9AC2862}" srcOrd="0" destOrd="0" presId="urn:microsoft.com/office/officeart/2005/8/layout/hierarchy4"/>
    <dgm:cxn modelId="{AF565058-9ED8-42B4-B1F6-5255A75B8716}" type="presOf" srcId="{F5D6F268-4F52-48EA-831A-574A5EB21548}" destId="{C890410C-D174-4288-9218-F89E85B7A059}" srcOrd="0" destOrd="0" presId="urn:microsoft.com/office/officeart/2005/8/layout/hierarchy4"/>
    <dgm:cxn modelId="{9FE09058-BAFF-4188-8328-00904743BA47}" type="presOf" srcId="{9CCED26D-73C6-469E-BA8F-3AC6753984AE}" destId="{A77A9F9D-7B0F-4299-817C-12D5BC465860}" srcOrd="0" destOrd="0" presId="urn:microsoft.com/office/officeart/2005/8/layout/hierarchy4"/>
    <dgm:cxn modelId="{7034AE78-A20E-48A8-BF8E-7428FB3B6423}" srcId="{983E66A2-A1F1-44FD-895A-792B6353FE98}" destId="{F781E1A9-A3B1-459C-97D2-64CAD8F4AD99}" srcOrd="0" destOrd="0" parTransId="{BE7E4C73-41C6-4DFE-A346-3F39B7DEF86B}" sibTransId="{1E82FDBB-E9E6-4E23-AE2E-BA0A6E0AE1DD}"/>
    <dgm:cxn modelId="{638AE178-C085-444E-BD05-B9400715FB5C}" type="presOf" srcId="{F781E1A9-A3B1-459C-97D2-64CAD8F4AD99}" destId="{D180CAEF-078A-4309-B60B-550454B1B49A}" srcOrd="0" destOrd="0" presId="urn:microsoft.com/office/officeart/2005/8/layout/hierarchy4"/>
    <dgm:cxn modelId="{9ECFD679-E45D-4819-B393-7071612217F0}" srcId="{983E66A2-A1F1-44FD-895A-792B6353FE98}" destId="{C4C64D8A-2D31-481C-B695-90ED96137783}" srcOrd="1" destOrd="0" parTransId="{FFD4C942-C53F-4FFB-928A-F65B1FE4DD6C}" sibTransId="{B00BA5AB-ED01-4E0A-9E91-254B0DCF3753}"/>
    <dgm:cxn modelId="{C8B23C5A-8B54-4B16-9FB8-C0212E916F0E}" srcId="{F289BDB5-395F-4166-8FEB-7896E83AD757}" destId="{E7C189C0-282A-45CF-816C-C52CF630093C}" srcOrd="0" destOrd="0" parTransId="{7116E9A4-798D-4157-A6D8-2211C0EA1D3A}" sibTransId="{109BC812-21B3-4332-BB5F-5ECCFE382723}"/>
    <dgm:cxn modelId="{8B469B7D-CE9C-4579-A59C-0B21BF0E513F}" type="presOf" srcId="{C4C64D8A-2D31-481C-B695-90ED96137783}" destId="{6FD23290-A34A-4308-A05B-6600BFD3226E}" srcOrd="0" destOrd="0" presId="urn:microsoft.com/office/officeart/2005/8/layout/hierarchy4"/>
    <dgm:cxn modelId="{3CECE083-D6BD-4F00-8255-1F18E9A1CFE2}" srcId="{49863539-2A9E-4E1C-B3BB-5B1B6E0D7E83}" destId="{3CB237B4-F489-4C96-87B9-A25A10C97790}" srcOrd="0" destOrd="0" parTransId="{DDDB5547-8338-46A4-B621-822AB166712B}" sibTransId="{C073F171-19CE-44AA-9AB6-75801AB369D1}"/>
    <dgm:cxn modelId="{0FE92C91-B307-4F9A-91F3-3AE5DDC6F204}" type="presOf" srcId="{3F55FF87-27E0-40C5-8A2F-AC2BD9464771}" destId="{17F0C27A-4A2B-4A08-93E8-FE8674F73021}" srcOrd="0" destOrd="0" presId="urn:microsoft.com/office/officeart/2005/8/layout/hierarchy4"/>
    <dgm:cxn modelId="{72136197-45A5-4B27-82A3-CAE58422CDA8}" type="presOf" srcId="{70E5E9BB-3CE1-44C6-A599-DF2F598894F8}" destId="{9B76110A-7FA0-44A3-8AC1-4BE8DA967553}" srcOrd="0" destOrd="0" presId="urn:microsoft.com/office/officeart/2005/8/layout/hierarchy4"/>
    <dgm:cxn modelId="{80C6CAAF-8D01-4B07-AAFA-224CB1BF8336}" type="presOf" srcId="{719721B7-35D3-4E03-BB2E-90EDCAD55901}" destId="{FF74FEDE-18EA-4128-93AC-CC43F7E5196C}" srcOrd="0" destOrd="0" presId="urn:microsoft.com/office/officeart/2005/8/layout/hierarchy4"/>
    <dgm:cxn modelId="{6452B5B8-8B95-4CE1-A14B-E718F69ECCDA}" srcId="{49863539-2A9E-4E1C-B3BB-5B1B6E0D7E83}" destId="{927DEF3A-7B78-40CB-8068-6E05116E296A}" srcOrd="1" destOrd="0" parTransId="{CBB3C005-3302-438B-BBCB-A2DF38E16A77}" sibTransId="{27CE4118-62C2-435A-AC13-EA3E92374AF9}"/>
    <dgm:cxn modelId="{B259ABBA-AB3D-4078-A541-5A0C74EE3718}" srcId="{F781E1A9-A3B1-459C-97D2-64CAD8F4AD99}" destId="{F5D6F268-4F52-48EA-831A-574A5EB21548}" srcOrd="1" destOrd="0" parTransId="{C25D0E22-EE8B-4CBF-BE2E-1BF6CA54D0EE}" sibTransId="{A4AF5783-5475-4DEA-AFA1-5840354CC5D4}"/>
    <dgm:cxn modelId="{F3005DC2-DDCD-487D-A658-42F21AF1BD68}" srcId="{C4C64D8A-2D31-481C-B695-90ED96137783}" destId="{9CCED26D-73C6-469E-BA8F-3AC6753984AE}" srcOrd="0" destOrd="0" parTransId="{4CEA395D-91F1-49F2-A1EF-F725ED96C18B}" sibTransId="{9091AD04-CBBD-429B-90D7-26A420C0B902}"/>
    <dgm:cxn modelId="{34A7BBC2-63D8-4BED-8CF2-38C0FC713858}" type="presOf" srcId="{49863539-2A9E-4E1C-B3BB-5B1B6E0D7E83}" destId="{283D7724-3FCC-4497-8D19-46C0DC3A2387}" srcOrd="0" destOrd="0" presId="urn:microsoft.com/office/officeart/2005/8/layout/hierarchy4"/>
    <dgm:cxn modelId="{5C9751D3-843D-4D4F-9782-7F2CC86E05EB}" type="presOf" srcId="{F289BDB5-395F-4166-8FEB-7896E83AD757}" destId="{0D8F45EE-5CBF-4E93-B880-12BD67B7AF48}" srcOrd="0" destOrd="0" presId="urn:microsoft.com/office/officeart/2005/8/layout/hierarchy4"/>
    <dgm:cxn modelId="{426963D7-14BC-4571-940B-3DD9486FCC02}" srcId="{E7C189C0-282A-45CF-816C-C52CF630093C}" destId="{499B6C03-2CA7-4F40-8B9A-D6B907BC8324}" srcOrd="0" destOrd="0" parTransId="{F099B41C-1F2E-499F-BAA0-7F33F59BE4BA}" sibTransId="{07B3CA72-3403-47A5-BCC4-DAD10FFD4E75}"/>
    <dgm:cxn modelId="{F3D9C9E1-FCBD-4461-ABD7-160EAE0B7633}" type="presOf" srcId="{70A25769-FD31-4C0E-99BE-E6E510CEE755}" destId="{64C54FC0-5A6B-49F6-B717-FE92FBE23234}" srcOrd="0" destOrd="0" presId="urn:microsoft.com/office/officeart/2005/8/layout/hierarchy4"/>
    <dgm:cxn modelId="{DA95DAE8-ED40-4477-A344-ECD0A767F287}" srcId="{C4C64D8A-2D31-481C-B695-90ED96137783}" destId="{3F55FF87-27E0-40C5-8A2F-AC2BD9464771}" srcOrd="1" destOrd="0" parTransId="{1008A1E1-E816-41C8-AA9A-0A74DBB5DCBA}" sibTransId="{98280509-47E8-44ED-B0CF-72C28F5BD834}"/>
    <dgm:cxn modelId="{7CDB8BEB-28EB-4158-8D7D-C855B5E4A404}" srcId="{70A25769-FD31-4C0E-99BE-E6E510CEE755}" destId="{983E66A2-A1F1-44FD-895A-792B6353FE98}" srcOrd="1" destOrd="0" parTransId="{1252F27A-CFA5-43FD-987A-A5C1C5BCFDA6}" sibTransId="{8B06907C-E0CE-4542-A496-8180FC858D53}"/>
    <dgm:cxn modelId="{07D0E2EC-8CB0-4F4C-9D73-1C58BD0B7DB4}" srcId="{C4C64D8A-2D31-481C-B695-90ED96137783}" destId="{53C9409C-6CC3-4CBA-A071-7F39C35A936C}" srcOrd="2" destOrd="0" parTransId="{170D1AE5-B033-472B-B2C6-BFE6DF0F28ED}" sibTransId="{496DA93D-5BFC-4757-A067-4032DD7B17F4}"/>
    <dgm:cxn modelId="{0C9941F7-F06C-4165-A179-C92E2CBB7EE6}" type="presOf" srcId="{234B2618-963F-4BDD-B2A7-B872F5A0C4BE}" destId="{D1CD4DF2-85CE-453C-9A9E-BE1BD9A02F8E}" srcOrd="0" destOrd="0" presId="urn:microsoft.com/office/officeart/2005/8/layout/hierarchy4"/>
    <dgm:cxn modelId="{84FDBCFC-CB34-43BE-94C6-C6CC43883FC0}" srcId="{49863539-2A9E-4E1C-B3BB-5B1B6E0D7E83}" destId="{70E5E9BB-3CE1-44C6-A599-DF2F598894F8}" srcOrd="2" destOrd="0" parTransId="{69E03A69-86F1-4D2F-92D7-4F3A56672A9C}" sibTransId="{068B471D-732C-48FC-B1A3-B816BE101462}"/>
    <dgm:cxn modelId="{42AAAFFF-3B31-432E-96B8-EE211525E546}" type="presOf" srcId="{927DEF3A-7B78-40CB-8068-6E05116E296A}" destId="{01285EDA-FCB4-4335-B7EA-7E1F28B9AEA8}" srcOrd="0" destOrd="0" presId="urn:microsoft.com/office/officeart/2005/8/layout/hierarchy4"/>
    <dgm:cxn modelId="{36D3C1D4-21F7-4C44-898F-A7C70CD6196E}" type="presParOf" srcId="{64C54FC0-5A6B-49F6-B717-FE92FBE23234}" destId="{8EA5BC42-AB2D-4E0A-A6F4-7EB9E08E46AD}" srcOrd="0" destOrd="0" presId="urn:microsoft.com/office/officeart/2005/8/layout/hierarchy4"/>
    <dgm:cxn modelId="{C22393E7-DAD4-4D9D-B0EC-5AFCBB98DF50}" type="presParOf" srcId="{8EA5BC42-AB2D-4E0A-A6F4-7EB9E08E46AD}" destId="{0D8F45EE-5CBF-4E93-B880-12BD67B7AF48}" srcOrd="0" destOrd="0" presId="urn:microsoft.com/office/officeart/2005/8/layout/hierarchy4"/>
    <dgm:cxn modelId="{64281407-AF4F-4121-ABCB-5FA4C733CFD6}" type="presParOf" srcId="{8EA5BC42-AB2D-4E0A-A6F4-7EB9E08E46AD}" destId="{E06FD2A9-379B-4B4D-8845-1F142599E06C}" srcOrd="1" destOrd="0" presId="urn:microsoft.com/office/officeart/2005/8/layout/hierarchy4"/>
    <dgm:cxn modelId="{48B45917-95D7-45CC-AEF4-7FDB21552584}" type="presParOf" srcId="{8EA5BC42-AB2D-4E0A-A6F4-7EB9E08E46AD}" destId="{5DF15FDC-A3DF-481A-9FB1-12913D3E4448}" srcOrd="2" destOrd="0" presId="urn:microsoft.com/office/officeart/2005/8/layout/hierarchy4"/>
    <dgm:cxn modelId="{D547D42C-5FA9-48C5-9D87-14A7D7A73902}" type="presParOf" srcId="{5DF15FDC-A3DF-481A-9FB1-12913D3E4448}" destId="{B52CBE51-4412-4FC6-9BE3-F9A1749D8126}" srcOrd="0" destOrd="0" presId="urn:microsoft.com/office/officeart/2005/8/layout/hierarchy4"/>
    <dgm:cxn modelId="{52C3D809-43EF-4AAB-BB7E-B80371349B04}" type="presParOf" srcId="{B52CBE51-4412-4FC6-9BE3-F9A1749D8126}" destId="{7FF8D078-1D8A-4AFD-BA9C-0E82B1C4BFE6}" srcOrd="0" destOrd="0" presId="urn:microsoft.com/office/officeart/2005/8/layout/hierarchy4"/>
    <dgm:cxn modelId="{9AF3CDE8-5E0F-42AC-BB70-853C5931891D}" type="presParOf" srcId="{B52CBE51-4412-4FC6-9BE3-F9A1749D8126}" destId="{E2F4091F-D0ED-4B05-A8E2-585DCDC802F3}" srcOrd="1" destOrd="0" presId="urn:microsoft.com/office/officeart/2005/8/layout/hierarchy4"/>
    <dgm:cxn modelId="{0E16AFF2-26D7-4B19-9CFF-89BF1A982B62}" type="presParOf" srcId="{B52CBE51-4412-4FC6-9BE3-F9A1749D8126}" destId="{D8D5F39B-6289-4CE7-BA20-510C8742F8DD}" srcOrd="2" destOrd="0" presId="urn:microsoft.com/office/officeart/2005/8/layout/hierarchy4"/>
    <dgm:cxn modelId="{407FB188-FC41-4880-8682-7EE4C411CC3A}" type="presParOf" srcId="{D8D5F39B-6289-4CE7-BA20-510C8742F8DD}" destId="{76A06108-E5C3-4B10-9EB5-7E6BF19C0CF4}" srcOrd="0" destOrd="0" presId="urn:microsoft.com/office/officeart/2005/8/layout/hierarchy4"/>
    <dgm:cxn modelId="{ECE3F081-2E86-40E2-9CF3-52E5CCB8AE83}" type="presParOf" srcId="{76A06108-E5C3-4B10-9EB5-7E6BF19C0CF4}" destId="{CAE16CA3-AA80-4669-9E16-48776C4E2CDB}" srcOrd="0" destOrd="0" presId="urn:microsoft.com/office/officeart/2005/8/layout/hierarchy4"/>
    <dgm:cxn modelId="{BF6DA33F-E7E4-45F9-99EA-AFF58CCFB09E}" type="presParOf" srcId="{76A06108-E5C3-4B10-9EB5-7E6BF19C0CF4}" destId="{746E5A72-C1A1-4BE1-834A-F821525DF630}" srcOrd="1" destOrd="0" presId="urn:microsoft.com/office/officeart/2005/8/layout/hierarchy4"/>
    <dgm:cxn modelId="{EE87BD00-DD86-4E72-BC5B-C8239FA9CA56}" type="presParOf" srcId="{D8D5F39B-6289-4CE7-BA20-510C8742F8DD}" destId="{94C34F4D-C8F0-4136-B3C6-937D07DA44F7}" srcOrd="1" destOrd="0" presId="urn:microsoft.com/office/officeart/2005/8/layout/hierarchy4"/>
    <dgm:cxn modelId="{F4C08481-0EB8-4D26-B83B-668F783E76A6}" type="presParOf" srcId="{D8D5F39B-6289-4CE7-BA20-510C8742F8DD}" destId="{50C4DF91-BEA0-4572-BD25-468E65B570EA}" srcOrd="2" destOrd="0" presId="urn:microsoft.com/office/officeart/2005/8/layout/hierarchy4"/>
    <dgm:cxn modelId="{6971DF6F-ADCA-472E-A88E-CBBFA34B9853}" type="presParOf" srcId="{50C4DF91-BEA0-4572-BD25-468E65B570EA}" destId="{BF43C2F8-8F9A-41B5-BA50-FABCD5BFBC76}" srcOrd="0" destOrd="0" presId="urn:microsoft.com/office/officeart/2005/8/layout/hierarchy4"/>
    <dgm:cxn modelId="{6EA44D94-EEB8-49D8-96D3-75EABEF585CB}" type="presParOf" srcId="{50C4DF91-BEA0-4572-BD25-468E65B570EA}" destId="{BB0A0CEF-AEBA-4136-92B9-EE64C669EB70}" srcOrd="1" destOrd="0" presId="urn:microsoft.com/office/officeart/2005/8/layout/hierarchy4"/>
    <dgm:cxn modelId="{961359B0-D074-4824-8FC0-16445CF13900}" type="presParOf" srcId="{D8D5F39B-6289-4CE7-BA20-510C8742F8DD}" destId="{853EFCE2-F254-4D73-A00E-62F3FC83539E}" srcOrd="3" destOrd="0" presId="urn:microsoft.com/office/officeart/2005/8/layout/hierarchy4"/>
    <dgm:cxn modelId="{B4ADCAD6-603B-449E-B5E9-3C0BB7B2546E}" type="presParOf" srcId="{D8D5F39B-6289-4CE7-BA20-510C8742F8DD}" destId="{256C6749-E587-45B9-ADC3-F41509204D6B}" srcOrd="4" destOrd="0" presId="urn:microsoft.com/office/officeart/2005/8/layout/hierarchy4"/>
    <dgm:cxn modelId="{A5A93F8E-8B01-4589-A2A4-38AF849073FA}" type="presParOf" srcId="{256C6749-E587-45B9-ADC3-F41509204D6B}" destId="{18AB9763-E334-48CF-98BF-1E99B9AC2862}" srcOrd="0" destOrd="0" presId="urn:microsoft.com/office/officeart/2005/8/layout/hierarchy4"/>
    <dgm:cxn modelId="{47596555-5D66-441B-A412-E3E05BF693E1}" type="presParOf" srcId="{256C6749-E587-45B9-ADC3-F41509204D6B}" destId="{DEDA2327-2978-4E7B-A508-FB03CE7C8AB9}" srcOrd="1" destOrd="0" presId="urn:microsoft.com/office/officeart/2005/8/layout/hierarchy4"/>
    <dgm:cxn modelId="{1CDE1358-E528-430F-95D6-76763CAB9574}" type="presParOf" srcId="{5DF15FDC-A3DF-481A-9FB1-12913D3E4448}" destId="{5F1A0FBA-C25B-4E14-8AD1-F869BFA3E47F}" srcOrd="1" destOrd="0" presId="urn:microsoft.com/office/officeart/2005/8/layout/hierarchy4"/>
    <dgm:cxn modelId="{A46C803C-2DF3-42CC-A894-C67D2479027F}" type="presParOf" srcId="{5DF15FDC-A3DF-481A-9FB1-12913D3E4448}" destId="{C48EE162-CDE0-4A3B-8D43-9F593B4A5B00}" srcOrd="2" destOrd="0" presId="urn:microsoft.com/office/officeart/2005/8/layout/hierarchy4"/>
    <dgm:cxn modelId="{3FC5AAB7-CF70-4390-A962-4593D07655D8}" type="presParOf" srcId="{C48EE162-CDE0-4A3B-8D43-9F593B4A5B00}" destId="{283D7724-3FCC-4497-8D19-46C0DC3A2387}" srcOrd="0" destOrd="0" presId="urn:microsoft.com/office/officeart/2005/8/layout/hierarchy4"/>
    <dgm:cxn modelId="{E37E3CDE-C120-4197-A21E-9F34B9C12F5B}" type="presParOf" srcId="{C48EE162-CDE0-4A3B-8D43-9F593B4A5B00}" destId="{FE5AA6B4-D829-4A3D-8AE4-BC28FCEC9397}" srcOrd="1" destOrd="0" presId="urn:microsoft.com/office/officeart/2005/8/layout/hierarchy4"/>
    <dgm:cxn modelId="{7F921C24-9B23-4AE6-B62F-5F03E61A3EC8}" type="presParOf" srcId="{C48EE162-CDE0-4A3B-8D43-9F593B4A5B00}" destId="{16B55BA8-5164-4288-94A0-22C8BF61653A}" srcOrd="2" destOrd="0" presId="urn:microsoft.com/office/officeart/2005/8/layout/hierarchy4"/>
    <dgm:cxn modelId="{50B443E5-0BE0-4A46-9956-8108C47CF6E6}" type="presParOf" srcId="{16B55BA8-5164-4288-94A0-22C8BF61653A}" destId="{59966FD4-DDD6-4AB8-B8C7-CBA6D16AC8BF}" srcOrd="0" destOrd="0" presId="urn:microsoft.com/office/officeart/2005/8/layout/hierarchy4"/>
    <dgm:cxn modelId="{3C50ED2D-EDD1-4A2A-90B7-3FE7B3BF1F9E}" type="presParOf" srcId="{59966FD4-DDD6-4AB8-B8C7-CBA6D16AC8BF}" destId="{49BFF4B6-FB05-4135-B53A-479EF0EA36AF}" srcOrd="0" destOrd="0" presId="urn:microsoft.com/office/officeart/2005/8/layout/hierarchy4"/>
    <dgm:cxn modelId="{2B909EF7-C29E-4BDC-9209-254B33417B80}" type="presParOf" srcId="{59966FD4-DDD6-4AB8-B8C7-CBA6D16AC8BF}" destId="{1F3BEF9E-76FD-4CCE-A716-9CFA527DD125}" srcOrd="1" destOrd="0" presId="urn:microsoft.com/office/officeart/2005/8/layout/hierarchy4"/>
    <dgm:cxn modelId="{03A5C6DB-0AE9-41C8-95AD-32D940FA77B4}" type="presParOf" srcId="{16B55BA8-5164-4288-94A0-22C8BF61653A}" destId="{007F141A-355F-4C41-AF69-9CDFA6FA960E}" srcOrd="1" destOrd="0" presId="urn:microsoft.com/office/officeart/2005/8/layout/hierarchy4"/>
    <dgm:cxn modelId="{5C3E53EA-F349-4E31-975D-0EC3B15F4BC5}" type="presParOf" srcId="{16B55BA8-5164-4288-94A0-22C8BF61653A}" destId="{2E0B5461-5D00-4A49-9983-D789939B2F34}" srcOrd="2" destOrd="0" presId="urn:microsoft.com/office/officeart/2005/8/layout/hierarchy4"/>
    <dgm:cxn modelId="{B4E86690-79DF-426C-A4EB-0700AA15F266}" type="presParOf" srcId="{2E0B5461-5D00-4A49-9983-D789939B2F34}" destId="{01285EDA-FCB4-4335-B7EA-7E1F28B9AEA8}" srcOrd="0" destOrd="0" presId="urn:microsoft.com/office/officeart/2005/8/layout/hierarchy4"/>
    <dgm:cxn modelId="{5C553C98-BE39-4A52-955E-DCD054F3E77C}" type="presParOf" srcId="{2E0B5461-5D00-4A49-9983-D789939B2F34}" destId="{06485563-56D2-4575-A827-C639CE3C262E}" srcOrd="1" destOrd="0" presId="urn:microsoft.com/office/officeart/2005/8/layout/hierarchy4"/>
    <dgm:cxn modelId="{BD6661C1-5F13-49DE-8E9C-E75C3C0EF279}" type="presParOf" srcId="{16B55BA8-5164-4288-94A0-22C8BF61653A}" destId="{1D6C46C1-75AE-4D3C-B5BF-94A3F16A124A}" srcOrd="3" destOrd="0" presId="urn:microsoft.com/office/officeart/2005/8/layout/hierarchy4"/>
    <dgm:cxn modelId="{96F8EA66-7865-4792-B3B0-B1BAAC94205A}" type="presParOf" srcId="{16B55BA8-5164-4288-94A0-22C8BF61653A}" destId="{DFCD1DE1-9A53-4FA4-AC85-70F8E39049D7}" srcOrd="4" destOrd="0" presId="urn:microsoft.com/office/officeart/2005/8/layout/hierarchy4"/>
    <dgm:cxn modelId="{F6D48D7B-BC4D-444C-BE9D-803AFC301CA6}" type="presParOf" srcId="{DFCD1DE1-9A53-4FA4-AC85-70F8E39049D7}" destId="{9B76110A-7FA0-44A3-8AC1-4BE8DA967553}" srcOrd="0" destOrd="0" presId="urn:microsoft.com/office/officeart/2005/8/layout/hierarchy4"/>
    <dgm:cxn modelId="{16FF55B8-DFB9-4673-A86E-FD1A7F388D0E}" type="presParOf" srcId="{DFCD1DE1-9A53-4FA4-AC85-70F8E39049D7}" destId="{4C0416C0-D839-47F5-8491-488FC2AEBEF3}" srcOrd="1" destOrd="0" presId="urn:microsoft.com/office/officeart/2005/8/layout/hierarchy4"/>
    <dgm:cxn modelId="{39543B3D-AA75-406C-8880-CB1DDDB23D2A}" type="presParOf" srcId="{64C54FC0-5A6B-49F6-B717-FE92FBE23234}" destId="{AA57EC99-BF71-4BA1-8971-F1BE6036FE08}" srcOrd="1" destOrd="0" presId="urn:microsoft.com/office/officeart/2005/8/layout/hierarchy4"/>
    <dgm:cxn modelId="{9FE6637D-08C8-4B68-AA2E-5A8A0E8ACD29}" type="presParOf" srcId="{64C54FC0-5A6B-49F6-B717-FE92FBE23234}" destId="{409A93B6-A64E-4E33-8CA5-F5C2E4800EF1}" srcOrd="2" destOrd="0" presId="urn:microsoft.com/office/officeart/2005/8/layout/hierarchy4"/>
    <dgm:cxn modelId="{58F14DB8-9A2F-49A9-AC2E-E34098F76F69}" type="presParOf" srcId="{409A93B6-A64E-4E33-8CA5-F5C2E4800EF1}" destId="{D225DCF2-0944-4D12-A2DF-300097EA8DB3}" srcOrd="0" destOrd="0" presId="urn:microsoft.com/office/officeart/2005/8/layout/hierarchy4"/>
    <dgm:cxn modelId="{AC490A30-485F-4413-9A77-C6C4CE8F0277}" type="presParOf" srcId="{409A93B6-A64E-4E33-8CA5-F5C2E4800EF1}" destId="{963AC26B-A573-4166-B04B-0B1A46E30F6A}" srcOrd="1" destOrd="0" presId="urn:microsoft.com/office/officeart/2005/8/layout/hierarchy4"/>
    <dgm:cxn modelId="{D400A34C-9F2B-4D47-AE4B-0AD2DB5FF03E}" type="presParOf" srcId="{409A93B6-A64E-4E33-8CA5-F5C2E4800EF1}" destId="{66C886FB-D00A-4BE3-836A-8825901DC05B}" srcOrd="2" destOrd="0" presId="urn:microsoft.com/office/officeart/2005/8/layout/hierarchy4"/>
    <dgm:cxn modelId="{BAFEC25E-5E88-4F1B-B90F-E94C3010D3BB}" type="presParOf" srcId="{66C886FB-D00A-4BE3-836A-8825901DC05B}" destId="{4D8DEBE7-5A58-4789-A05D-B57C1A4B9826}" srcOrd="0" destOrd="0" presId="urn:microsoft.com/office/officeart/2005/8/layout/hierarchy4"/>
    <dgm:cxn modelId="{7F2E10AA-DEE8-4470-856A-D9459C9E92D0}" type="presParOf" srcId="{4D8DEBE7-5A58-4789-A05D-B57C1A4B9826}" destId="{D180CAEF-078A-4309-B60B-550454B1B49A}" srcOrd="0" destOrd="0" presId="urn:microsoft.com/office/officeart/2005/8/layout/hierarchy4"/>
    <dgm:cxn modelId="{D5E734DF-F5F6-4E3A-A89F-6F8050CAB284}" type="presParOf" srcId="{4D8DEBE7-5A58-4789-A05D-B57C1A4B9826}" destId="{8852238E-BCC7-4202-9D5C-BAA7F6E2E41D}" srcOrd="1" destOrd="0" presId="urn:microsoft.com/office/officeart/2005/8/layout/hierarchy4"/>
    <dgm:cxn modelId="{4DC43C34-4D6D-4A1F-B74F-9FA752C405C4}" type="presParOf" srcId="{4D8DEBE7-5A58-4789-A05D-B57C1A4B9826}" destId="{D6F9A704-9062-47FF-806F-2CB3E401E2DC}" srcOrd="2" destOrd="0" presId="urn:microsoft.com/office/officeart/2005/8/layout/hierarchy4"/>
    <dgm:cxn modelId="{0F30D50B-347E-4212-BFB7-38B79AF68C03}" type="presParOf" srcId="{D6F9A704-9062-47FF-806F-2CB3E401E2DC}" destId="{CC6B482D-B9FA-45F3-AD9F-5D0A6FD7DD62}" srcOrd="0" destOrd="0" presId="urn:microsoft.com/office/officeart/2005/8/layout/hierarchy4"/>
    <dgm:cxn modelId="{795852BB-4901-4DFD-A4B5-6986B694FDE3}" type="presParOf" srcId="{CC6B482D-B9FA-45F3-AD9F-5D0A6FD7DD62}" destId="{FF74FEDE-18EA-4128-93AC-CC43F7E5196C}" srcOrd="0" destOrd="0" presId="urn:microsoft.com/office/officeart/2005/8/layout/hierarchy4"/>
    <dgm:cxn modelId="{3F3616EA-BE21-4110-9D6D-67FCB33534C6}" type="presParOf" srcId="{CC6B482D-B9FA-45F3-AD9F-5D0A6FD7DD62}" destId="{407B55F0-30CE-48BC-9A85-CA9C19B3324E}" srcOrd="1" destOrd="0" presId="urn:microsoft.com/office/officeart/2005/8/layout/hierarchy4"/>
    <dgm:cxn modelId="{3C7D79D7-83B1-49A9-A49E-A2C36F5A72C0}" type="presParOf" srcId="{D6F9A704-9062-47FF-806F-2CB3E401E2DC}" destId="{A9FA6ADB-654F-49AC-A5C8-D42EB025BC42}" srcOrd="1" destOrd="0" presId="urn:microsoft.com/office/officeart/2005/8/layout/hierarchy4"/>
    <dgm:cxn modelId="{19B1D247-E54B-46E1-9219-D4B30CBDE72D}" type="presParOf" srcId="{D6F9A704-9062-47FF-806F-2CB3E401E2DC}" destId="{0F57BC02-3F34-4232-8B0F-DB1E690CF63C}" srcOrd="2" destOrd="0" presId="urn:microsoft.com/office/officeart/2005/8/layout/hierarchy4"/>
    <dgm:cxn modelId="{AE7561D2-D1A5-419A-80F2-FFE4CD6E933F}" type="presParOf" srcId="{0F57BC02-3F34-4232-8B0F-DB1E690CF63C}" destId="{C890410C-D174-4288-9218-F89E85B7A059}" srcOrd="0" destOrd="0" presId="urn:microsoft.com/office/officeart/2005/8/layout/hierarchy4"/>
    <dgm:cxn modelId="{00299EB2-E82F-491C-901C-9D0BA8B46BA7}" type="presParOf" srcId="{0F57BC02-3F34-4232-8B0F-DB1E690CF63C}" destId="{D78B662C-5C47-4C12-9CD5-85A3B0A47941}" srcOrd="1" destOrd="0" presId="urn:microsoft.com/office/officeart/2005/8/layout/hierarchy4"/>
    <dgm:cxn modelId="{9C65CF4A-F6FE-4D9B-AD1E-9641581297EE}" type="presParOf" srcId="{D6F9A704-9062-47FF-806F-2CB3E401E2DC}" destId="{D38B4FE5-0599-4253-A0C2-740395DD1220}" srcOrd="3" destOrd="0" presId="urn:microsoft.com/office/officeart/2005/8/layout/hierarchy4"/>
    <dgm:cxn modelId="{6E7789E0-47E3-4FBD-B5CA-C7DE13CC6676}" type="presParOf" srcId="{D6F9A704-9062-47FF-806F-2CB3E401E2DC}" destId="{8A9F6156-061F-43C1-B3DD-FF63F98DE918}" srcOrd="4" destOrd="0" presId="urn:microsoft.com/office/officeart/2005/8/layout/hierarchy4"/>
    <dgm:cxn modelId="{30E0C6CB-1819-4217-8462-91571620BD2C}" type="presParOf" srcId="{8A9F6156-061F-43C1-B3DD-FF63F98DE918}" destId="{D1CD4DF2-85CE-453C-9A9E-BE1BD9A02F8E}" srcOrd="0" destOrd="0" presId="urn:microsoft.com/office/officeart/2005/8/layout/hierarchy4"/>
    <dgm:cxn modelId="{E4810DDD-C6E5-4DFE-B790-07ACE954FB4E}" type="presParOf" srcId="{8A9F6156-061F-43C1-B3DD-FF63F98DE918}" destId="{2F75929B-01F3-4F24-885E-F4F6B24BE7DB}" srcOrd="1" destOrd="0" presId="urn:microsoft.com/office/officeart/2005/8/layout/hierarchy4"/>
    <dgm:cxn modelId="{D3F901E1-EBDA-4A3D-AD16-82B4783644EE}" type="presParOf" srcId="{66C886FB-D00A-4BE3-836A-8825901DC05B}" destId="{3A7AA90F-AD9B-43F9-AD1D-CEA4512FA488}" srcOrd="1" destOrd="0" presId="urn:microsoft.com/office/officeart/2005/8/layout/hierarchy4"/>
    <dgm:cxn modelId="{F1E19BAB-9E0A-412A-A5D8-863D97CD50F7}" type="presParOf" srcId="{66C886FB-D00A-4BE3-836A-8825901DC05B}" destId="{EAC4E60D-A126-479E-8716-E46EC00F3530}" srcOrd="2" destOrd="0" presId="urn:microsoft.com/office/officeart/2005/8/layout/hierarchy4"/>
    <dgm:cxn modelId="{B648AF0E-616C-46EB-8813-E706F66A660B}" type="presParOf" srcId="{EAC4E60D-A126-479E-8716-E46EC00F3530}" destId="{6FD23290-A34A-4308-A05B-6600BFD3226E}" srcOrd="0" destOrd="0" presId="urn:microsoft.com/office/officeart/2005/8/layout/hierarchy4"/>
    <dgm:cxn modelId="{A1EE4D08-601C-47C4-8A5D-99E0A8505862}" type="presParOf" srcId="{EAC4E60D-A126-479E-8716-E46EC00F3530}" destId="{0F9B354E-8C8B-452D-A9F1-1061B369E3EB}" srcOrd="1" destOrd="0" presId="urn:microsoft.com/office/officeart/2005/8/layout/hierarchy4"/>
    <dgm:cxn modelId="{B3D069F4-89AF-4839-A3FE-0C8080246660}" type="presParOf" srcId="{EAC4E60D-A126-479E-8716-E46EC00F3530}" destId="{CBA7DAE1-62A8-43E3-BE51-156EDC3DC9A2}" srcOrd="2" destOrd="0" presId="urn:microsoft.com/office/officeart/2005/8/layout/hierarchy4"/>
    <dgm:cxn modelId="{71277540-BA1D-4A8E-8650-ADAA2A5B409C}" type="presParOf" srcId="{CBA7DAE1-62A8-43E3-BE51-156EDC3DC9A2}" destId="{3E69B44B-C5E0-4229-8FDD-E6CDBFF91E4E}" srcOrd="0" destOrd="0" presId="urn:microsoft.com/office/officeart/2005/8/layout/hierarchy4"/>
    <dgm:cxn modelId="{78B2EF54-CB76-48CD-BBEF-93ACED58283A}" type="presParOf" srcId="{3E69B44B-C5E0-4229-8FDD-E6CDBFF91E4E}" destId="{A77A9F9D-7B0F-4299-817C-12D5BC465860}" srcOrd="0" destOrd="0" presId="urn:microsoft.com/office/officeart/2005/8/layout/hierarchy4"/>
    <dgm:cxn modelId="{24FBFBB9-23B9-4614-B79F-E0AFAA166508}" type="presParOf" srcId="{3E69B44B-C5E0-4229-8FDD-E6CDBFF91E4E}" destId="{6DA7F06C-2507-4A7B-99B9-A5FE54993155}" srcOrd="1" destOrd="0" presId="urn:microsoft.com/office/officeart/2005/8/layout/hierarchy4"/>
    <dgm:cxn modelId="{642D02F2-7DBB-45E8-81C7-389366ABA98A}" type="presParOf" srcId="{CBA7DAE1-62A8-43E3-BE51-156EDC3DC9A2}" destId="{3C232F4A-FB1F-479E-B822-E3F801DFBBB2}" srcOrd="1" destOrd="0" presId="urn:microsoft.com/office/officeart/2005/8/layout/hierarchy4"/>
    <dgm:cxn modelId="{98280920-441C-46AB-93F3-D8E9C47BEE2C}" type="presParOf" srcId="{CBA7DAE1-62A8-43E3-BE51-156EDC3DC9A2}" destId="{BDBC5F67-08EE-4AE9-9FA8-F17555CD5689}" srcOrd="2" destOrd="0" presId="urn:microsoft.com/office/officeart/2005/8/layout/hierarchy4"/>
    <dgm:cxn modelId="{E470A572-14EF-46A0-BE60-A622FB024A59}" type="presParOf" srcId="{BDBC5F67-08EE-4AE9-9FA8-F17555CD5689}" destId="{17F0C27A-4A2B-4A08-93E8-FE8674F73021}" srcOrd="0" destOrd="0" presId="urn:microsoft.com/office/officeart/2005/8/layout/hierarchy4"/>
    <dgm:cxn modelId="{6628ED62-0C12-48B4-83C0-659609CE3273}" type="presParOf" srcId="{BDBC5F67-08EE-4AE9-9FA8-F17555CD5689}" destId="{7CD21EA7-C53E-4AF6-84B1-1DCB1FDBA7F9}" srcOrd="1" destOrd="0" presId="urn:microsoft.com/office/officeart/2005/8/layout/hierarchy4"/>
    <dgm:cxn modelId="{CA2599D1-EBD9-429D-B7F8-96136F679AC2}" type="presParOf" srcId="{CBA7DAE1-62A8-43E3-BE51-156EDC3DC9A2}" destId="{954BE23A-83DF-4AE7-B14A-7E04A5FC7F06}" srcOrd="3" destOrd="0" presId="urn:microsoft.com/office/officeart/2005/8/layout/hierarchy4"/>
    <dgm:cxn modelId="{D6380916-A10A-4EDD-AC45-DB169F096038}" type="presParOf" srcId="{CBA7DAE1-62A8-43E3-BE51-156EDC3DC9A2}" destId="{AE0294CA-305B-455D-9A20-03CC2911E9BF}" srcOrd="4" destOrd="0" presId="urn:microsoft.com/office/officeart/2005/8/layout/hierarchy4"/>
    <dgm:cxn modelId="{622399DB-0A5F-4822-9F63-4DD518EB43B0}" type="presParOf" srcId="{AE0294CA-305B-455D-9A20-03CC2911E9BF}" destId="{1F566145-122B-4D7A-98D2-9142BB3E24E7}" srcOrd="0" destOrd="0" presId="urn:microsoft.com/office/officeart/2005/8/layout/hierarchy4"/>
    <dgm:cxn modelId="{B5A4929D-C2E6-46FB-AD39-B65781B48BAF}" type="presParOf" srcId="{AE0294CA-305B-455D-9A20-03CC2911E9BF}" destId="{E1D5AC73-46B8-4883-84B4-651C489AF5A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A25769-FD31-4C0E-99BE-E6E510CEE755}" type="doc">
      <dgm:prSet loTypeId="urn:microsoft.com/office/officeart/2005/8/layout/hierarchy4" loCatId="list" qsTypeId="urn:microsoft.com/office/officeart/2005/8/quickstyle/simple5" qsCatId="simple" csTypeId="urn:microsoft.com/office/officeart/2005/8/colors/colorful5" csCatId="colorful" phldr="1"/>
      <dgm:spPr/>
      <dgm:t>
        <a:bodyPr/>
        <a:lstStyle/>
        <a:p>
          <a:endParaRPr lang="zh-TW" altLang="en-US"/>
        </a:p>
      </dgm:t>
    </dgm:pt>
    <dgm:pt modelId="{F289BDB5-395F-4166-8FEB-7896E83AD757}">
      <dgm:prSet phldrT="[文字]" custT="1"/>
      <dgm:spPr/>
      <dgm:t>
        <a:bodyPr/>
        <a:lstStyle/>
        <a:p>
          <a:r>
            <a:rPr lang="en-US" altLang="en-US" sz="1800" dirty="0">
              <a:latin typeface="+mn-lt"/>
              <a:ea typeface="標楷體" panose="03000509000000000000" pitchFamily="65" charset="-120"/>
            </a:rPr>
            <a:t>Ministry of Education</a:t>
          </a:r>
          <a:endParaRPr lang="zh-TW" altLang="en-US" sz="1800" dirty="0">
            <a:latin typeface="+mn-lt"/>
            <a:ea typeface="標楷體" panose="03000509000000000000" pitchFamily="65" charset="-120"/>
          </a:endParaRPr>
        </a:p>
      </dgm:t>
    </dgm:pt>
    <dgm:pt modelId="{0A111B3B-F15A-4B96-AB53-294DF599BE6C}" type="parTrans" cxnId="{B7037032-3F0C-4A8F-AA3A-04A479A0E2DE}">
      <dgm:prSet/>
      <dgm:spPr/>
      <dgm:t>
        <a:bodyPr/>
        <a:lstStyle/>
        <a:p>
          <a:endParaRPr lang="zh-TW" altLang="en-US">
            <a:latin typeface="+mn-lt"/>
            <a:ea typeface="標楷體" panose="03000509000000000000" pitchFamily="65" charset="-120"/>
          </a:endParaRPr>
        </a:p>
      </dgm:t>
    </dgm:pt>
    <dgm:pt modelId="{311696E4-15E3-4049-B6EE-FBC5E736D509}" type="sibTrans" cxnId="{B7037032-3F0C-4A8F-AA3A-04A479A0E2DE}">
      <dgm:prSet/>
      <dgm:spPr/>
      <dgm:t>
        <a:bodyPr/>
        <a:lstStyle/>
        <a:p>
          <a:endParaRPr lang="zh-TW" altLang="en-US">
            <a:latin typeface="+mn-lt"/>
            <a:ea typeface="標楷體" panose="03000509000000000000" pitchFamily="65" charset="-120"/>
          </a:endParaRPr>
        </a:p>
      </dgm:t>
    </dgm:pt>
    <dgm:pt modelId="{E7C189C0-282A-45CF-816C-C52CF630093C}">
      <dgm:prSet phldrT="[文字]" custT="1"/>
      <dgm:spPr/>
      <dgm:t>
        <a:bodyPr/>
        <a:lstStyle/>
        <a:p>
          <a:r>
            <a:rPr lang="en-US" altLang="en-US" sz="1400" dirty="0">
              <a:latin typeface="+mn-lt"/>
              <a:ea typeface="標楷體" panose="03000509000000000000" pitchFamily="65" charset="-120"/>
            </a:rPr>
            <a:t>International Education</a:t>
          </a:r>
          <a:endParaRPr lang="zh-TW" altLang="en-US" sz="1400" dirty="0">
            <a:latin typeface="+mn-lt"/>
            <a:ea typeface="標楷體" panose="03000509000000000000" pitchFamily="65" charset="-120"/>
          </a:endParaRPr>
        </a:p>
      </dgm:t>
    </dgm:pt>
    <dgm:pt modelId="{7116E9A4-798D-4157-A6D8-2211C0EA1D3A}" type="parTrans" cxnId="{C8B23C5A-8B54-4B16-9FB8-C0212E916F0E}">
      <dgm:prSet/>
      <dgm:spPr/>
      <dgm:t>
        <a:bodyPr/>
        <a:lstStyle/>
        <a:p>
          <a:endParaRPr lang="zh-TW" altLang="en-US">
            <a:latin typeface="+mn-lt"/>
            <a:ea typeface="標楷體" panose="03000509000000000000" pitchFamily="65" charset="-120"/>
          </a:endParaRPr>
        </a:p>
      </dgm:t>
    </dgm:pt>
    <dgm:pt modelId="{109BC812-21B3-4332-BB5F-5ECCFE382723}" type="sibTrans" cxnId="{C8B23C5A-8B54-4B16-9FB8-C0212E916F0E}">
      <dgm:prSet/>
      <dgm:spPr/>
      <dgm:t>
        <a:bodyPr/>
        <a:lstStyle/>
        <a:p>
          <a:endParaRPr lang="zh-TW" altLang="en-US">
            <a:latin typeface="+mn-lt"/>
            <a:ea typeface="標楷體" panose="03000509000000000000" pitchFamily="65" charset="-120"/>
          </a:endParaRPr>
        </a:p>
      </dgm:t>
    </dgm:pt>
    <dgm:pt modelId="{49863539-2A9E-4E1C-B3BB-5B1B6E0D7E83}">
      <dgm:prSet phldrT="[文字]" custT="1"/>
      <dgm:spPr/>
      <dgm:t>
        <a:bodyPr/>
        <a:lstStyle/>
        <a:p>
          <a:r>
            <a:rPr lang="en-US" altLang="en-US" sz="1400" dirty="0">
              <a:latin typeface="+mn-lt"/>
              <a:ea typeface="標楷體" panose="03000509000000000000" pitchFamily="65" charset="-120"/>
            </a:rPr>
            <a:t>Exchange Division</a:t>
          </a:r>
          <a:endParaRPr lang="zh-TW" altLang="en-US" sz="1400" dirty="0">
            <a:latin typeface="+mn-lt"/>
            <a:ea typeface="標楷體" panose="03000509000000000000" pitchFamily="65" charset="-120"/>
          </a:endParaRPr>
        </a:p>
      </dgm:t>
    </dgm:pt>
    <dgm:pt modelId="{0EE43A18-D6EE-4BDF-A3A5-D4AF82257127}" type="parTrans" cxnId="{BCB70E65-C2A9-4C3E-9408-FD7C4DC749E2}">
      <dgm:prSet/>
      <dgm:spPr/>
      <dgm:t>
        <a:bodyPr/>
        <a:lstStyle/>
        <a:p>
          <a:endParaRPr lang="zh-TW" altLang="en-US">
            <a:latin typeface="+mn-lt"/>
            <a:ea typeface="標楷體" panose="03000509000000000000" pitchFamily="65" charset="-120"/>
          </a:endParaRPr>
        </a:p>
      </dgm:t>
    </dgm:pt>
    <dgm:pt modelId="{54294119-7CF8-4A2C-B895-5E3A567B22DB}" type="sibTrans" cxnId="{BCB70E65-C2A9-4C3E-9408-FD7C4DC749E2}">
      <dgm:prSet/>
      <dgm:spPr/>
      <dgm:t>
        <a:bodyPr/>
        <a:lstStyle/>
        <a:p>
          <a:endParaRPr lang="zh-TW" altLang="en-US">
            <a:latin typeface="+mn-lt"/>
            <a:ea typeface="標楷體" panose="03000509000000000000" pitchFamily="65" charset="-120"/>
          </a:endParaRPr>
        </a:p>
      </dgm:t>
    </dgm:pt>
    <dgm:pt modelId="{3CB237B4-F489-4C96-87B9-A25A10C97790}">
      <dgm:prSet phldrT="[文字]" custT="1"/>
      <dgm:spPr/>
      <dgm:t>
        <a:bodyPr/>
        <a:lstStyle/>
        <a:p>
          <a:pPr algn="ctr"/>
          <a:r>
            <a:rPr lang="en-US" altLang="en-US" sz="1000" dirty="0">
              <a:latin typeface="+mn-lt"/>
              <a:ea typeface="標楷體" panose="03000509000000000000" pitchFamily="65" charset="-120"/>
            </a:rPr>
            <a:t>Help send selected underprivileged students overseas to study in foreign universities. (Foreign universities, excluding universities in Mainland China, Hong Kong, and Macau, must be listed in the MOE Reference Register)</a:t>
          </a:r>
          <a:endParaRPr lang="zh-TW" altLang="en-US" sz="1000" dirty="0">
            <a:latin typeface="+mn-lt"/>
            <a:ea typeface="標楷體" panose="03000509000000000000" pitchFamily="65" charset="-120"/>
          </a:endParaRPr>
        </a:p>
      </dgm:t>
    </dgm:pt>
    <dgm:pt modelId="{DDDB5547-8338-46A4-B621-822AB166712B}" type="parTrans" cxnId="{3CECE083-D6BD-4F00-8255-1F18E9A1CFE2}">
      <dgm:prSet/>
      <dgm:spPr/>
      <dgm:t>
        <a:bodyPr/>
        <a:lstStyle/>
        <a:p>
          <a:endParaRPr lang="zh-TW" altLang="en-US">
            <a:latin typeface="+mn-lt"/>
            <a:ea typeface="標楷體" panose="03000509000000000000" pitchFamily="65" charset="-120"/>
          </a:endParaRPr>
        </a:p>
      </dgm:t>
    </dgm:pt>
    <dgm:pt modelId="{C073F171-19CE-44AA-9AB6-75801AB369D1}" type="sibTrans" cxnId="{3CECE083-D6BD-4F00-8255-1F18E9A1CFE2}">
      <dgm:prSet/>
      <dgm:spPr/>
      <dgm:t>
        <a:bodyPr/>
        <a:lstStyle/>
        <a:p>
          <a:endParaRPr lang="zh-TW" altLang="en-US">
            <a:latin typeface="+mn-lt"/>
            <a:ea typeface="標楷體" panose="03000509000000000000" pitchFamily="65" charset="-120"/>
          </a:endParaRPr>
        </a:p>
      </dgm:t>
    </dgm:pt>
    <dgm:pt modelId="{983E66A2-A1F1-44FD-895A-792B6353FE98}">
      <dgm:prSet phldrT="[文字]" custT="1"/>
      <dgm:spPr/>
      <dgm:t>
        <a:bodyPr/>
        <a:lstStyle/>
        <a:p>
          <a:r>
            <a:rPr lang="en-US" altLang="en-US" sz="1800" dirty="0">
              <a:latin typeface="+mn-lt"/>
              <a:ea typeface="標楷體" panose="03000509000000000000" pitchFamily="65" charset="-120"/>
            </a:rPr>
            <a:t>NTNU</a:t>
          </a:r>
          <a:endParaRPr lang="zh-TW" altLang="en-US" sz="1800" dirty="0">
            <a:latin typeface="+mn-lt"/>
            <a:ea typeface="標楷體" panose="03000509000000000000" pitchFamily="65" charset="-120"/>
          </a:endParaRPr>
        </a:p>
      </dgm:t>
    </dgm:pt>
    <dgm:pt modelId="{1252F27A-CFA5-43FD-987A-A5C1C5BCFDA6}" type="parTrans" cxnId="{7CDB8BEB-28EB-4158-8D7D-C855B5E4A404}">
      <dgm:prSet/>
      <dgm:spPr/>
      <dgm:t>
        <a:bodyPr/>
        <a:lstStyle/>
        <a:p>
          <a:endParaRPr lang="zh-TW" altLang="en-US">
            <a:latin typeface="+mn-lt"/>
            <a:ea typeface="標楷體" panose="03000509000000000000" pitchFamily="65" charset="-120"/>
          </a:endParaRPr>
        </a:p>
      </dgm:t>
    </dgm:pt>
    <dgm:pt modelId="{8B06907C-E0CE-4542-A496-8180FC858D53}" type="sibTrans" cxnId="{7CDB8BEB-28EB-4158-8D7D-C855B5E4A404}">
      <dgm:prSet/>
      <dgm:spPr/>
      <dgm:t>
        <a:bodyPr/>
        <a:lstStyle/>
        <a:p>
          <a:endParaRPr lang="zh-TW" altLang="en-US">
            <a:latin typeface="+mn-lt"/>
            <a:ea typeface="標楷體" panose="03000509000000000000" pitchFamily="65" charset="-120"/>
          </a:endParaRPr>
        </a:p>
      </dgm:t>
    </dgm:pt>
    <dgm:pt modelId="{C4C64D8A-2D31-481C-B695-90ED96137783}">
      <dgm:prSet phldrT="[文字]" custT="1"/>
      <dgm:spPr/>
      <dgm:t>
        <a:bodyPr/>
        <a:lstStyle/>
        <a:p>
          <a:r>
            <a:rPr lang="en-US" altLang="zh-TW" sz="1400" dirty="0"/>
            <a:t>NTNU</a:t>
          </a:r>
          <a:r>
            <a:rPr lang="zh-TW" altLang="en-US" sz="1400" dirty="0"/>
            <a:t> </a:t>
          </a:r>
          <a:r>
            <a:rPr lang="en-US" sz="1400" dirty="0"/>
            <a:t>Chen </a:t>
          </a:r>
          <a:r>
            <a:rPr lang="en-US" sz="1400" dirty="0" err="1"/>
            <a:t>Guang</a:t>
          </a:r>
          <a:r>
            <a:rPr lang="en-US" sz="1400" dirty="0"/>
            <a:t> (Morning Light)</a:t>
          </a:r>
          <a:r>
            <a:rPr lang="en-US" altLang="en-US" sz="1400" dirty="0">
              <a:latin typeface="+mn-lt"/>
              <a:ea typeface="標楷體" panose="03000509000000000000" pitchFamily="65" charset="-120"/>
            </a:rPr>
            <a:t> Subsidies on Overseas Study</a:t>
          </a:r>
          <a:r>
            <a:rPr lang="zh-TW" altLang="en-US" sz="1400" dirty="0">
              <a:latin typeface="+mn-lt"/>
              <a:ea typeface="標楷體" panose="03000509000000000000" pitchFamily="65" charset="-120"/>
            </a:rPr>
            <a:t> </a:t>
          </a:r>
        </a:p>
      </dgm:t>
    </dgm:pt>
    <dgm:pt modelId="{FFD4C942-C53F-4FFB-928A-F65B1FE4DD6C}" type="parTrans" cxnId="{9ECFD679-E45D-4819-B393-7071612217F0}">
      <dgm:prSet/>
      <dgm:spPr/>
      <dgm:t>
        <a:bodyPr/>
        <a:lstStyle/>
        <a:p>
          <a:endParaRPr lang="zh-TW" altLang="en-US">
            <a:latin typeface="+mn-lt"/>
            <a:ea typeface="標楷體" panose="03000509000000000000" pitchFamily="65" charset="-120"/>
          </a:endParaRPr>
        </a:p>
      </dgm:t>
    </dgm:pt>
    <dgm:pt modelId="{B00BA5AB-ED01-4E0A-9E91-254B0DCF3753}" type="sibTrans" cxnId="{9ECFD679-E45D-4819-B393-7071612217F0}">
      <dgm:prSet/>
      <dgm:spPr/>
      <dgm:t>
        <a:bodyPr/>
        <a:lstStyle/>
        <a:p>
          <a:endParaRPr lang="zh-TW" altLang="en-US">
            <a:latin typeface="+mn-lt"/>
            <a:ea typeface="標楷體" panose="03000509000000000000" pitchFamily="65" charset="-120"/>
          </a:endParaRPr>
        </a:p>
      </dgm:t>
    </dgm:pt>
    <dgm:pt modelId="{499B6C03-2CA7-4F40-8B9A-D6B907BC8324}">
      <dgm:prSet phldrT="[文字]"/>
      <dgm:spPr/>
      <dgm:t>
        <a:bodyPr/>
        <a:lstStyle/>
        <a:p>
          <a:pPr marL="0" lvl="0" indent="0" defTabSz="914400">
            <a:lnSpc>
              <a:spcPct val="100000"/>
            </a:lnSpc>
            <a:spcBef>
              <a:spcPts val="0"/>
            </a:spcBef>
            <a:spcAft>
              <a:spcPts val="0"/>
            </a:spcAft>
            <a:buClrTx/>
            <a:buSzTx/>
            <a:buFontTx/>
            <a:buNone/>
          </a:pPr>
          <a:r>
            <a:rPr lang="en-US" dirty="0">
              <a:latin typeface="+mn-lt"/>
            </a:rPr>
            <a:t>Will send selected students overseas to study in foreign universities. (Foreign universities, excluding universities in Mainland China, Hong Kong, and Macau, must be listed in the MOE Reference Register)</a:t>
          </a:r>
          <a:endParaRPr lang="zh-TW" altLang="en-US" dirty="0">
            <a:latin typeface="+mn-lt"/>
            <a:ea typeface="標楷體" panose="03000509000000000000" pitchFamily="65" charset="-120"/>
          </a:endParaRPr>
        </a:p>
      </dgm:t>
    </dgm:pt>
    <dgm:pt modelId="{F099B41C-1F2E-499F-BAA0-7F33F59BE4BA}" type="parTrans" cxnId="{426963D7-14BC-4571-940B-3DD9486FCC02}">
      <dgm:prSet/>
      <dgm:spPr/>
      <dgm:t>
        <a:bodyPr/>
        <a:lstStyle/>
        <a:p>
          <a:endParaRPr lang="zh-TW" altLang="en-US">
            <a:latin typeface="+mn-lt"/>
            <a:ea typeface="標楷體" panose="03000509000000000000" pitchFamily="65" charset="-120"/>
          </a:endParaRPr>
        </a:p>
      </dgm:t>
    </dgm:pt>
    <dgm:pt modelId="{07B3CA72-3403-47A5-BCC4-DAD10FFD4E75}" type="sibTrans" cxnId="{426963D7-14BC-4571-940B-3DD9486FCC02}">
      <dgm:prSet/>
      <dgm:spPr/>
      <dgm:t>
        <a:bodyPr/>
        <a:lstStyle/>
        <a:p>
          <a:endParaRPr lang="zh-TW" altLang="en-US">
            <a:latin typeface="+mn-lt"/>
            <a:ea typeface="標楷體" panose="03000509000000000000" pitchFamily="65" charset="-120"/>
          </a:endParaRPr>
        </a:p>
      </dgm:t>
    </dgm:pt>
    <dgm:pt modelId="{F781E1A9-A3B1-459C-97D2-64CAD8F4AD99}">
      <dgm:prSet phldrT="[文字]" custT="1"/>
      <dgm:spPr/>
      <dgm:t>
        <a:bodyPr/>
        <a:lstStyle/>
        <a:p>
          <a:r>
            <a:rPr lang="en-US" altLang="en-US" sz="1400" dirty="0">
              <a:latin typeface="+mn-lt"/>
              <a:ea typeface="標楷體" panose="03000509000000000000" pitchFamily="65" charset="-120"/>
            </a:rPr>
            <a:t>NTNU Subsidies on Overseas Study</a:t>
          </a:r>
          <a:r>
            <a:rPr lang="zh-TW" altLang="en-US" sz="1400" dirty="0">
              <a:latin typeface="+mn-lt"/>
              <a:ea typeface="標楷體" panose="03000509000000000000" pitchFamily="65" charset="-120"/>
            </a:rPr>
            <a:t> </a:t>
          </a:r>
        </a:p>
      </dgm:t>
    </dgm:pt>
    <dgm:pt modelId="{BE7E4C73-41C6-4DFE-A346-3F39B7DEF86B}" type="parTrans" cxnId="{7034AE78-A20E-48A8-BF8E-7428FB3B6423}">
      <dgm:prSet/>
      <dgm:spPr/>
      <dgm:t>
        <a:bodyPr/>
        <a:lstStyle/>
        <a:p>
          <a:endParaRPr lang="zh-TW" altLang="en-US">
            <a:latin typeface="+mn-lt"/>
            <a:ea typeface="標楷體" panose="03000509000000000000" pitchFamily="65" charset="-120"/>
          </a:endParaRPr>
        </a:p>
      </dgm:t>
    </dgm:pt>
    <dgm:pt modelId="{1E82FDBB-E9E6-4E23-AE2E-BA0A6E0AE1DD}" type="sibTrans" cxnId="{7034AE78-A20E-48A8-BF8E-7428FB3B6423}">
      <dgm:prSet/>
      <dgm:spPr/>
      <dgm:t>
        <a:bodyPr/>
        <a:lstStyle/>
        <a:p>
          <a:endParaRPr lang="zh-TW" altLang="en-US">
            <a:latin typeface="+mn-lt"/>
            <a:ea typeface="標楷體" panose="03000509000000000000" pitchFamily="65" charset="-120"/>
          </a:endParaRPr>
        </a:p>
      </dgm:t>
    </dgm:pt>
    <dgm:pt modelId="{4FA44A91-A9A5-4005-B86A-3BE0C7EDD70D}">
      <dgm:prSet phldrT="[文字]" custT="1"/>
      <dgm:spPr/>
      <dgm:t>
        <a:bodyPr/>
        <a:lstStyle/>
        <a:p>
          <a:r>
            <a:rPr lang="en-US" altLang="en-US" sz="1000" dirty="0">
              <a:latin typeface="+mn-lt"/>
              <a:ea typeface="標楷體" panose="03000509000000000000" pitchFamily="65" charset="-120"/>
            </a:rPr>
            <a:t>In principle, the duration shall be one semester (quarter) or one academic year. Funding range will be between NT$60,000 and NT$120,000 per person.</a:t>
          </a:r>
          <a:endParaRPr lang="zh-TW" altLang="en-US" sz="1000" dirty="0">
            <a:latin typeface="+mn-lt"/>
            <a:ea typeface="標楷體" panose="03000509000000000000" pitchFamily="65" charset="-120"/>
          </a:endParaRPr>
        </a:p>
      </dgm:t>
    </dgm:pt>
    <dgm:pt modelId="{6CD531C3-B577-47D1-9918-D867910B0054}" type="parTrans" cxnId="{55B05516-AC6E-44FD-A11F-DBD86DEF233E}">
      <dgm:prSet/>
      <dgm:spPr/>
      <dgm:t>
        <a:bodyPr/>
        <a:lstStyle/>
        <a:p>
          <a:endParaRPr lang="zh-TW" altLang="en-US">
            <a:latin typeface="+mn-lt"/>
            <a:ea typeface="標楷體" panose="03000509000000000000" pitchFamily="65" charset="-120"/>
          </a:endParaRPr>
        </a:p>
      </dgm:t>
    </dgm:pt>
    <dgm:pt modelId="{01741C80-EAF9-4F11-BBF2-BDC89AE45741}" type="sibTrans" cxnId="{55B05516-AC6E-44FD-A11F-DBD86DEF233E}">
      <dgm:prSet/>
      <dgm:spPr/>
      <dgm:t>
        <a:bodyPr/>
        <a:lstStyle/>
        <a:p>
          <a:endParaRPr lang="zh-TW" altLang="en-US">
            <a:latin typeface="+mn-lt"/>
            <a:ea typeface="標楷體" panose="03000509000000000000" pitchFamily="65" charset="-120"/>
          </a:endParaRPr>
        </a:p>
      </dgm:t>
    </dgm:pt>
    <dgm:pt modelId="{667F5C4B-CF7E-406C-96B0-7D9D96717582}">
      <dgm:prSet phldrT="[文字]" custT="1"/>
      <dgm:spPr/>
      <dgm:t>
        <a:bodyPr/>
        <a:lstStyle/>
        <a:p>
          <a:r>
            <a:rPr lang="en-US" altLang="zh-TW" sz="1000" dirty="0">
              <a:latin typeface="+mn-lt"/>
              <a:ea typeface="標楷體" panose="03000509000000000000" pitchFamily="65" charset="-120"/>
            </a:rPr>
            <a:t>Details will be announced by the NTNU Office of International Affairs in November of each year. Deadline for applications will be the end of February each year.</a:t>
          </a:r>
        </a:p>
      </dgm:t>
    </dgm:pt>
    <dgm:pt modelId="{1DF8369F-212E-4195-A685-87A9E0993928}" type="parTrans" cxnId="{6CA0444D-7E9B-4B71-82E1-372DFA598793}">
      <dgm:prSet/>
      <dgm:spPr/>
      <dgm:t>
        <a:bodyPr/>
        <a:lstStyle/>
        <a:p>
          <a:endParaRPr lang="zh-TW" altLang="en-US">
            <a:latin typeface="+mn-lt"/>
            <a:ea typeface="標楷體" panose="03000509000000000000" pitchFamily="65" charset="-120"/>
          </a:endParaRPr>
        </a:p>
      </dgm:t>
    </dgm:pt>
    <dgm:pt modelId="{90AA8A4A-0CA3-4692-B9FB-EE8D42D16AB1}" type="sibTrans" cxnId="{6CA0444D-7E9B-4B71-82E1-372DFA598793}">
      <dgm:prSet/>
      <dgm:spPr/>
      <dgm:t>
        <a:bodyPr/>
        <a:lstStyle/>
        <a:p>
          <a:endParaRPr lang="zh-TW" altLang="en-US">
            <a:latin typeface="+mn-lt"/>
            <a:ea typeface="標楷體" panose="03000509000000000000" pitchFamily="65" charset="-120"/>
          </a:endParaRPr>
        </a:p>
      </dgm:t>
    </dgm:pt>
    <dgm:pt modelId="{927DEF3A-7B78-40CB-8068-6E05116E296A}">
      <dgm:prSet phldrT="[文字]" custT="1"/>
      <dgm:spPr/>
      <dgm:t>
        <a:bodyPr/>
        <a:lstStyle/>
        <a:p>
          <a:r>
            <a:rPr lang="en-US" altLang="en-US" sz="1000" dirty="0">
              <a:latin typeface="+mn-lt"/>
              <a:ea typeface="標楷體" panose="03000509000000000000" pitchFamily="65" charset="-120"/>
            </a:rPr>
            <a:t>In principle, the duration shall be one semester (quarter) or one academic year. MOE will determine the amount of funding in a case-by-case basis.</a:t>
          </a:r>
          <a:endParaRPr lang="zh-TW" altLang="en-US" sz="1000" dirty="0">
            <a:latin typeface="+mn-lt"/>
            <a:ea typeface="標楷體" panose="03000509000000000000" pitchFamily="65" charset="-120"/>
          </a:endParaRPr>
        </a:p>
      </dgm:t>
    </dgm:pt>
    <dgm:pt modelId="{CBB3C005-3302-438B-BBCB-A2DF38E16A77}" type="parTrans" cxnId="{6452B5B8-8B95-4CE1-A14B-E718F69ECCDA}">
      <dgm:prSet/>
      <dgm:spPr/>
      <dgm:t>
        <a:bodyPr/>
        <a:lstStyle/>
        <a:p>
          <a:endParaRPr lang="zh-TW" altLang="en-US">
            <a:latin typeface="+mn-lt"/>
            <a:ea typeface="標楷體" panose="03000509000000000000" pitchFamily="65" charset="-120"/>
          </a:endParaRPr>
        </a:p>
      </dgm:t>
    </dgm:pt>
    <dgm:pt modelId="{27CE4118-62C2-435A-AC13-EA3E92374AF9}" type="sibTrans" cxnId="{6452B5B8-8B95-4CE1-A14B-E718F69ECCDA}">
      <dgm:prSet/>
      <dgm:spPr/>
      <dgm:t>
        <a:bodyPr/>
        <a:lstStyle/>
        <a:p>
          <a:endParaRPr lang="zh-TW" altLang="en-US">
            <a:latin typeface="+mn-lt"/>
            <a:ea typeface="標楷體" panose="03000509000000000000" pitchFamily="65" charset="-120"/>
          </a:endParaRPr>
        </a:p>
      </dgm:t>
    </dgm:pt>
    <dgm:pt modelId="{9CCED26D-73C6-469E-BA8F-3AC6753984AE}">
      <dgm:prSet phldrT="[文字]" custT="1"/>
      <dgm:spPr/>
      <dgm:t>
        <a:bodyPr/>
        <a:lstStyle/>
        <a:p>
          <a:r>
            <a:rPr lang="en-US" altLang="en-US" sz="1000" dirty="0">
              <a:latin typeface="+mn-lt"/>
              <a:ea typeface="標楷體" panose="03000509000000000000" pitchFamily="65" charset="-120"/>
            </a:rPr>
            <a:t>Help send selected underprivileged students overseas to study in Mainland Chinese, Hong Kong, and Macau universities. </a:t>
          </a:r>
          <a:endParaRPr lang="zh-TW" altLang="en-US" sz="1000" dirty="0">
            <a:latin typeface="+mn-lt"/>
            <a:ea typeface="標楷體" panose="03000509000000000000" pitchFamily="65" charset="-120"/>
          </a:endParaRPr>
        </a:p>
      </dgm:t>
    </dgm:pt>
    <dgm:pt modelId="{4CEA395D-91F1-49F2-A1EF-F725ED96C18B}" type="parTrans" cxnId="{F3005DC2-DDCD-487D-A658-42F21AF1BD68}">
      <dgm:prSet/>
      <dgm:spPr/>
      <dgm:t>
        <a:bodyPr/>
        <a:lstStyle/>
        <a:p>
          <a:endParaRPr lang="zh-TW" altLang="en-US">
            <a:latin typeface="+mn-lt"/>
            <a:ea typeface="標楷體" panose="03000509000000000000" pitchFamily="65" charset="-120"/>
          </a:endParaRPr>
        </a:p>
      </dgm:t>
    </dgm:pt>
    <dgm:pt modelId="{9091AD04-CBBD-429B-90D7-26A420C0B902}" type="sibTrans" cxnId="{F3005DC2-DDCD-487D-A658-42F21AF1BD68}">
      <dgm:prSet/>
      <dgm:spPr/>
      <dgm:t>
        <a:bodyPr/>
        <a:lstStyle/>
        <a:p>
          <a:endParaRPr lang="zh-TW" altLang="en-US">
            <a:latin typeface="+mn-lt"/>
            <a:ea typeface="標楷體" panose="03000509000000000000" pitchFamily="65" charset="-120"/>
          </a:endParaRPr>
        </a:p>
      </dgm:t>
    </dgm:pt>
    <dgm:pt modelId="{70E5E9BB-3CE1-44C6-A599-DF2F598894F8}">
      <dgm:prSet phldrT="[文字]" custT="1"/>
      <dgm:spPr/>
      <dgm:t>
        <a:bodyPr/>
        <a:lstStyle/>
        <a:p>
          <a:r>
            <a:rPr lang="en-US" altLang="zh-TW" sz="1000" kern="1200" dirty="0">
              <a:latin typeface="+mn-lt"/>
              <a:ea typeface="標楷體" panose="03000509000000000000" pitchFamily="65" charset="-120"/>
            </a:rPr>
            <a:t>Details will be announced by the NTNU Office of International Affairs in November of each year. Deadline for applications will be the end of February each year.</a:t>
          </a:r>
          <a:endParaRPr lang="zh-TW" altLang="en-US" sz="1000" kern="1200" dirty="0">
            <a:latin typeface="+mn-lt"/>
            <a:ea typeface="標楷體" panose="03000509000000000000" pitchFamily="65" charset="-120"/>
          </a:endParaRPr>
        </a:p>
      </dgm:t>
    </dgm:pt>
    <dgm:pt modelId="{69E03A69-86F1-4D2F-92D7-4F3A56672A9C}" type="parTrans" cxnId="{84FDBCFC-CB34-43BE-94C6-C6CC43883FC0}">
      <dgm:prSet/>
      <dgm:spPr/>
      <dgm:t>
        <a:bodyPr/>
        <a:lstStyle/>
        <a:p>
          <a:endParaRPr lang="zh-TW" altLang="en-US">
            <a:latin typeface="+mn-lt"/>
            <a:ea typeface="標楷體" panose="03000509000000000000" pitchFamily="65" charset="-120"/>
          </a:endParaRPr>
        </a:p>
      </dgm:t>
    </dgm:pt>
    <dgm:pt modelId="{068B471D-732C-48FC-B1A3-B816BE101462}" type="sibTrans" cxnId="{84FDBCFC-CB34-43BE-94C6-C6CC43883FC0}">
      <dgm:prSet/>
      <dgm:spPr/>
      <dgm:t>
        <a:bodyPr/>
        <a:lstStyle/>
        <a:p>
          <a:endParaRPr lang="zh-TW" altLang="en-US">
            <a:latin typeface="+mn-lt"/>
            <a:ea typeface="標楷體" panose="03000509000000000000" pitchFamily="65" charset="-120"/>
          </a:endParaRPr>
        </a:p>
      </dgm:t>
    </dgm:pt>
    <dgm:pt modelId="{719721B7-35D3-4E03-BB2E-90EDCAD55901}">
      <dgm:prSet phldrT="[文字]" custT="1"/>
      <dgm:spPr/>
      <dgm:t>
        <a:bodyPr/>
        <a:lstStyle/>
        <a:p>
          <a:r>
            <a:rPr lang="en-US" altLang="en-US" sz="1000" dirty="0">
              <a:latin typeface="+mn-lt"/>
              <a:ea typeface="標楷體" panose="03000509000000000000" pitchFamily="65" charset="-120"/>
            </a:rPr>
            <a:t>Help send selected students overseas to study in foreign universities</a:t>
          </a:r>
          <a:r>
            <a:rPr lang="en-US" altLang="zh-TW" sz="1000" dirty="0">
              <a:latin typeface="+mn-lt"/>
              <a:ea typeface="標楷體" panose="03000509000000000000" pitchFamily="65" charset="-120"/>
            </a:rPr>
            <a:t>.</a:t>
          </a:r>
          <a:r>
            <a:rPr lang="en-US" altLang="en-US" sz="1000" dirty="0">
              <a:latin typeface="+mn-lt"/>
              <a:ea typeface="標楷體" panose="03000509000000000000" pitchFamily="65" charset="-120"/>
            </a:rPr>
            <a:t> (including universities in Mainland China, Hong Kong, and Macau)</a:t>
          </a:r>
          <a:endParaRPr lang="zh-TW" altLang="en-US" sz="1000" dirty="0">
            <a:latin typeface="+mn-lt"/>
            <a:ea typeface="標楷體" panose="03000509000000000000" pitchFamily="65" charset="-120"/>
          </a:endParaRPr>
        </a:p>
      </dgm:t>
    </dgm:pt>
    <dgm:pt modelId="{96AC9DD0-C692-4C18-9D1E-189E3BDE699B}" type="parTrans" cxnId="{3FCC822C-E851-4F7F-BB47-1397B6A22A7E}">
      <dgm:prSet/>
      <dgm:spPr/>
      <dgm:t>
        <a:bodyPr/>
        <a:lstStyle/>
        <a:p>
          <a:endParaRPr lang="zh-TW" altLang="en-US">
            <a:latin typeface="+mn-lt"/>
            <a:ea typeface="標楷體" panose="03000509000000000000" pitchFamily="65" charset="-120"/>
          </a:endParaRPr>
        </a:p>
      </dgm:t>
    </dgm:pt>
    <dgm:pt modelId="{80CD3B6F-8015-41CF-96B2-44911C7E518B}" type="sibTrans" cxnId="{3FCC822C-E851-4F7F-BB47-1397B6A22A7E}">
      <dgm:prSet/>
      <dgm:spPr/>
      <dgm:t>
        <a:bodyPr/>
        <a:lstStyle/>
        <a:p>
          <a:endParaRPr lang="zh-TW" altLang="en-US">
            <a:latin typeface="+mn-lt"/>
            <a:ea typeface="標楷體" panose="03000509000000000000" pitchFamily="65" charset="-120"/>
          </a:endParaRPr>
        </a:p>
      </dgm:t>
    </dgm:pt>
    <dgm:pt modelId="{F5D6F268-4F52-48EA-831A-574A5EB21548}">
      <dgm:prSet phldrT="[文字]" custT="1"/>
      <dgm:spPr/>
      <dgm:t>
        <a:bodyPr/>
        <a:lstStyle/>
        <a:p>
          <a:r>
            <a:rPr lang="en-US" altLang="en-US" sz="1000" dirty="0">
              <a:latin typeface="+mn-lt"/>
              <a:ea typeface="標楷體" panose="03000509000000000000" pitchFamily="65" charset="-120"/>
            </a:rPr>
            <a:t>In principle, the duration shall be one semester or one academic year.</a:t>
          </a:r>
          <a:endParaRPr lang="zh-TW" altLang="en-US" sz="1000" dirty="0">
            <a:latin typeface="+mn-lt"/>
            <a:ea typeface="標楷體" panose="03000509000000000000" pitchFamily="65" charset="-120"/>
          </a:endParaRPr>
        </a:p>
      </dgm:t>
    </dgm:pt>
    <dgm:pt modelId="{C25D0E22-EE8B-4CBF-BE2E-1BF6CA54D0EE}" type="parTrans" cxnId="{B259ABBA-AB3D-4078-A541-5A0C74EE3718}">
      <dgm:prSet/>
      <dgm:spPr/>
      <dgm:t>
        <a:bodyPr/>
        <a:lstStyle/>
        <a:p>
          <a:endParaRPr lang="zh-TW" altLang="en-US">
            <a:latin typeface="+mn-lt"/>
            <a:ea typeface="標楷體" panose="03000509000000000000" pitchFamily="65" charset="-120"/>
          </a:endParaRPr>
        </a:p>
      </dgm:t>
    </dgm:pt>
    <dgm:pt modelId="{A4AF5783-5475-4DEA-AFA1-5840354CC5D4}" type="sibTrans" cxnId="{B259ABBA-AB3D-4078-A541-5A0C74EE3718}">
      <dgm:prSet/>
      <dgm:spPr/>
      <dgm:t>
        <a:bodyPr/>
        <a:lstStyle/>
        <a:p>
          <a:endParaRPr lang="zh-TW" altLang="en-US">
            <a:latin typeface="+mn-lt"/>
            <a:ea typeface="標楷體" panose="03000509000000000000" pitchFamily="65" charset="-120"/>
          </a:endParaRPr>
        </a:p>
      </dgm:t>
    </dgm:pt>
    <dgm:pt modelId="{3F55FF87-27E0-40C5-8A2F-AC2BD9464771}">
      <dgm:prSet phldrT="[文字]" custT="1"/>
      <dgm:spPr/>
      <dgm:t>
        <a:bodyPr/>
        <a:lstStyle/>
        <a:p>
          <a:r>
            <a:rPr lang="en-US" altLang="en-US" sz="1000" dirty="0">
              <a:latin typeface="+mn-lt"/>
              <a:ea typeface="標楷體" panose="03000509000000000000" pitchFamily="65" charset="-120"/>
            </a:rPr>
            <a:t>In principle, the duration shall be one semester or one academic year.</a:t>
          </a:r>
          <a:endParaRPr lang="zh-TW" altLang="en-US" sz="1000" dirty="0">
            <a:latin typeface="+mn-lt"/>
            <a:ea typeface="標楷體" panose="03000509000000000000" pitchFamily="65" charset="-120"/>
          </a:endParaRPr>
        </a:p>
      </dgm:t>
    </dgm:pt>
    <dgm:pt modelId="{1008A1E1-E816-41C8-AA9A-0A74DBB5DCBA}" type="parTrans" cxnId="{DA95DAE8-ED40-4477-A344-ECD0A767F287}">
      <dgm:prSet/>
      <dgm:spPr/>
      <dgm:t>
        <a:bodyPr/>
        <a:lstStyle/>
        <a:p>
          <a:endParaRPr lang="zh-TW" altLang="en-US">
            <a:latin typeface="+mn-lt"/>
            <a:ea typeface="標楷體" panose="03000509000000000000" pitchFamily="65" charset="-120"/>
          </a:endParaRPr>
        </a:p>
      </dgm:t>
    </dgm:pt>
    <dgm:pt modelId="{98280509-47E8-44ED-B0CF-72C28F5BD834}" type="sibTrans" cxnId="{DA95DAE8-ED40-4477-A344-ECD0A767F287}">
      <dgm:prSet/>
      <dgm:spPr/>
      <dgm:t>
        <a:bodyPr/>
        <a:lstStyle/>
        <a:p>
          <a:endParaRPr lang="zh-TW" altLang="en-US">
            <a:latin typeface="+mn-lt"/>
            <a:ea typeface="標楷體" panose="03000509000000000000" pitchFamily="65" charset="-120"/>
          </a:endParaRPr>
        </a:p>
      </dgm:t>
    </dgm:pt>
    <dgm:pt modelId="{234B2618-963F-4BDD-B2A7-B872F5A0C4BE}">
      <dgm:prSet phldrT="[文字]" custT="1"/>
      <dgm:spPr/>
      <dgm:t>
        <a:bodyPr/>
        <a:lstStyle/>
        <a:p>
          <a:r>
            <a:rPr lang="en-US" altLang="en-US" sz="1000" dirty="0">
              <a:latin typeface="+mn-lt"/>
              <a:ea typeface="標楷體" panose="03000509000000000000" pitchFamily="65" charset="-120"/>
            </a:rPr>
            <a:t>The NTNU Office of International Affairs will announce the details and start receiving applications in April and October of each year.</a:t>
          </a:r>
          <a:endParaRPr lang="zh-TW" altLang="en-US" sz="1000" dirty="0">
            <a:latin typeface="+mn-lt"/>
            <a:ea typeface="標楷體" panose="03000509000000000000" pitchFamily="65" charset="-120"/>
          </a:endParaRPr>
        </a:p>
      </dgm:t>
    </dgm:pt>
    <dgm:pt modelId="{B8EA24C3-1A3D-4490-BB84-77EB4454A2E1}" type="parTrans" cxnId="{A7905D6D-97C1-429F-8CE8-C4652469BCB9}">
      <dgm:prSet/>
      <dgm:spPr/>
      <dgm:t>
        <a:bodyPr/>
        <a:lstStyle/>
        <a:p>
          <a:endParaRPr lang="zh-TW" altLang="en-US">
            <a:latin typeface="+mn-lt"/>
            <a:ea typeface="標楷體" panose="03000509000000000000" pitchFamily="65" charset="-120"/>
          </a:endParaRPr>
        </a:p>
      </dgm:t>
    </dgm:pt>
    <dgm:pt modelId="{5E9232AE-5799-4ACE-9C09-0B79EF9F43FC}" type="sibTrans" cxnId="{A7905D6D-97C1-429F-8CE8-C4652469BCB9}">
      <dgm:prSet/>
      <dgm:spPr/>
      <dgm:t>
        <a:bodyPr/>
        <a:lstStyle/>
        <a:p>
          <a:endParaRPr lang="zh-TW" altLang="en-US">
            <a:latin typeface="+mn-lt"/>
            <a:ea typeface="標楷體" panose="03000509000000000000" pitchFamily="65" charset="-120"/>
          </a:endParaRPr>
        </a:p>
      </dgm:t>
    </dgm:pt>
    <dgm:pt modelId="{53C9409C-6CC3-4CBA-A071-7F39C35A936C}">
      <dgm:prSet phldrT="[文字]" custT="1"/>
      <dgm:spPr/>
      <dgm:t>
        <a:bodyPr/>
        <a:lstStyle/>
        <a:p>
          <a:r>
            <a:rPr lang="en-US" altLang="en-US" sz="1000" dirty="0">
              <a:latin typeface="+mn-lt"/>
              <a:ea typeface="標楷體" panose="03000509000000000000" pitchFamily="65" charset="-120"/>
            </a:rPr>
            <a:t>The NTNU Office of International Affairs will announce the details and start receiving applications in April and October of each year.</a:t>
          </a:r>
          <a:endParaRPr lang="zh-TW" altLang="en-US" sz="1000" dirty="0">
            <a:latin typeface="+mn-lt"/>
            <a:ea typeface="標楷體" panose="03000509000000000000" pitchFamily="65" charset="-120"/>
          </a:endParaRPr>
        </a:p>
      </dgm:t>
    </dgm:pt>
    <dgm:pt modelId="{170D1AE5-B033-472B-B2C6-BFE6DF0F28ED}" type="parTrans" cxnId="{07D0E2EC-8CB0-4F4C-9D73-1C58BD0B7DB4}">
      <dgm:prSet/>
      <dgm:spPr/>
      <dgm:t>
        <a:bodyPr/>
        <a:lstStyle/>
        <a:p>
          <a:endParaRPr lang="zh-TW" altLang="en-US">
            <a:latin typeface="+mn-lt"/>
            <a:ea typeface="標楷體" panose="03000509000000000000" pitchFamily="65" charset="-120"/>
          </a:endParaRPr>
        </a:p>
      </dgm:t>
    </dgm:pt>
    <dgm:pt modelId="{496DA93D-5BFC-4757-A067-4032DD7B17F4}" type="sibTrans" cxnId="{07D0E2EC-8CB0-4F4C-9D73-1C58BD0B7DB4}">
      <dgm:prSet/>
      <dgm:spPr/>
      <dgm:t>
        <a:bodyPr/>
        <a:lstStyle/>
        <a:p>
          <a:endParaRPr lang="zh-TW" altLang="en-US">
            <a:latin typeface="+mn-lt"/>
            <a:ea typeface="標楷體" panose="03000509000000000000" pitchFamily="65" charset="-120"/>
          </a:endParaRPr>
        </a:p>
      </dgm:t>
    </dgm:pt>
    <dgm:pt modelId="{64C54FC0-5A6B-49F6-B717-FE92FBE23234}" type="pres">
      <dgm:prSet presAssocID="{70A25769-FD31-4C0E-99BE-E6E510CEE755}" presName="Name0" presStyleCnt="0">
        <dgm:presLayoutVars>
          <dgm:chPref val="1"/>
          <dgm:dir/>
          <dgm:animOne val="branch"/>
          <dgm:animLvl val="lvl"/>
          <dgm:resizeHandles/>
        </dgm:presLayoutVars>
      </dgm:prSet>
      <dgm:spPr/>
    </dgm:pt>
    <dgm:pt modelId="{8EA5BC42-AB2D-4E0A-A6F4-7EB9E08E46AD}" type="pres">
      <dgm:prSet presAssocID="{F289BDB5-395F-4166-8FEB-7896E83AD757}" presName="vertOne" presStyleCnt="0"/>
      <dgm:spPr/>
    </dgm:pt>
    <dgm:pt modelId="{0D8F45EE-5CBF-4E93-B880-12BD67B7AF48}" type="pres">
      <dgm:prSet presAssocID="{F289BDB5-395F-4166-8FEB-7896E83AD757}" presName="txOne" presStyleLbl="node0" presStyleIdx="0" presStyleCnt="2" custScaleY="16550">
        <dgm:presLayoutVars>
          <dgm:chPref val="3"/>
        </dgm:presLayoutVars>
      </dgm:prSet>
      <dgm:spPr/>
    </dgm:pt>
    <dgm:pt modelId="{E06FD2A9-379B-4B4D-8845-1F142599E06C}" type="pres">
      <dgm:prSet presAssocID="{F289BDB5-395F-4166-8FEB-7896E83AD757}" presName="parTransOne" presStyleCnt="0"/>
      <dgm:spPr/>
    </dgm:pt>
    <dgm:pt modelId="{5DF15FDC-A3DF-481A-9FB1-12913D3E4448}" type="pres">
      <dgm:prSet presAssocID="{F289BDB5-395F-4166-8FEB-7896E83AD757}" presName="horzOne" presStyleCnt="0"/>
      <dgm:spPr/>
    </dgm:pt>
    <dgm:pt modelId="{B52CBE51-4412-4FC6-9BE3-F9A1749D8126}" type="pres">
      <dgm:prSet presAssocID="{E7C189C0-282A-45CF-816C-C52CF630093C}" presName="vertTwo" presStyleCnt="0"/>
      <dgm:spPr/>
    </dgm:pt>
    <dgm:pt modelId="{7FF8D078-1D8A-4AFD-BA9C-0E82B1C4BFE6}" type="pres">
      <dgm:prSet presAssocID="{E7C189C0-282A-45CF-816C-C52CF630093C}" presName="txTwo" presStyleLbl="node2" presStyleIdx="0" presStyleCnt="4" custScaleY="22102" custLinFactNeighborY="-75151">
        <dgm:presLayoutVars>
          <dgm:chPref val="3"/>
        </dgm:presLayoutVars>
      </dgm:prSet>
      <dgm:spPr/>
    </dgm:pt>
    <dgm:pt modelId="{E2F4091F-D0ED-4B05-A8E2-585DCDC802F3}" type="pres">
      <dgm:prSet presAssocID="{E7C189C0-282A-45CF-816C-C52CF630093C}" presName="parTransTwo" presStyleCnt="0"/>
      <dgm:spPr/>
    </dgm:pt>
    <dgm:pt modelId="{D8D5F39B-6289-4CE7-BA20-510C8742F8DD}" type="pres">
      <dgm:prSet presAssocID="{E7C189C0-282A-45CF-816C-C52CF630093C}" presName="horzTwo" presStyleCnt="0"/>
      <dgm:spPr/>
    </dgm:pt>
    <dgm:pt modelId="{76A06108-E5C3-4B10-9EB5-7E6BF19C0CF4}" type="pres">
      <dgm:prSet presAssocID="{499B6C03-2CA7-4F40-8B9A-D6B907BC8324}" presName="vertThree" presStyleCnt="0"/>
      <dgm:spPr/>
    </dgm:pt>
    <dgm:pt modelId="{CAE16CA3-AA80-4669-9E16-48776C4E2CDB}" type="pres">
      <dgm:prSet presAssocID="{499B6C03-2CA7-4F40-8B9A-D6B907BC8324}" presName="txThree" presStyleLbl="node3" presStyleIdx="0" presStyleCnt="12" custScaleY="96161" custLinFactNeighborY="-17641">
        <dgm:presLayoutVars>
          <dgm:chPref val="3"/>
        </dgm:presLayoutVars>
      </dgm:prSet>
      <dgm:spPr/>
    </dgm:pt>
    <dgm:pt modelId="{746E5A72-C1A1-4BE1-834A-F821525DF630}" type="pres">
      <dgm:prSet presAssocID="{499B6C03-2CA7-4F40-8B9A-D6B907BC8324}" presName="horzThree" presStyleCnt="0"/>
      <dgm:spPr/>
    </dgm:pt>
    <dgm:pt modelId="{94C34F4D-C8F0-4136-B3C6-937D07DA44F7}" type="pres">
      <dgm:prSet presAssocID="{07B3CA72-3403-47A5-BCC4-DAD10FFD4E75}" presName="sibSpaceThree" presStyleCnt="0"/>
      <dgm:spPr/>
    </dgm:pt>
    <dgm:pt modelId="{50C4DF91-BEA0-4572-BD25-468E65B570EA}" type="pres">
      <dgm:prSet presAssocID="{4FA44A91-A9A5-4005-B86A-3BE0C7EDD70D}" presName="vertThree" presStyleCnt="0"/>
      <dgm:spPr/>
    </dgm:pt>
    <dgm:pt modelId="{BF43C2F8-8F9A-41B5-BA50-FABCD5BFBC76}" type="pres">
      <dgm:prSet presAssocID="{4FA44A91-A9A5-4005-B86A-3BE0C7EDD70D}" presName="txThree" presStyleLbl="node3" presStyleIdx="1" presStyleCnt="12" custScaleY="96161" custLinFactNeighborY="-17641">
        <dgm:presLayoutVars>
          <dgm:chPref val="3"/>
        </dgm:presLayoutVars>
      </dgm:prSet>
      <dgm:spPr/>
    </dgm:pt>
    <dgm:pt modelId="{BB0A0CEF-AEBA-4136-92B9-EE64C669EB70}" type="pres">
      <dgm:prSet presAssocID="{4FA44A91-A9A5-4005-B86A-3BE0C7EDD70D}" presName="horzThree" presStyleCnt="0"/>
      <dgm:spPr/>
    </dgm:pt>
    <dgm:pt modelId="{853EFCE2-F254-4D73-A00E-62F3FC83539E}" type="pres">
      <dgm:prSet presAssocID="{01741C80-EAF9-4F11-BBF2-BDC89AE45741}" presName="sibSpaceThree" presStyleCnt="0"/>
      <dgm:spPr/>
    </dgm:pt>
    <dgm:pt modelId="{256C6749-E587-45B9-ADC3-F41509204D6B}" type="pres">
      <dgm:prSet presAssocID="{667F5C4B-CF7E-406C-96B0-7D9D96717582}" presName="vertThree" presStyleCnt="0"/>
      <dgm:spPr/>
    </dgm:pt>
    <dgm:pt modelId="{18AB9763-E334-48CF-98BF-1E99B9AC2862}" type="pres">
      <dgm:prSet presAssocID="{667F5C4B-CF7E-406C-96B0-7D9D96717582}" presName="txThree" presStyleLbl="node3" presStyleIdx="2" presStyleCnt="12" custScaleY="96161" custLinFactNeighborY="-17641">
        <dgm:presLayoutVars>
          <dgm:chPref val="3"/>
        </dgm:presLayoutVars>
      </dgm:prSet>
      <dgm:spPr/>
    </dgm:pt>
    <dgm:pt modelId="{DEDA2327-2978-4E7B-A508-FB03CE7C8AB9}" type="pres">
      <dgm:prSet presAssocID="{667F5C4B-CF7E-406C-96B0-7D9D96717582}" presName="horzThree" presStyleCnt="0"/>
      <dgm:spPr/>
    </dgm:pt>
    <dgm:pt modelId="{5F1A0FBA-C25B-4E14-8AD1-F869BFA3E47F}" type="pres">
      <dgm:prSet presAssocID="{109BC812-21B3-4332-BB5F-5ECCFE382723}" presName="sibSpaceTwo" presStyleCnt="0"/>
      <dgm:spPr/>
    </dgm:pt>
    <dgm:pt modelId="{C48EE162-CDE0-4A3B-8D43-9F593B4A5B00}" type="pres">
      <dgm:prSet presAssocID="{49863539-2A9E-4E1C-B3BB-5B1B6E0D7E83}" presName="vertTwo" presStyleCnt="0"/>
      <dgm:spPr/>
    </dgm:pt>
    <dgm:pt modelId="{283D7724-3FCC-4497-8D19-46C0DC3A2387}" type="pres">
      <dgm:prSet presAssocID="{49863539-2A9E-4E1C-B3BB-5B1B6E0D7E83}" presName="txTwo" presStyleLbl="node2" presStyleIdx="1" presStyleCnt="4" custScaleY="22102" custLinFactNeighborY="-75151">
        <dgm:presLayoutVars>
          <dgm:chPref val="3"/>
        </dgm:presLayoutVars>
      </dgm:prSet>
      <dgm:spPr/>
    </dgm:pt>
    <dgm:pt modelId="{FE5AA6B4-D829-4A3D-8AE4-BC28FCEC9397}" type="pres">
      <dgm:prSet presAssocID="{49863539-2A9E-4E1C-B3BB-5B1B6E0D7E83}" presName="parTransTwo" presStyleCnt="0"/>
      <dgm:spPr/>
    </dgm:pt>
    <dgm:pt modelId="{16B55BA8-5164-4288-94A0-22C8BF61653A}" type="pres">
      <dgm:prSet presAssocID="{49863539-2A9E-4E1C-B3BB-5B1B6E0D7E83}" presName="horzTwo" presStyleCnt="0"/>
      <dgm:spPr/>
    </dgm:pt>
    <dgm:pt modelId="{59966FD4-DDD6-4AB8-B8C7-CBA6D16AC8BF}" type="pres">
      <dgm:prSet presAssocID="{3CB237B4-F489-4C96-87B9-A25A10C97790}" presName="vertThree" presStyleCnt="0"/>
      <dgm:spPr/>
    </dgm:pt>
    <dgm:pt modelId="{49BFF4B6-FB05-4135-B53A-479EF0EA36AF}" type="pres">
      <dgm:prSet presAssocID="{3CB237B4-F489-4C96-87B9-A25A10C97790}" presName="txThree" presStyleLbl="node3" presStyleIdx="3" presStyleCnt="12" custScaleY="96161" custLinFactNeighborY="-17641">
        <dgm:presLayoutVars>
          <dgm:chPref val="3"/>
        </dgm:presLayoutVars>
      </dgm:prSet>
      <dgm:spPr/>
    </dgm:pt>
    <dgm:pt modelId="{1F3BEF9E-76FD-4CCE-A716-9CFA527DD125}" type="pres">
      <dgm:prSet presAssocID="{3CB237B4-F489-4C96-87B9-A25A10C97790}" presName="horzThree" presStyleCnt="0"/>
      <dgm:spPr/>
    </dgm:pt>
    <dgm:pt modelId="{007F141A-355F-4C41-AF69-9CDFA6FA960E}" type="pres">
      <dgm:prSet presAssocID="{C073F171-19CE-44AA-9AB6-75801AB369D1}" presName="sibSpaceThree" presStyleCnt="0"/>
      <dgm:spPr/>
    </dgm:pt>
    <dgm:pt modelId="{2E0B5461-5D00-4A49-9983-D789939B2F34}" type="pres">
      <dgm:prSet presAssocID="{927DEF3A-7B78-40CB-8068-6E05116E296A}" presName="vertThree" presStyleCnt="0"/>
      <dgm:spPr/>
    </dgm:pt>
    <dgm:pt modelId="{01285EDA-FCB4-4335-B7EA-7E1F28B9AEA8}" type="pres">
      <dgm:prSet presAssocID="{927DEF3A-7B78-40CB-8068-6E05116E296A}" presName="txThree" presStyleLbl="node3" presStyleIdx="4" presStyleCnt="12" custScaleY="96161" custLinFactNeighborY="-17641">
        <dgm:presLayoutVars>
          <dgm:chPref val="3"/>
        </dgm:presLayoutVars>
      </dgm:prSet>
      <dgm:spPr/>
    </dgm:pt>
    <dgm:pt modelId="{06485563-56D2-4575-A827-C639CE3C262E}" type="pres">
      <dgm:prSet presAssocID="{927DEF3A-7B78-40CB-8068-6E05116E296A}" presName="horzThree" presStyleCnt="0"/>
      <dgm:spPr/>
    </dgm:pt>
    <dgm:pt modelId="{1D6C46C1-75AE-4D3C-B5BF-94A3F16A124A}" type="pres">
      <dgm:prSet presAssocID="{27CE4118-62C2-435A-AC13-EA3E92374AF9}" presName="sibSpaceThree" presStyleCnt="0"/>
      <dgm:spPr/>
    </dgm:pt>
    <dgm:pt modelId="{DFCD1DE1-9A53-4FA4-AC85-70F8E39049D7}" type="pres">
      <dgm:prSet presAssocID="{70E5E9BB-3CE1-44C6-A599-DF2F598894F8}" presName="vertThree" presStyleCnt="0"/>
      <dgm:spPr/>
    </dgm:pt>
    <dgm:pt modelId="{9B76110A-7FA0-44A3-8AC1-4BE8DA967553}" type="pres">
      <dgm:prSet presAssocID="{70E5E9BB-3CE1-44C6-A599-DF2F598894F8}" presName="txThree" presStyleLbl="node3" presStyleIdx="5" presStyleCnt="12" custScaleY="96161" custLinFactNeighborY="-17641">
        <dgm:presLayoutVars>
          <dgm:chPref val="3"/>
        </dgm:presLayoutVars>
      </dgm:prSet>
      <dgm:spPr/>
    </dgm:pt>
    <dgm:pt modelId="{4C0416C0-D839-47F5-8491-488FC2AEBEF3}" type="pres">
      <dgm:prSet presAssocID="{70E5E9BB-3CE1-44C6-A599-DF2F598894F8}" presName="horzThree" presStyleCnt="0"/>
      <dgm:spPr/>
    </dgm:pt>
    <dgm:pt modelId="{AA57EC99-BF71-4BA1-8971-F1BE6036FE08}" type="pres">
      <dgm:prSet presAssocID="{311696E4-15E3-4049-B6EE-FBC5E736D509}" presName="sibSpaceOne" presStyleCnt="0"/>
      <dgm:spPr/>
    </dgm:pt>
    <dgm:pt modelId="{409A93B6-A64E-4E33-8CA5-F5C2E4800EF1}" type="pres">
      <dgm:prSet presAssocID="{983E66A2-A1F1-44FD-895A-792B6353FE98}" presName="vertOne" presStyleCnt="0"/>
      <dgm:spPr/>
    </dgm:pt>
    <dgm:pt modelId="{D225DCF2-0944-4D12-A2DF-300097EA8DB3}" type="pres">
      <dgm:prSet presAssocID="{983E66A2-A1F1-44FD-895A-792B6353FE98}" presName="txOne" presStyleLbl="node0" presStyleIdx="1" presStyleCnt="2" custScaleY="16550">
        <dgm:presLayoutVars>
          <dgm:chPref val="3"/>
        </dgm:presLayoutVars>
      </dgm:prSet>
      <dgm:spPr/>
    </dgm:pt>
    <dgm:pt modelId="{963AC26B-A573-4166-B04B-0B1A46E30F6A}" type="pres">
      <dgm:prSet presAssocID="{983E66A2-A1F1-44FD-895A-792B6353FE98}" presName="parTransOne" presStyleCnt="0"/>
      <dgm:spPr/>
    </dgm:pt>
    <dgm:pt modelId="{66C886FB-D00A-4BE3-836A-8825901DC05B}" type="pres">
      <dgm:prSet presAssocID="{983E66A2-A1F1-44FD-895A-792B6353FE98}" presName="horzOne" presStyleCnt="0"/>
      <dgm:spPr/>
    </dgm:pt>
    <dgm:pt modelId="{4D8DEBE7-5A58-4789-A05D-B57C1A4B9826}" type="pres">
      <dgm:prSet presAssocID="{F781E1A9-A3B1-459C-97D2-64CAD8F4AD99}" presName="vertTwo" presStyleCnt="0"/>
      <dgm:spPr/>
    </dgm:pt>
    <dgm:pt modelId="{D180CAEF-078A-4309-B60B-550454B1B49A}" type="pres">
      <dgm:prSet presAssocID="{F781E1A9-A3B1-459C-97D2-64CAD8F4AD99}" presName="txTwo" presStyleLbl="node2" presStyleIdx="2" presStyleCnt="4" custScaleY="22102" custLinFactNeighborY="-75151">
        <dgm:presLayoutVars>
          <dgm:chPref val="3"/>
        </dgm:presLayoutVars>
      </dgm:prSet>
      <dgm:spPr/>
    </dgm:pt>
    <dgm:pt modelId="{8852238E-BCC7-4202-9D5C-BAA7F6E2E41D}" type="pres">
      <dgm:prSet presAssocID="{F781E1A9-A3B1-459C-97D2-64CAD8F4AD99}" presName="parTransTwo" presStyleCnt="0"/>
      <dgm:spPr/>
    </dgm:pt>
    <dgm:pt modelId="{D6F9A704-9062-47FF-806F-2CB3E401E2DC}" type="pres">
      <dgm:prSet presAssocID="{F781E1A9-A3B1-459C-97D2-64CAD8F4AD99}" presName="horzTwo" presStyleCnt="0"/>
      <dgm:spPr/>
    </dgm:pt>
    <dgm:pt modelId="{CC6B482D-B9FA-45F3-AD9F-5D0A6FD7DD62}" type="pres">
      <dgm:prSet presAssocID="{719721B7-35D3-4E03-BB2E-90EDCAD55901}" presName="vertThree" presStyleCnt="0"/>
      <dgm:spPr/>
    </dgm:pt>
    <dgm:pt modelId="{FF74FEDE-18EA-4128-93AC-CC43F7E5196C}" type="pres">
      <dgm:prSet presAssocID="{719721B7-35D3-4E03-BB2E-90EDCAD55901}" presName="txThree" presStyleLbl="node3" presStyleIdx="6" presStyleCnt="12" custScaleY="96161" custLinFactNeighborY="-17641">
        <dgm:presLayoutVars>
          <dgm:chPref val="3"/>
        </dgm:presLayoutVars>
      </dgm:prSet>
      <dgm:spPr/>
    </dgm:pt>
    <dgm:pt modelId="{407B55F0-30CE-48BC-9A85-CA9C19B3324E}" type="pres">
      <dgm:prSet presAssocID="{719721B7-35D3-4E03-BB2E-90EDCAD55901}" presName="horzThree" presStyleCnt="0"/>
      <dgm:spPr/>
    </dgm:pt>
    <dgm:pt modelId="{A9FA6ADB-654F-49AC-A5C8-D42EB025BC42}" type="pres">
      <dgm:prSet presAssocID="{80CD3B6F-8015-41CF-96B2-44911C7E518B}" presName="sibSpaceThree" presStyleCnt="0"/>
      <dgm:spPr/>
    </dgm:pt>
    <dgm:pt modelId="{0F57BC02-3F34-4232-8B0F-DB1E690CF63C}" type="pres">
      <dgm:prSet presAssocID="{F5D6F268-4F52-48EA-831A-574A5EB21548}" presName="vertThree" presStyleCnt="0"/>
      <dgm:spPr/>
    </dgm:pt>
    <dgm:pt modelId="{C890410C-D174-4288-9218-F89E85B7A059}" type="pres">
      <dgm:prSet presAssocID="{F5D6F268-4F52-48EA-831A-574A5EB21548}" presName="txThree" presStyleLbl="node3" presStyleIdx="7" presStyleCnt="12" custScaleY="96161" custLinFactNeighborY="-17641">
        <dgm:presLayoutVars>
          <dgm:chPref val="3"/>
        </dgm:presLayoutVars>
      </dgm:prSet>
      <dgm:spPr/>
    </dgm:pt>
    <dgm:pt modelId="{D78B662C-5C47-4C12-9CD5-85A3B0A47941}" type="pres">
      <dgm:prSet presAssocID="{F5D6F268-4F52-48EA-831A-574A5EB21548}" presName="horzThree" presStyleCnt="0"/>
      <dgm:spPr/>
    </dgm:pt>
    <dgm:pt modelId="{D38B4FE5-0599-4253-A0C2-740395DD1220}" type="pres">
      <dgm:prSet presAssocID="{A4AF5783-5475-4DEA-AFA1-5840354CC5D4}" presName="sibSpaceThree" presStyleCnt="0"/>
      <dgm:spPr/>
    </dgm:pt>
    <dgm:pt modelId="{8A9F6156-061F-43C1-B3DD-FF63F98DE918}" type="pres">
      <dgm:prSet presAssocID="{234B2618-963F-4BDD-B2A7-B872F5A0C4BE}" presName="vertThree" presStyleCnt="0"/>
      <dgm:spPr/>
    </dgm:pt>
    <dgm:pt modelId="{D1CD4DF2-85CE-453C-9A9E-BE1BD9A02F8E}" type="pres">
      <dgm:prSet presAssocID="{234B2618-963F-4BDD-B2A7-B872F5A0C4BE}" presName="txThree" presStyleLbl="node3" presStyleIdx="8" presStyleCnt="12" custScaleY="96161" custLinFactNeighborY="-17641">
        <dgm:presLayoutVars>
          <dgm:chPref val="3"/>
        </dgm:presLayoutVars>
      </dgm:prSet>
      <dgm:spPr/>
    </dgm:pt>
    <dgm:pt modelId="{2F75929B-01F3-4F24-885E-F4F6B24BE7DB}" type="pres">
      <dgm:prSet presAssocID="{234B2618-963F-4BDD-B2A7-B872F5A0C4BE}" presName="horzThree" presStyleCnt="0"/>
      <dgm:spPr/>
    </dgm:pt>
    <dgm:pt modelId="{3A7AA90F-AD9B-43F9-AD1D-CEA4512FA488}" type="pres">
      <dgm:prSet presAssocID="{1E82FDBB-E9E6-4E23-AE2E-BA0A6E0AE1DD}" presName="sibSpaceTwo" presStyleCnt="0"/>
      <dgm:spPr/>
    </dgm:pt>
    <dgm:pt modelId="{EAC4E60D-A126-479E-8716-E46EC00F3530}" type="pres">
      <dgm:prSet presAssocID="{C4C64D8A-2D31-481C-B695-90ED96137783}" presName="vertTwo" presStyleCnt="0"/>
      <dgm:spPr/>
    </dgm:pt>
    <dgm:pt modelId="{6FD23290-A34A-4308-A05B-6600BFD3226E}" type="pres">
      <dgm:prSet presAssocID="{C4C64D8A-2D31-481C-B695-90ED96137783}" presName="txTwo" presStyleLbl="node2" presStyleIdx="3" presStyleCnt="4" custScaleY="22102" custLinFactNeighborY="-75151">
        <dgm:presLayoutVars>
          <dgm:chPref val="3"/>
        </dgm:presLayoutVars>
      </dgm:prSet>
      <dgm:spPr/>
    </dgm:pt>
    <dgm:pt modelId="{0F9B354E-8C8B-452D-A9F1-1061B369E3EB}" type="pres">
      <dgm:prSet presAssocID="{C4C64D8A-2D31-481C-B695-90ED96137783}" presName="parTransTwo" presStyleCnt="0"/>
      <dgm:spPr/>
    </dgm:pt>
    <dgm:pt modelId="{CBA7DAE1-62A8-43E3-BE51-156EDC3DC9A2}" type="pres">
      <dgm:prSet presAssocID="{C4C64D8A-2D31-481C-B695-90ED96137783}" presName="horzTwo" presStyleCnt="0"/>
      <dgm:spPr/>
    </dgm:pt>
    <dgm:pt modelId="{3E69B44B-C5E0-4229-8FDD-E6CDBFF91E4E}" type="pres">
      <dgm:prSet presAssocID="{9CCED26D-73C6-469E-BA8F-3AC6753984AE}" presName="vertThree" presStyleCnt="0"/>
      <dgm:spPr/>
    </dgm:pt>
    <dgm:pt modelId="{A77A9F9D-7B0F-4299-817C-12D5BC465860}" type="pres">
      <dgm:prSet presAssocID="{9CCED26D-73C6-469E-BA8F-3AC6753984AE}" presName="txThree" presStyleLbl="node3" presStyleIdx="9" presStyleCnt="12" custScaleY="96161" custLinFactNeighborY="-17641">
        <dgm:presLayoutVars>
          <dgm:chPref val="3"/>
        </dgm:presLayoutVars>
      </dgm:prSet>
      <dgm:spPr/>
    </dgm:pt>
    <dgm:pt modelId="{6DA7F06C-2507-4A7B-99B9-A5FE54993155}" type="pres">
      <dgm:prSet presAssocID="{9CCED26D-73C6-469E-BA8F-3AC6753984AE}" presName="horzThree" presStyleCnt="0"/>
      <dgm:spPr/>
    </dgm:pt>
    <dgm:pt modelId="{3C232F4A-FB1F-479E-B822-E3F801DFBBB2}" type="pres">
      <dgm:prSet presAssocID="{9091AD04-CBBD-429B-90D7-26A420C0B902}" presName="sibSpaceThree" presStyleCnt="0"/>
      <dgm:spPr/>
    </dgm:pt>
    <dgm:pt modelId="{BDBC5F67-08EE-4AE9-9FA8-F17555CD5689}" type="pres">
      <dgm:prSet presAssocID="{3F55FF87-27E0-40C5-8A2F-AC2BD9464771}" presName="vertThree" presStyleCnt="0"/>
      <dgm:spPr/>
    </dgm:pt>
    <dgm:pt modelId="{17F0C27A-4A2B-4A08-93E8-FE8674F73021}" type="pres">
      <dgm:prSet presAssocID="{3F55FF87-27E0-40C5-8A2F-AC2BD9464771}" presName="txThree" presStyleLbl="node3" presStyleIdx="10" presStyleCnt="12" custScaleY="96161" custLinFactNeighborY="-17641">
        <dgm:presLayoutVars>
          <dgm:chPref val="3"/>
        </dgm:presLayoutVars>
      </dgm:prSet>
      <dgm:spPr/>
    </dgm:pt>
    <dgm:pt modelId="{7CD21EA7-C53E-4AF6-84B1-1DCB1FDBA7F9}" type="pres">
      <dgm:prSet presAssocID="{3F55FF87-27E0-40C5-8A2F-AC2BD9464771}" presName="horzThree" presStyleCnt="0"/>
      <dgm:spPr/>
    </dgm:pt>
    <dgm:pt modelId="{954BE23A-83DF-4AE7-B14A-7E04A5FC7F06}" type="pres">
      <dgm:prSet presAssocID="{98280509-47E8-44ED-B0CF-72C28F5BD834}" presName="sibSpaceThree" presStyleCnt="0"/>
      <dgm:spPr/>
    </dgm:pt>
    <dgm:pt modelId="{AE0294CA-305B-455D-9A20-03CC2911E9BF}" type="pres">
      <dgm:prSet presAssocID="{53C9409C-6CC3-4CBA-A071-7F39C35A936C}" presName="vertThree" presStyleCnt="0"/>
      <dgm:spPr/>
    </dgm:pt>
    <dgm:pt modelId="{1F566145-122B-4D7A-98D2-9142BB3E24E7}" type="pres">
      <dgm:prSet presAssocID="{53C9409C-6CC3-4CBA-A071-7F39C35A936C}" presName="txThree" presStyleLbl="node3" presStyleIdx="11" presStyleCnt="12" custScaleY="96161" custLinFactNeighborY="-17641">
        <dgm:presLayoutVars>
          <dgm:chPref val="3"/>
        </dgm:presLayoutVars>
      </dgm:prSet>
      <dgm:spPr/>
    </dgm:pt>
    <dgm:pt modelId="{E1D5AC73-46B8-4883-84B4-651C489AF5AE}" type="pres">
      <dgm:prSet presAssocID="{53C9409C-6CC3-4CBA-A071-7F39C35A936C}" presName="horzThree" presStyleCnt="0"/>
      <dgm:spPr/>
    </dgm:pt>
  </dgm:ptLst>
  <dgm:cxnLst>
    <dgm:cxn modelId="{61562404-843C-420F-B620-2DC3D01430EF}" type="presOf" srcId="{E7C189C0-282A-45CF-816C-C52CF630093C}" destId="{7FF8D078-1D8A-4AFD-BA9C-0E82B1C4BFE6}" srcOrd="0" destOrd="0" presId="urn:microsoft.com/office/officeart/2005/8/layout/hierarchy4"/>
    <dgm:cxn modelId="{3F435211-4F62-427C-87F5-BE0F691AA3F4}" type="presOf" srcId="{499B6C03-2CA7-4F40-8B9A-D6B907BC8324}" destId="{CAE16CA3-AA80-4669-9E16-48776C4E2CDB}" srcOrd="0" destOrd="0" presId="urn:microsoft.com/office/officeart/2005/8/layout/hierarchy4"/>
    <dgm:cxn modelId="{53D2C012-3857-4AD3-B9EA-DC226EE1F175}" type="presOf" srcId="{983E66A2-A1F1-44FD-895A-792B6353FE98}" destId="{D225DCF2-0944-4D12-A2DF-300097EA8DB3}" srcOrd="0" destOrd="0" presId="urn:microsoft.com/office/officeart/2005/8/layout/hierarchy4"/>
    <dgm:cxn modelId="{55B05516-AC6E-44FD-A11F-DBD86DEF233E}" srcId="{E7C189C0-282A-45CF-816C-C52CF630093C}" destId="{4FA44A91-A9A5-4005-B86A-3BE0C7EDD70D}" srcOrd="1" destOrd="0" parTransId="{6CD531C3-B577-47D1-9918-D867910B0054}" sibTransId="{01741C80-EAF9-4F11-BBF2-BDC89AE45741}"/>
    <dgm:cxn modelId="{7ACB2821-17EB-4403-BFCB-3A4D1AB505EE}" type="presOf" srcId="{3CB237B4-F489-4C96-87B9-A25A10C97790}" destId="{49BFF4B6-FB05-4135-B53A-479EF0EA36AF}" srcOrd="0" destOrd="0" presId="urn:microsoft.com/office/officeart/2005/8/layout/hierarchy4"/>
    <dgm:cxn modelId="{32C58B21-79F8-4A86-88BA-00BF843D0F9A}" type="presOf" srcId="{53C9409C-6CC3-4CBA-A071-7F39C35A936C}" destId="{1F566145-122B-4D7A-98D2-9142BB3E24E7}" srcOrd="0" destOrd="0" presId="urn:microsoft.com/office/officeart/2005/8/layout/hierarchy4"/>
    <dgm:cxn modelId="{319F3C26-4292-42B1-8221-C047F16D9298}" type="presOf" srcId="{4FA44A91-A9A5-4005-B86A-3BE0C7EDD70D}" destId="{BF43C2F8-8F9A-41B5-BA50-FABCD5BFBC76}" srcOrd="0" destOrd="0" presId="urn:microsoft.com/office/officeart/2005/8/layout/hierarchy4"/>
    <dgm:cxn modelId="{3FCC822C-E851-4F7F-BB47-1397B6A22A7E}" srcId="{F781E1A9-A3B1-459C-97D2-64CAD8F4AD99}" destId="{719721B7-35D3-4E03-BB2E-90EDCAD55901}" srcOrd="0" destOrd="0" parTransId="{96AC9DD0-C692-4C18-9D1E-189E3BDE699B}" sibTransId="{80CD3B6F-8015-41CF-96B2-44911C7E518B}"/>
    <dgm:cxn modelId="{B7037032-3F0C-4A8F-AA3A-04A479A0E2DE}" srcId="{70A25769-FD31-4C0E-99BE-E6E510CEE755}" destId="{F289BDB5-395F-4166-8FEB-7896E83AD757}" srcOrd="0" destOrd="0" parTransId="{0A111B3B-F15A-4B96-AB53-294DF599BE6C}" sibTransId="{311696E4-15E3-4049-B6EE-FBC5E736D509}"/>
    <dgm:cxn modelId="{BCB70E65-C2A9-4C3E-9408-FD7C4DC749E2}" srcId="{F289BDB5-395F-4166-8FEB-7896E83AD757}" destId="{49863539-2A9E-4E1C-B3BB-5B1B6E0D7E83}" srcOrd="1" destOrd="0" parTransId="{0EE43A18-D6EE-4BDF-A3A5-D4AF82257127}" sibTransId="{54294119-7CF8-4A2C-B895-5E3A567B22DB}"/>
    <dgm:cxn modelId="{A7905D6D-97C1-429F-8CE8-C4652469BCB9}" srcId="{F781E1A9-A3B1-459C-97D2-64CAD8F4AD99}" destId="{234B2618-963F-4BDD-B2A7-B872F5A0C4BE}" srcOrd="2" destOrd="0" parTransId="{B8EA24C3-1A3D-4490-BB84-77EB4454A2E1}" sibTransId="{5E9232AE-5799-4ACE-9C09-0B79EF9F43FC}"/>
    <dgm:cxn modelId="{6CA0444D-7E9B-4B71-82E1-372DFA598793}" srcId="{E7C189C0-282A-45CF-816C-C52CF630093C}" destId="{667F5C4B-CF7E-406C-96B0-7D9D96717582}" srcOrd="2" destOrd="0" parTransId="{1DF8369F-212E-4195-A685-87A9E0993928}" sibTransId="{90AA8A4A-0CA3-4692-B9FB-EE8D42D16AB1}"/>
    <dgm:cxn modelId="{6A46C174-EFD1-456C-A880-0B559380FA5F}" type="presOf" srcId="{667F5C4B-CF7E-406C-96B0-7D9D96717582}" destId="{18AB9763-E334-48CF-98BF-1E99B9AC2862}" srcOrd="0" destOrd="0" presId="urn:microsoft.com/office/officeart/2005/8/layout/hierarchy4"/>
    <dgm:cxn modelId="{AF565058-9ED8-42B4-B1F6-5255A75B8716}" type="presOf" srcId="{F5D6F268-4F52-48EA-831A-574A5EB21548}" destId="{C890410C-D174-4288-9218-F89E85B7A059}" srcOrd="0" destOrd="0" presId="urn:microsoft.com/office/officeart/2005/8/layout/hierarchy4"/>
    <dgm:cxn modelId="{9FE09058-BAFF-4188-8328-00904743BA47}" type="presOf" srcId="{9CCED26D-73C6-469E-BA8F-3AC6753984AE}" destId="{A77A9F9D-7B0F-4299-817C-12D5BC465860}" srcOrd="0" destOrd="0" presId="urn:microsoft.com/office/officeart/2005/8/layout/hierarchy4"/>
    <dgm:cxn modelId="{7034AE78-A20E-48A8-BF8E-7428FB3B6423}" srcId="{983E66A2-A1F1-44FD-895A-792B6353FE98}" destId="{F781E1A9-A3B1-459C-97D2-64CAD8F4AD99}" srcOrd="0" destOrd="0" parTransId="{BE7E4C73-41C6-4DFE-A346-3F39B7DEF86B}" sibTransId="{1E82FDBB-E9E6-4E23-AE2E-BA0A6E0AE1DD}"/>
    <dgm:cxn modelId="{638AE178-C085-444E-BD05-B9400715FB5C}" type="presOf" srcId="{F781E1A9-A3B1-459C-97D2-64CAD8F4AD99}" destId="{D180CAEF-078A-4309-B60B-550454B1B49A}" srcOrd="0" destOrd="0" presId="urn:microsoft.com/office/officeart/2005/8/layout/hierarchy4"/>
    <dgm:cxn modelId="{9ECFD679-E45D-4819-B393-7071612217F0}" srcId="{983E66A2-A1F1-44FD-895A-792B6353FE98}" destId="{C4C64D8A-2D31-481C-B695-90ED96137783}" srcOrd="1" destOrd="0" parTransId="{FFD4C942-C53F-4FFB-928A-F65B1FE4DD6C}" sibTransId="{B00BA5AB-ED01-4E0A-9E91-254B0DCF3753}"/>
    <dgm:cxn modelId="{C8B23C5A-8B54-4B16-9FB8-C0212E916F0E}" srcId="{F289BDB5-395F-4166-8FEB-7896E83AD757}" destId="{E7C189C0-282A-45CF-816C-C52CF630093C}" srcOrd="0" destOrd="0" parTransId="{7116E9A4-798D-4157-A6D8-2211C0EA1D3A}" sibTransId="{109BC812-21B3-4332-BB5F-5ECCFE382723}"/>
    <dgm:cxn modelId="{8B469B7D-CE9C-4579-A59C-0B21BF0E513F}" type="presOf" srcId="{C4C64D8A-2D31-481C-B695-90ED96137783}" destId="{6FD23290-A34A-4308-A05B-6600BFD3226E}" srcOrd="0" destOrd="0" presId="urn:microsoft.com/office/officeart/2005/8/layout/hierarchy4"/>
    <dgm:cxn modelId="{3CECE083-D6BD-4F00-8255-1F18E9A1CFE2}" srcId="{49863539-2A9E-4E1C-B3BB-5B1B6E0D7E83}" destId="{3CB237B4-F489-4C96-87B9-A25A10C97790}" srcOrd="0" destOrd="0" parTransId="{DDDB5547-8338-46A4-B621-822AB166712B}" sibTransId="{C073F171-19CE-44AA-9AB6-75801AB369D1}"/>
    <dgm:cxn modelId="{0FE92C91-B307-4F9A-91F3-3AE5DDC6F204}" type="presOf" srcId="{3F55FF87-27E0-40C5-8A2F-AC2BD9464771}" destId="{17F0C27A-4A2B-4A08-93E8-FE8674F73021}" srcOrd="0" destOrd="0" presId="urn:microsoft.com/office/officeart/2005/8/layout/hierarchy4"/>
    <dgm:cxn modelId="{72136197-45A5-4B27-82A3-CAE58422CDA8}" type="presOf" srcId="{70E5E9BB-3CE1-44C6-A599-DF2F598894F8}" destId="{9B76110A-7FA0-44A3-8AC1-4BE8DA967553}" srcOrd="0" destOrd="0" presId="urn:microsoft.com/office/officeart/2005/8/layout/hierarchy4"/>
    <dgm:cxn modelId="{80C6CAAF-8D01-4B07-AAFA-224CB1BF8336}" type="presOf" srcId="{719721B7-35D3-4E03-BB2E-90EDCAD55901}" destId="{FF74FEDE-18EA-4128-93AC-CC43F7E5196C}" srcOrd="0" destOrd="0" presId="urn:microsoft.com/office/officeart/2005/8/layout/hierarchy4"/>
    <dgm:cxn modelId="{6452B5B8-8B95-4CE1-A14B-E718F69ECCDA}" srcId="{49863539-2A9E-4E1C-B3BB-5B1B6E0D7E83}" destId="{927DEF3A-7B78-40CB-8068-6E05116E296A}" srcOrd="1" destOrd="0" parTransId="{CBB3C005-3302-438B-BBCB-A2DF38E16A77}" sibTransId="{27CE4118-62C2-435A-AC13-EA3E92374AF9}"/>
    <dgm:cxn modelId="{B259ABBA-AB3D-4078-A541-5A0C74EE3718}" srcId="{F781E1A9-A3B1-459C-97D2-64CAD8F4AD99}" destId="{F5D6F268-4F52-48EA-831A-574A5EB21548}" srcOrd="1" destOrd="0" parTransId="{C25D0E22-EE8B-4CBF-BE2E-1BF6CA54D0EE}" sibTransId="{A4AF5783-5475-4DEA-AFA1-5840354CC5D4}"/>
    <dgm:cxn modelId="{F3005DC2-DDCD-487D-A658-42F21AF1BD68}" srcId="{C4C64D8A-2D31-481C-B695-90ED96137783}" destId="{9CCED26D-73C6-469E-BA8F-3AC6753984AE}" srcOrd="0" destOrd="0" parTransId="{4CEA395D-91F1-49F2-A1EF-F725ED96C18B}" sibTransId="{9091AD04-CBBD-429B-90D7-26A420C0B902}"/>
    <dgm:cxn modelId="{34A7BBC2-63D8-4BED-8CF2-38C0FC713858}" type="presOf" srcId="{49863539-2A9E-4E1C-B3BB-5B1B6E0D7E83}" destId="{283D7724-3FCC-4497-8D19-46C0DC3A2387}" srcOrd="0" destOrd="0" presId="urn:microsoft.com/office/officeart/2005/8/layout/hierarchy4"/>
    <dgm:cxn modelId="{5C9751D3-843D-4D4F-9782-7F2CC86E05EB}" type="presOf" srcId="{F289BDB5-395F-4166-8FEB-7896E83AD757}" destId="{0D8F45EE-5CBF-4E93-B880-12BD67B7AF48}" srcOrd="0" destOrd="0" presId="urn:microsoft.com/office/officeart/2005/8/layout/hierarchy4"/>
    <dgm:cxn modelId="{426963D7-14BC-4571-940B-3DD9486FCC02}" srcId="{E7C189C0-282A-45CF-816C-C52CF630093C}" destId="{499B6C03-2CA7-4F40-8B9A-D6B907BC8324}" srcOrd="0" destOrd="0" parTransId="{F099B41C-1F2E-499F-BAA0-7F33F59BE4BA}" sibTransId="{07B3CA72-3403-47A5-BCC4-DAD10FFD4E75}"/>
    <dgm:cxn modelId="{F3D9C9E1-FCBD-4461-ABD7-160EAE0B7633}" type="presOf" srcId="{70A25769-FD31-4C0E-99BE-E6E510CEE755}" destId="{64C54FC0-5A6B-49F6-B717-FE92FBE23234}" srcOrd="0" destOrd="0" presId="urn:microsoft.com/office/officeart/2005/8/layout/hierarchy4"/>
    <dgm:cxn modelId="{DA95DAE8-ED40-4477-A344-ECD0A767F287}" srcId="{C4C64D8A-2D31-481C-B695-90ED96137783}" destId="{3F55FF87-27E0-40C5-8A2F-AC2BD9464771}" srcOrd="1" destOrd="0" parTransId="{1008A1E1-E816-41C8-AA9A-0A74DBB5DCBA}" sibTransId="{98280509-47E8-44ED-B0CF-72C28F5BD834}"/>
    <dgm:cxn modelId="{7CDB8BEB-28EB-4158-8D7D-C855B5E4A404}" srcId="{70A25769-FD31-4C0E-99BE-E6E510CEE755}" destId="{983E66A2-A1F1-44FD-895A-792B6353FE98}" srcOrd="1" destOrd="0" parTransId="{1252F27A-CFA5-43FD-987A-A5C1C5BCFDA6}" sibTransId="{8B06907C-E0CE-4542-A496-8180FC858D53}"/>
    <dgm:cxn modelId="{07D0E2EC-8CB0-4F4C-9D73-1C58BD0B7DB4}" srcId="{C4C64D8A-2D31-481C-B695-90ED96137783}" destId="{53C9409C-6CC3-4CBA-A071-7F39C35A936C}" srcOrd="2" destOrd="0" parTransId="{170D1AE5-B033-472B-B2C6-BFE6DF0F28ED}" sibTransId="{496DA93D-5BFC-4757-A067-4032DD7B17F4}"/>
    <dgm:cxn modelId="{0C9941F7-F06C-4165-A179-C92E2CBB7EE6}" type="presOf" srcId="{234B2618-963F-4BDD-B2A7-B872F5A0C4BE}" destId="{D1CD4DF2-85CE-453C-9A9E-BE1BD9A02F8E}" srcOrd="0" destOrd="0" presId="urn:microsoft.com/office/officeart/2005/8/layout/hierarchy4"/>
    <dgm:cxn modelId="{84FDBCFC-CB34-43BE-94C6-C6CC43883FC0}" srcId="{49863539-2A9E-4E1C-B3BB-5B1B6E0D7E83}" destId="{70E5E9BB-3CE1-44C6-A599-DF2F598894F8}" srcOrd="2" destOrd="0" parTransId="{69E03A69-86F1-4D2F-92D7-4F3A56672A9C}" sibTransId="{068B471D-732C-48FC-B1A3-B816BE101462}"/>
    <dgm:cxn modelId="{42AAAFFF-3B31-432E-96B8-EE211525E546}" type="presOf" srcId="{927DEF3A-7B78-40CB-8068-6E05116E296A}" destId="{01285EDA-FCB4-4335-B7EA-7E1F28B9AEA8}" srcOrd="0" destOrd="0" presId="urn:microsoft.com/office/officeart/2005/8/layout/hierarchy4"/>
    <dgm:cxn modelId="{36D3C1D4-21F7-4C44-898F-A7C70CD6196E}" type="presParOf" srcId="{64C54FC0-5A6B-49F6-B717-FE92FBE23234}" destId="{8EA5BC42-AB2D-4E0A-A6F4-7EB9E08E46AD}" srcOrd="0" destOrd="0" presId="urn:microsoft.com/office/officeart/2005/8/layout/hierarchy4"/>
    <dgm:cxn modelId="{C22393E7-DAD4-4D9D-B0EC-5AFCBB98DF50}" type="presParOf" srcId="{8EA5BC42-AB2D-4E0A-A6F4-7EB9E08E46AD}" destId="{0D8F45EE-5CBF-4E93-B880-12BD67B7AF48}" srcOrd="0" destOrd="0" presId="urn:microsoft.com/office/officeart/2005/8/layout/hierarchy4"/>
    <dgm:cxn modelId="{64281407-AF4F-4121-ABCB-5FA4C733CFD6}" type="presParOf" srcId="{8EA5BC42-AB2D-4E0A-A6F4-7EB9E08E46AD}" destId="{E06FD2A9-379B-4B4D-8845-1F142599E06C}" srcOrd="1" destOrd="0" presId="urn:microsoft.com/office/officeart/2005/8/layout/hierarchy4"/>
    <dgm:cxn modelId="{48B45917-95D7-45CC-AEF4-7FDB21552584}" type="presParOf" srcId="{8EA5BC42-AB2D-4E0A-A6F4-7EB9E08E46AD}" destId="{5DF15FDC-A3DF-481A-9FB1-12913D3E4448}" srcOrd="2" destOrd="0" presId="urn:microsoft.com/office/officeart/2005/8/layout/hierarchy4"/>
    <dgm:cxn modelId="{D547D42C-5FA9-48C5-9D87-14A7D7A73902}" type="presParOf" srcId="{5DF15FDC-A3DF-481A-9FB1-12913D3E4448}" destId="{B52CBE51-4412-4FC6-9BE3-F9A1749D8126}" srcOrd="0" destOrd="0" presId="urn:microsoft.com/office/officeart/2005/8/layout/hierarchy4"/>
    <dgm:cxn modelId="{52C3D809-43EF-4AAB-BB7E-B80371349B04}" type="presParOf" srcId="{B52CBE51-4412-4FC6-9BE3-F9A1749D8126}" destId="{7FF8D078-1D8A-4AFD-BA9C-0E82B1C4BFE6}" srcOrd="0" destOrd="0" presId="urn:microsoft.com/office/officeart/2005/8/layout/hierarchy4"/>
    <dgm:cxn modelId="{9AF3CDE8-5E0F-42AC-BB70-853C5931891D}" type="presParOf" srcId="{B52CBE51-4412-4FC6-9BE3-F9A1749D8126}" destId="{E2F4091F-D0ED-4B05-A8E2-585DCDC802F3}" srcOrd="1" destOrd="0" presId="urn:microsoft.com/office/officeart/2005/8/layout/hierarchy4"/>
    <dgm:cxn modelId="{0E16AFF2-26D7-4B19-9CFF-89BF1A982B62}" type="presParOf" srcId="{B52CBE51-4412-4FC6-9BE3-F9A1749D8126}" destId="{D8D5F39B-6289-4CE7-BA20-510C8742F8DD}" srcOrd="2" destOrd="0" presId="urn:microsoft.com/office/officeart/2005/8/layout/hierarchy4"/>
    <dgm:cxn modelId="{407FB188-FC41-4880-8682-7EE4C411CC3A}" type="presParOf" srcId="{D8D5F39B-6289-4CE7-BA20-510C8742F8DD}" destId="{76A06108-E5C3-4B10-9EB5-7E6BF19C0CF4}" srcOrd="0" destOrd="0" presId="urn:microsoft.com/office/officeart/2005/8/layout/hierarchy4"/>
    <dgm:cxn modelId="{ECE3F081-2E86-40E2-9CF3-52E5CCB8AE83}" type="presParOf" srcId="{76A06108-E5C3-4B10-9EB5-7E6BF19C0CF4}" destId="{CAE16CA3-AA80-4669-9E16-48776C4E2CDB}" srcOrd="0" destOrd="0" presId="urn:microsoft.com/office/officeart/2005/8/layout/hierarchy4"/>
    <dgm:cxn modelId="{BF6DA33F-E7E4-45F9-99EA-AFF58CCFB09E}" type="presParOf" srcId="{76A06108-E5C3-4B10-9EB5-7E6BF19C0CF4}" destId="{746E5A72-C1A1-4BE1-834A-F821525DF630}" srcOrd="1" destOrd="0" presId="urn:microsoft.com/office/officeart/2005/8/layout/hierarchy4"/>
    <dgm:cxn modelId="{EE87BD00-DD86-4E72-BC5B-C8239FA9CA56}" type="presParOf" srcId="{D8D5F39B-6289-4CE7-BA20-510C8742F8DD}" destId="{94C34F4D-C8F0-4136-B3C6-937D07DA44F7}" srcOrd="1" destOrd="0" presId="urn:microsoft.com/office/officeart/2005/8/layout/hierarchy4"/>
    <dgm:cxn modelId="{F4C08481-0EB8-4D26-B83B-668F783E76A6}" type="presParOf" srcId="{D8D5F39B-6289-4CE7-BA20-510C8742F8DD}" destId="{50C4DF91-BEA0-4572-BD25-468E65B570EA}" srcOrd="2" destOrd="0" presId="urn:microsoft.com/office/officeart/2005/8/layout/hierarchy4"/>
    <dgm:cxn modelId="{6971DF6F-ADCA-472E-A88E-CBBFA34B9853}" type="presParOf" srcId="{50C4DF91-BEA0-4572-BD25-468E65B570EA}" destId="{BF43C2F8-8F9A-41B5-BA50-FABCD5BFBC76}" srcOrd="0" destOrd="0" presId="urn:microsoft.com/office/officeart/2005/8/layout/hierarchy4"/>
    <dgm:cxn modelId="{6EA44D94-EEB8-49D8-96D3-75EABEF585CB}" type="presParOf" srcId="{50C4DF91-BEA0-4572-BD25-468E65B570EA}" destId="{BB0A0CEF-AEBA-4136-92B9-EE64C669EB70}" srcOrd="1" destOrd="0" presId="urn:microsoft.com/office/officeart/2005/8/layout/hierarchy4"/>
    <dgm:cxn modelId="{961359B0-D074-4824-8FC0-16445CF13900}" type="presParOf" srcId="{D8D5F39B-6289-4CE7-BA20-510C8742F8DD}" destId="{853EFCE2-F254-4D73-A00E-62F3FC83539E}" srcOrd="3" destOrd="0" presId="urn:microsoft.com/office/officeart/2005/8/layout/hierarchy4"/>
    <dgm:cxn modelId="{B4ADCAD6-603B-449E-B5E9-3C0BB7B2546E}" type="presParOf" srcId="{D8D5F39B-6289-4CE7-BA20-510C8742F8DD}" destId="{256C6749-E587-45B9-ADC3-F41509204D6B}" srcOrd="4" destOrd="0" presId="urn:microsoft.com/office/officeart/2005/8/layout/hierarchy4"/>
    <dgm:cxn modelId="{A5A93F8E-8B01-4589-A2A4-38AF849073FA}" type="presParOf" srcId="{256C6749-E587-45B9-ADC3-F41509204D6B}" destId="{18AB9763-E334-48CF-98BF-1E99B9AC2862}" srcOrd="0" destOrd="0" presId="urn:microsoft.com/office/officeart/2005/8/layout/hierarchy4"/>
    <dgm:cxn modelId="{47596555-5D66-441B-A412-E3E05BF693E1}" type="presParOf" srcId="{256C6749-E587-45B9-ADC3-F41509204D6B}" destId="{DEDA2327-2978-4E7B-A508-FB03CE7C8AB9}" srcOrd="1" destOrd="0" presId="urn:microsoft.com/office/officeart/2005/8/layout/hierarchy4"/>
    <dgm:cxn modelId="{1CDE1358-E528-430F-95D6-76763CAB9574}" type="presParOf" srcId="{5DF15FDC-A3DF-481A-9FB1-12913D3E4448}" destId="{5F1A0FBA-C25B-4E14-8AD1-F869BFA3E47F}" srcOrd="1" destOrd="0" presId="urn:microsoft.com/office/officeart/2005/8/layout/hierarchy4"/>
    <dgm:cxn modelId="{A46C803C-2DF3-42CC-A894-C67D2479027F}" type="presParOf" srcId="{5DF15FDC-A3DF-481A-9FB1-12913D3E4448}" destId="{C48EE162-CDE0-4A3B-8D43-9F593B4A5B00}" srcOrd="2" destOrd="0" presId="urn:microsoft.com/office/officeart/2005/8/layout/hierarchy4"/>
    <dgm:cxn modelId="{3FC5AAB7-CF70-4390-A962-4593D07655D8}" type="presParOf" srcId="{C48EE162-CDE0-4A3B-8D43-9F593B4A5B00}" destId="{283D7724-3FCC-4497-8D19-46C0DC3A2387}" srcOrd="0" destOrd="0" presId="urn:microsoft.com/office/officeart/2005/8/layout/hierarchy4"/>
    <dgm:cxn modelId="{E37E3CDE-C120-4197-A21E-9F34B9C12F5B}" type="presParOf" srcId="{C48EE162-CDE0-4A3B-8D43-9F593B4A5B00}" destId="{FE5AA6B4-D829-4A3D-8AE4-BC28FCEC9397}" srcOrd="1" destOrd="0" presId="urn:microsoft.com/office/officeart/2005/8/layout/hierarchy4"/>
    <dgm:cxn modelId="{7F921C24-9B23-4AE6-B62F-5F03E61A3EC8}" type="presParOf" srcId="{C48EE162-CDE0-4A3B-8D43-9F593B4A5B00}" destId="{16B55BA8-5164-4288-94A0-22C8BF61653A}" srcOrd="2" destOrd="0" presId="urn:microsoft.com/office/officeart/2005/8/layout/hierarchy4"/>
    <dgm:cxn modelId="{50B443E5-0BE0-4A46-9956-8108C47CF6E6}" type="presParOf" srcId="{16B55BA8-5164-4288-94A0-22C8BF61653A}" destId="{59966FD4-DDD6-4AB8-B8C7-CBA6D16AC8BF}" srcOrd="0" destOrd="0" presId="urn:microsoft.com/office/officeart/2005/8/layout/hierarchy4"/>
    <dgm:cxn modelId="{3C50ED2D-EDD1-4A2A-90B7-3FE7B3BF1F9E}" type="presParOf" srcId="{59966FD4-DDD6-4AB8-B8C7-CBA6D16AC8BF}" destId="{49BFF4B6-FB05-4135-B53A-479EF0EA36AF}" srcOrd="0" destOrd="0" presId="urn:microsoft.com/office/officeart/2005/8/layout/hierarchy4"/>
    <dgm:cxn modelId="{2B909EF7-C29E-4BDC-9209-254B33417B80}" type="presParOf" srcId="{59966FD4-DDD6-4AB8-B8C7-CBA6D16AC8BF}" destId="{1F3BEF9E-76FD-4CCE-A716-9CFA527DD125}" srcOrd="1" destOrd="0" presId="urn:microsoft.com/office/officeart/2005/8/layout/hierarchy4"/>
    <dgm:cxn modelId="{03A5C6DB-0AE9-41C8-95AD-32D940FA77B4}" type="presParOf" srcId="{16B55BA8-5164-4288-94A0-22C8BF61653A}" destId="{007F141A-355F-4C41-AF69-9CDFA6FA960E}" srcOrd="1" destOrd="0" presId="urn:microsoft.com/office/officeart/2005/8/layout/hierarchy4"/>
    <dgm:cxn modelId="{5C3E53EA-F349-4E31-975D-0EC3B15F4BC5}" type="presParOf" srcId="{16B55BA8-5164-4288-94A0-22C8BF61653A}" destId="{2E0B5461-5D00-4A49-9983-D789939B2F34}" srcOrd="2" destOrd="0" presId="urn:microsoft.com/office/officeart/2005/8/layout/hierarchy4"/>
    <dgm:cxn modelId="{B4E86690-79DF-426C-A4EB-0700AA15F266}" type="presParOf" srcId="{2E0B5461-5D00-4A49-9983-D789939B2F34}" destId="{01285EDA-FCB4-4335-B7EA-7E1F28B9AEA8}" srcOrd="0" destOrd="0" presId="urn:microsoft.com/office/officeart/2005/8/layout/hierarchy4"/>
    <dgm:cxn modelId="{5C553C98-BE39-4A52-955E-DCD054F3E77C}" type="presParOf" srcId="{2E0B5461-5D00-4A49-9983-D789939B2F34}" destId="{06485563-56D2-4575-A827-C639CE3C262E}" srcOrd="1" destOrd="0" presId="urn:microsoft.com/office/officeart/2005/8/layout/hierarchy4"/>
    <dgm:cxn modelId="{BD6661C1-5F13-49DE-8E9C-E75C3C0EF279}" type="presParOf" srcId="{16B55BA8-5164-4288-94A0-22C8BF61653A}" destId="{1D6C46C1-75AE-4D3C-B5BF-94A3F16A124A}" srcOrd="3" destOrd="0" presId="urn:microsoft.com/office/officeart/2005/8/layout/hierarchy4"/>
    <dgm:cxn modelId="{96F8EA66-7865-4792-B3B0-B1BAAC94205A}" type="presParOf" srcId="{16B55BA8-5164-4288-94A0-22C8BF61653A}" destId="{DFCD1DE1-9A53-4FA4-AC85-70F8E39049D7}" srcOrd="4" destOrd="0" presId="urn:microsoft.com/office/officeart/2005/8/layout/hierarchy4"/>
    <dgm:cxn modelId="{F6D48D7B-BC4D-444C-BE9D-803AFC301CA6}" type="presParOf" srcId="{DFCD1DE1-9A53-4FA4-AC85-70F8E39049D7}" destId="{9B76110A-7FA0-44A3-8AC1-4BE8DA967553}" srcOrd="0" destOrd="0" presId="urn:microsoft.com/office/officeart/2005/8/layout/hierarchy4"/>
    <dgm:cxn modelId="{16FF55B8-DFB9-4673-A86E-FD1A7F388D0E}" type="presParOf" srcId="{DFCD1DE1-9A53-4FA4-AC85-70F8E39049D7}" destId="{4C0416C0-D839-47F5-8491-488FC2AEBEF3}" srcOrd="1" destOrd="0" presId="urn:microsoft.com/office/officeart/2005/8/layout/hierarchy4"/>
    <dgm:cxn modelId="{39543B3D-AA75-406C-8880-CB1DDDB23D2A}" type="presParOf" srcId="{64C54FC0-5A6B-49F6-B717-FE92FBE23234}" destId="{AA57EC99-BF71-4BA1-8971-F1BE6036FE08}" srcOrd="1" destOrd="0" presId="urn:microsoft.com/office/officeart/2005/8/layout/hierarchy4"/>
    <dgm:cxn modelId="{9FE6637D-08C8-4B68-AA2E-5A8A0E8ACD29}" type="presParOf" srcId="{64C54FC0-5A6B-49F6-B717-FE92FBE23234}" destId="{409A93B6-A64E-4E33-8CA5-F5C2E4800EF1}" srcOrd="2" destOrd="0" presId="urn:microsoft.com/office/officeart/2005/8/layout/hierarchy4"/>
    <dgm:cxn modelId="{58F14DB8-9A2F-49A9-AC2E-E34098F76F69}" type="presParOf" srcId="{409A93B6-A64E-4E33-8CA5-F5C2E4800EF1}" destId="{D225DCF2-0944-4D12-A2DF-300097EA8DB3}" srcOrd="0" destOrd="0" presId="urn:microsoft.com/office/officeart/2005/8/layout/hierarchy4"/>
    <dgm:cxn modelId="{AC490A30-485F-4413-9A77-C6C4CE8F0277}" type="presParOf" srcId="{409A93B6-A64E-4E33-8CA5-F5C2E4800EF1}" destId="{963AC26B-A573-4166-B04B-0B1A46E30F6A}" srcOrd="1" destOrd="0" presId="urn:microsoft.com/office/officeart/2005/8/layout/hierarchy4"/>
    <dgm:cxn modelId="{D400A34C-9F2B-4D47-AE4B-0AD2DB5FF03E}" type="presParOf" srcId="{409A93B6-A64E-4E33-8CA5-F5C2E4800EF1}" destId="{66C886FB-D00A-4BE3-836A-8825901DC05B}" srcOrd="2" destOrd="0" presId="urn:microsoft.com/office/officeart/2005/8/layout/hierarchy4"/>
    <dgm:cxn modelId="{BAFEC25E-5E88-4F1B-B90F-E94C3010D3BB}" type="presParOf" srcId="{66C886FB-D00A-4BE3-836A-8825901DC05B}" destId="{4D8DEBE7-5A58-4789-A05D-B57C1A4B9826}" srcOrd="0" destOrd="0" presId="urn:microsoft.com/office/officeart/2005/8/layout/hierarchy4"/>
    <dgm:cxn modelId="{7F2E10AA-DEE8-4470-856A-D9459C9E92D0}" type="presParOf" srcId="{4D8DEBE7-5A58-4789-A05D-B57C1A4B9826}" destId="{D180CAEF-078A-4309-B60B-550454B1B49A}" srcOrd="0" destOrd="0" presId="urn:microsoft.com/office/officeart/2005/8/layout/hierarchy4"/>
    <dgm:cxn modelId="{D5E734DF-F5F6-4E3A-A89F-6F8050CAB284}" type="presParOf" srcId="{4D8DEBE7-5A58-4789-A05D-B57C1A4B9826}" destId="{8852238E-BCC7-4202-9D5C-BAA7F6E2E41D}" srcOrd="1" destOrd="0" presId="urn:microsoft.com/office/officeart/2005/8/layout/hierarchy4"/>
    <dgm:cxn modelId="{4DC43C34-4D6D-4A1F-B74F-9FA752C405C4}" type="presParOf" srcId="{4D8DEBE7-5A58-4789-A05D-B57C1A4B9826}" destId="{D6F9A704-9062-47FF-806F-2CB3E401E2DC}" srcOrd="2" destOrd="0" presId="urn:microsoft.com/office/officeart/2005/8/layout/hierarchy4"/>
    <dgm:cxn modelId="{0F30D50B-347E-4212-BFB7-38B79AF68C03}" type="presParOf" srcId="{D6F9A704-9062-47FF-806F-2CB3E401E2DC}" destId="{CC6B482D-B9FA-45F3-AD9F-5D0A6FD7DD62}" srcOrd="0" destOrd="0" presId="urn:microsoft.com/office/officeart/2005/8/layout/hierarchy4"/>
    <dgm:cxn modelId="{795852BB-4901-4DFD-A4B5-6986B694FDE3}" type="presParOf" srcId="{CC6B482D-B9FA-45F3-AD9F-5D0A6FD7DD62}" destId="{FF74FEDE-18EA-4128-93AC-CC43F7E5196C}" srcOrd="0" destOrd="0" presId="urn:microsoft.com/office/officeart/2005/8/layout/hierarchy4"/>
    <dgm:cxn modelId="{3F3616EA-BE21-4110-9D6D-67FCB33534C6}" type="presParOf" srcId="{CC6B482D-B9FA-45F3-AD9F-5D0A6FD7DD62}" destId="{407B55F0-30CE-48BC-9A85-CA9C19B3324E}" srcOrd="1" destOrd="0" presId="urn:microsoft.com/office/officeart/2005/8/layout/hierarchy4"/>
    <dgm:cxn modelId="{3C7D79D7-83B1-49A9-A49E-A2C36F5A72C0}" type="presParOf" srcId="{D6F9A704-9062-47FF-806F-2CB3E401E2DC}" destId="{A9FA6ADB-654F-49AC-A5C8-D42EB025BC42}" srcOrd="1" destOrd="0" presId="urn:microsoft.com/office/officeart/2005/8/layout/hierarchy4"/>
    <dgm:cxn modelId="{19B1D247-E54B-46E1-9219-D4B30CBDE72D}" type="presParOf" srcId="{D6F9A704-9062-47FF-806F-2CB3E401E2DC}" destId="{0F57BC02-3F34-4232-8B0F-DB1E690CF63C}" srcOrd="2" destOrd="0" presId="urn:microsoft.com/office/officeart/2005/8/layout/hierarchy4"/>
    <dgm:cxn modelId="{AE7561D2-D1A5-419A-80F2-FFE4CD6E933F}" type="presParOf" srcId="{0F57BC02-3F34-4232-8B0F-DB1E690CF63C}" destId="{C890410C-D174-4288-9218-F89E85B7A059}" srcOrd="0" destOrd="0" presId="urn:microsoft.com/office/officeart/2005/8/layout/hierarchy4"/>
    <dgm:cxn modelId="{00299EB2-E82F-491C-901C-9D0BA8B46BA7}" type="presParOf" srcId="{0F57BC02-3F34-4232-8B0F-DB1E690CF63C}" destId="{D78B662C-5C47-4C12-9CD5-85A3B0A47941}" srcOrd="1" destOrd="0" presId="urn:microsoft.com/office/officeart/2005/8/layout/hierarchy4"/>
    <dgm:cxn modelId="{9C65CF4A-F6FE-4D9B-AD1E-9641581297EE}" type="presParOf" srcId="{D6F9A704-9062-47FF-806F-2CB3E401E2DC}" destId="{D38B4FE5-0599-4253-A0C2-740395DD1220}" srcOrd="3" destOrd="0" presId="urn:microsoft.com/office/officeart/2005/8/layout/hierarchy4"/>
    <dgm:cxn modelId="{6E7789E0-47E3-4FBD-B5CA-C7DE13CC6676}" type="presParOf" srcId="{D6F9A704-9062-47FF-806F-2CB3E401E2DC}" destId="{8A9F6156-061F-43C1-B3DD-FF63F98DE918}" srcOrd="4" destOrd="0" presId="urn:microsoft.com/office/officeart/2005/8/layout/hierarchy4"/>
    <dgm:cxn modelId="{30E0C6CB-1819-4217-8462-91571620BD2C}" type="presParOf" srcId="{8A9F6156-061F-43C1-B3DD-FF63F98DE918}" destId="{D1CD4DF2-85CE-453C-9A9E-BE1BD9A02F8E}" srcOrd="0" destOrd="0" presId="urn:microsoft.com/office/officeart/2005/8/layout/hierarchy4"/>
    <dgm:cxn modelId="{E4810DDD-C6E5-4DFE-B790-07ACE954FB4E}" type="presParOf" srcId="{8A9F6156-061F-43C1-B3DD-FF63F98DE918}" destId="{2F75929B-01F3-4F24-885E-F4F6B24BE7DB}" srcOrd="1" destOrd="0" presId="urn:microsoft.com/office/officeart/2005/8/layout/hierarchy4"/>
    <dgm:cxn modelId="{D3F901E1-EBDA-4A3D-AD16-82B4783644EE}" type="presParOf" srcId="{66C886FB-D00A-4BE3-836A-8825901DC05B}" destId="{3A7AA90F-AD9B-43F9-AD1D-CEA4512FA488}" srcOrd="1" destOrd="0" presId="urn:microsoft.com/office/officeart/2005/8/layout/hierarchy4"/>
    <dgm:cxn modelId="{F1E19BAB-9E0A-412A-A5D8-863D97CD50F7}" type="presParOf" srcId="{66C886FB-D00A-4BE3-836A-8825901DC05B}" destId="{EAC4E60D-A126-479E-8716-E46EC00F3530}" srcOrd="2" destOrd="0" presId="urn:microsoft.com/office/officeart/2005/8/layout/hierarchy4"/>
    <dgm:cxn modelId="{B648AF0E-616C-46EB-8813-E706F66A660B}" type="presParOf" srcId="{EAC4E60D-A126-479E-8716-E46EC00F3530}" destId="{6FD23290-A34A-4308-A05B-6600BFD3226E}" srcOrd="0" destOrd="0" presId="urn:microsoft.com/office/officeart/2005/8/layout/hierarchy4"/>
    <dgm:cxn modelId="{A1EE4D08-601C-47C4-8A5D-99E0A8505862}" type="presParOf" srcId="{EAC4E60D-A126-479E-8716-E46EC00F3530}" destId="{0F9B354E-8C8B-452D-A9F1-1061B369E3EB}" srcOrd="1" destOrd="0" presId="urn:microsoft.com/office/officeart/2005/8/layout/hierarchy4"/>
    <dgm:cxn modelId="{B3D069F4-89AF-4839-A3FE-0C8080246660}" type="presParOf" srcId="{EAC4E60D-A126-479E-8716-E46EC00F3530}" destId="{CBA7DAE1-62A8-43E3-BE51-156EDC3DC9A2}" srcOrd="2" destOrd="0" presId="urn:microsoft.com/office/officeart/2005/8/layout/hierarchy4"/>
    <dgm:cxn modelId="{71277540-BA1D-4A8E-8650-ADAA2A5B409C}" type="presParOf" srcId="{CBA7DAE1-62A8-43E3-BE51-156EDC3DC9A2}" destId="{3E69B44B-C5E0-4229-8FDD-E6CDBFF91E4E}" srcOrd="0" destOrd="0" presId="urn:microsoft.com/office/officeart/2005/8/layout/hierarchy4"/>
    <dgm:cxn modelId="{78B2EF54-CB76-48CD-BBEF-93ACED58283A}" type="presParOf" srcId="{3E69B44B-C5E0-4229-8FDD-E6CDBFF91E4E}" destId="{A77A9F9D-7B0F-4299-817C-12D5BC465860}" srcOrd="0" destOrd="0" presId="urn:microsoft.com/office/officeart/2005/8/layout/hierarchy4"/>
    <dgm:cxn modelId="{24FBFBB9-23B9-4614-B79F-E0AFAA166508}" type="presParOf" srcId="{3E69B44B-C5E0-4229-8FDD-E6CDBFF91E4E}" destId="{6DA7F06C-2507-4A7B-99B9-A5FE54993155}" srcOrd="1" destOrd="0" presId="urn:microsoft.com/office/officeart/2005/8/layout/hierarchy4"/>
    <dgm:cxn modelId="{642D02F2-7DBB-45E8-81C7-389366ABA98A}" type="presParOf" srcId="{CBA7DAE1-62A8-43E3-BE51-156EDC3DC9A2}" destId="{3C232F4A-FB1F-479E-B822-E3F801DFBBB2}" srcOrd="1" destOrd="0" presId="urn:microsoft.com/office/officeart/2005/8/layout/hierarchy4"/>
    <dgm:cxn modelId="{98280920-441C-46AB-93F3-D8E9C47BEE2C}" type="presParOf" srcId="{CBA7DAE1-62A8-43E3-BE51-156EDC3DC9A2}" destId="{BDBC5F67-08EE-4AE9-9FA8-F17555CD5689}" srcOrd="2" destOrd="0" presId="urn:microsoft.com/office/officeart/2005/8/layout/hierarchy4"/>
    <dgm:cxn modelId="{E470A572-14EF-46A0-BE60-A622FB024A59}" type="presParOf" srcId="{BDBC5F67-08EE-4AE9-9FA8-F17555CD5689}" destId="{17F0C27A-4A2B-4A08-93E8-FE8674F73021}" srcOrd="0" destOrd="0" presId="urn:microsoft.com/office/officeart/2005/8/layout/hierarchy4"/>
    <dgm:cxn modelId="{6628ED62-0C12-48B4-83C0-659609CE3273}" type="presParOf" srcId="{BDBC5F67-08EE-4AE9-9FA8-F17555CD5689}" destId="{7CD21EA7-C53E-4AF6-84B1-1DCB1FDBA7F9}" srcOrd="1" destOrd="0" presId="urn:microsoft.com/office/officeart/2005/8/layout/hierarchy4"/>
    <dgm:cxn modelId="{CA2599D1-EBD9-429D-B7F8-96136F679AC2}" type="presParOf" srcId="{CBA7DAE1-62A8-43E3-BE51-156EDC3DC9A2}" destId="{954BE23A-83DF-4AE7-B14A-7E04A5FC7F06}" srcOrd="3" destOrd="0" presId="urn:microsoft.com/office/officeart/2005/8/layout/hierarchy4"/>
    <dgm:cxn modelId="{D6380916-A10A-4EDD-AC45-DB169F096038}" type="presParOf" srcId="{CBA7DAE1-62A8-43E3-BE51-156EDC3DC9A2}" destId="{AE0294CA-305B-455D-9A20-03CC2911E9BF}" srcOrd="4" destOrd="0" presId="urn:microsoft.com/office/officeart/2005/8/layout/hierarchy4"/>
    <dgm:cxn modelId="{622399DB-0A5F-4822-9F63-4DD518EB43B0}" type="presParOf" srcId="{AE0294CA-305B-455D-9A20-03CC2911E9BF}" destId="{1F566145-122B-4D7A-98D2-9142BB3E24E7}" srcOrd="0" destOrd="0" presId="urn:microsoft.com/office/officeart/2005/8/layout/hierarchy4"/>
    <dgm:cxn modelId="{B5A4929D-C2E6-46FB-AD39-B65781B48BAF}" type="presParOf" srcId="{AE0294CA-305B-455D-9A20-03CC2911E9BF}" destId="{E1D5AC73-46B8-4883-84B4-651C489AF5A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A25769-FD31-4C0E-99BE-E6E510CEE755}" type="doc">
      <dgm:prSet loTypeId="urn:microsoft.com/office/officeart/2005/8/layout/hierarchy4" loCatId="list" qsTypeId="urn:microsoft.com/office/officeart/2005/8/quickstyle/3d1" qsCatId="3D" csTypeId="urn:microsoft.com/office/officeart/2005/8/colors/colorful3" csCatId="colorful" phldr="1"/>
      <dgm:spPr/>
      <dgm:t>
        <a:bodyPr/>
        <a:lstStyle/>
        <a:p>
          <a:endParaRPr lang="zh-TW" altLang="en-US"/>
        </a:p>
      </dgm:t>
    </dgm:pt>
    <dgm:pt modelId="{F289BDB5-395F-4166-8FEB-7896E83AD757}">
      <dgm:prSet phldrT="[文字]" custT="1"/>
      <dgm:spPr/>
      <dgm:t>
        <a:bodyPr/>
        <a:lstStyle/>
        <a:p>
          <a:r>
            <a:rPr lang="zh-TW" altLang="en-US" sz="2800" dirty="0">
              <a:latin typeface="標楷體" panose="03000509000000000000" pitchFamily="65" charset="-120"/>
              <a:ea typeface="標楷體" panose="03000509000000000000" pitchFamily="65" charset="-120"/>
            </a:rPr>
            <a:t>教育部</a:t>
          </a:r>
        </a:p>
      </dgm:t>
    </dgm:pt>
    <dgm:pt modelId="{0A111B3B-F15A-4B96-AB53-294DF599BE6C}" type="parTrans" cxnId="{B7037032-3F0C-4A8F-AA3A-04A479A0E2DE}">
      <dgm:prSet/>
      <dgm:spPr/>
      <dgm:t>
        <a:bodyPr/>
        <a:lstStyle/>
        <a:p>
          <a:endParaRPr lang="zh-TW" altLang="en-US">
            <a:latin typeface="標楷體" panose="03000509000000000000" pitchFamily="65" charset="-120"/>
            <a:ea typeface="標楷體" panose="03000509000000000000" pitchFamily="65" charset="-120"/>
          </a:endParaRPr>
        </a:p>
      </dgm:t>
    </dgm:pt>
    <dgm:pt modelId="{311696E4-15E3-4049-B6EE-FBC5E736D509}" type="sibTrans" cxnId="{B7037032-3F0C-4A8F-AA3A-04A479A0E2DE}">
      <dgm:prSet/>
      <dgm:spPr/>
      <dgm:t>
        <a:bodyPr/>
        <a:lstStyle/>
        <a:p>
          <a:endParaRPr lang="zh-TW" altLang="en-US">
            <a:latin typeface="標楷體" panose="03000509000000000000" pitchFamily="65" charset="-120"/>
            <a:ea typeface="標楷體" panose="03000509000000000000" pitchFamily="65" charset="-120"/>
          </a:endParaRPr>
        </a:p>
      </dgm:t>
    </dgm:pt>
    <dgm:pt modelId="{E7C189C0-282A-45CF-816C-C52CF630093C}">
      <dgm:prSet phldrT="[文字]" custT="1"/>
      <dgm:spPr/>
      <dgm:t>
        <a:bodyPr/>
        <a:lstStyle/>
        <a:p>
          <a:r>
            <a:rPr lang="zh-TW" altLang="en-US" sz="2800" dirty="0">
              <a:latin typeface="標楷體" panose="03000509000000000000" pitchFamily="65" charset="-120"/>
              <a:ea typeface="標楷體" panose="03000509000000000000" pitchFamily="65" charset="-120"/>
            </a:rPr>
            <a:t>學海築夢</a:t>
          </a:r>
        </a:p>
      </dgm:t>
    </dgm:pt>
    <dgm:pt modelId="{7116E9A4-798D-4157-A6D8-2211C0EA1D3A}" type="parTrans" cxnId="{C8B23C5A-8B54-4B16-9FB8-C0212E916F0E}">
      <dgm:prSet/>
      <dgm:spPr/>
      <dgm:t>
        <a:bodyPr/>
        <a:lstStyle/>
        <a:p>
          <a:endParaRPr lang="zh-TW" altLang="en-US">
            <a:latin typeface="標楷體" panose="03000509000000000000" pitchFamily="65" charset="-120"/>
            <a:ea typeface="標楷體" panose="03000509000000000000" pitchFamily="65" charset="-120"/>
          </a:endParaRPr>
        </a:p>
      </dgm:t>
    </dgm:pt>
    <dgm:pt modelId="{109BC812-21B3-4332-BB5F-5ECCFE382723}" type="sibTrans" cxnId="{C8B23C5A-8B54-4B16-9FB8-C0212E916F0E}">
      <dgm:prSet/>
      <dgm:spPr/>
      <dgm:t>
        <a:bodyPr/>
        <a:lstStyle/>
        <a:p>
          <a:endParaRPr lang="zh-TW" altLang="en-US">
            <a:latin typeface="標楷體" panose="03000509000000000000" pitchFamily="65" charset="-120"/>
            <a:ea typeface="標楷體" panose="03000509000000000000" pitchFamily="65" charset="-120"/>
          </a:endParaRPr>
        </a:p>
      </dgm:t>
    </dgm:pt>
    <dgm:pt modelId="{49863539-2A9E-4E1C-B3BB-5B1B6E0D7E83}">
      <dgm:prSet phldrT="[文字]" custT="1"/>
      <dgm:spPr/>
      <dgm:t>
        <a:bodyPr/>
        <a:lstStyle/>
        <a:p>
          <a:r>
            <a:rPr lang="zh-TW" altLang="en-US" sz="2800" dirty="0">
              <a:latin typeface="標楷體" panose="03000509000000000000" pitchFamily="65" charset="-120"/>
              <a:ea typeface="標楷體" panose="03000509000000000000" pitchFamily="65" charset="-120"/>
            </a:rPr>
            <a:t>新南向學海築夢</a:t>
          </a:r>
        </a:p>
      </dgm:t>
    </dgm:pt>
    <dgm:pt modelId="{0EE43A18-D6EE-4BDF-A3A5-D4AF82257127}" type="parTrans" cxnId="{BCB70E65-C2A9-4C3E-9408-FD7C4DC749E2}">
      <dgm:prSet/>
      <dgm:spPr/>
      <dgm:t>
        <a:bodyPr/>
        <a:lstStyle/>
        <a:p>
          <a:endParaRPr lang="zh-TW" altLang="en-US">
            <a:latin typeface="標楷體" panose="03000509000000000000" pitchFamily="65" charset="-120"/>
            <a:ea typeface="標楷體" panose="03000509000000000000" pitchFamily="65" charset="-120"/>
          </a:endParaRPr>
        </a:p>
      </dgm:t>
    </dgm:pt>
    <dgm:pt modelId="{54294119-7CF8-4A2C-B895-5E3A567B22DB}" type="sibTrans" cxnId="{BCB70E65-C2A9-4C3E-9408-FD7C4DC749E2}">
      <dgm:prSet/>
      <dgm:spPr/>
      <dgm:t>
        <a:bodyPr/>
        <a:lstStyle/>
        <a:p>
          <a:endParaRPr lang="zh-TW" altLang="en-US">
            <a:latin typeface="標楷體" panose="03000509000000000000" pitchFamily="65" charset="-120"/>
            <a:ea typeface="標楷體" panose="03000509000000000000" pitchFamily="65" charset="-120"/>
          </a:endParaRPr>
        </a:p>
      </dgm:t>
    </dgm:pt>
    <dgm:pt modelId="{3CB237B4-F489-4C96-87B9-A25A10C97790}">
      <dgm:prSet phldrT="[文字]" custT="1"/>
      <dgm:spPr/>
      <dgm:t>
        <a:bodyPr/>
        <a:lstStyle/>
        <a:p>
          <a:pPr algn="ctr"/>
          <a:r>
            <a:rPr lang="zh-TW" altLang="en-US" sz="1800" dirty="0">
              <a:latin typeface="標楷體" panose="03000509000000000000" pitchFamily="65" charset="-120"/>
              <a:ea typeface="標楷體" panose="03000509000000000000" pitchFamily="65" charset="-120"/>
            </a:rPr>
            <a:t>選送優秀學生赴新南向國家具發展潛力之企業、機構進行職場實習。（赴外國家限新南向國家等十八國）。</a:t>
          </a:r>
        </a:p>
      </dgm:t>
    </dgm:pt>
    <dgm:pt modelId="{DDDB5547-8338-46A4-B621-822AB166712B}" type="parTrans" cxnId="{3CECE083-D6BD-4F00-8255-1F18E9A1CFE2}">
      <dgm:prSet/>
      <dgm:spPr/>
      <dgm:t>
        <a:bodyPr/>
        <a:lstStyle/>
        <a:p>
          <a:endParaRPr lang="zh-TW" altLang="en-US">
            <a:latin typeface="標楷體" panose="03000509000000000000" pitchFamily="65" charset="-120"/>
            <a:ea typeface="標楷體" panose="03000509000000000000" pitchFamily="65" charset="-120"/>
          </a:endParaRPr>
        </a:p>
      </dgm:t>
    </dgm:pt>
    <dgm:pt modelId="{C073F171-19CE-44AA-9AB6-75801AB369D1}" type="sibTrans" cxnId="{3CECE083-D6BD-4F00-8255-1F18E9A1CFE2}">
      <dgm:prSet/>
      <dgm:spPr/>
      <dgm:t>
        <a:bodyPr/>
        <a:lstStyle/>
        <a:p>
          <a:endParaRPr lang="zh-TW" altLang="en-US">
            <a:latin typeface="標楷體" panose="03000509000000000000" pitchFamily="65" charset="-120"/>
            <a:ea typeface="標楷體" panose="03000509000000000000" pitchFamily="65" charset="-120"/>
          </a:endParaRPr>
        </a:p>
      </dgm:t>
    </dgm:pt>
    <dgm:pt modelId="{4FA44A91-A9A5-4005-B86A-3BE0C7EDD70D}">
      <dgm:prSet phldrT="[文字]" custT="1"/>
      <dgm:spPr/>
      <dgm:t>
        <a:bodyPr/>
        <a:lstStyle/>
        <a:p>
          <a:r>
            <a:rPr lang="zh-TW" altLang="en-US" sz="1800" dirty="0">
              <a:latin typeface="標楷體" panose="03000509000000000000" pitchFamily="65" charset="-120"/>
              <a:ea typeface="標楷體" panose="03000509000000000000" pitchFamily="65" charset="-120"/>
            </a:rPr>
            <a:t>期程至少連續</a:t>
          </a:r>
          <a:r>
            <a:rPr lang="en-US" altLang="en-US" sz="1800" dirty="0">
              <a:latin typeface="標楷體" panose="03000509000000000000" pitchFamily="65" charset="-120"/>
              <a:ea typeface="標楷體" panose="03000509000000000000" pitchFamily="65" charset="-120"/>
            </a:rPr>
            <a:t>30</a:t>
          </a:r>
          <a:r>
            <a:rPr lang="zh-TW" altLang="en-US" sz="1800" dirty="0">
              <a:latin typeface="標楷體" panose="03000509000000000000" pitchFamily="65" charset="-120"/>
              <a:ea typeface="標楷體" panose="03000509000000000000" pitchFamily="65" charset="-120"/>
            </a:rPr>
            <a:t>天。</a:t>
          </a:r>
        </a:p>
      </dgm:t>
    </dgm:pt>
    <dgm:pt modelId="{6CD531C3-B577-47D1-9918-D867910B0054}" type="parTrans" cxnId="{55B05516-AC6E-44FD-A11F-DBD86DEF233E}">
      <dgm:prSet/>
      <dgm:spPr/>
      <dgm:t>
        <a:bodyPr/>
        <a:lstStyle/>
        <a:p>
          <a:endParaRPr lang="zh-TW" altLang="en-US">
            <a:latin typeface="標楷體" panose="03000509000000000000" pitchFamily="65" charset="-120"/>
            <a:ea typeface="標楷體" panose="03000509000000000000" pitchFamily="65" charset="-120"/>
          </a:endParaRPr>
        </a:p>
      </dgm:t>
    </dgm:pt>
    <dgm:pt modelId="{01741C80-EAF9-4F11-BBF2-BDC89AE45741}" type="sibTrans" cxnId="{55B05516-AC6E-44FD-A11F-DBD86DEF233E}">
      <dgm:prSet/>
      <dgm:spPr/>
      <dgm:t>
        <a:bodyPr/>
        <a:lstStyle/>
        <a:p>
          <a:endParaRPr lang="zh-TW" altLang="en-US">
            <a:latin typeface="標楷體" panose="03000509000000000000" pitchFamily="65" charset="-120"/>
            <a:ea typeface="標楷體" panose="03000509000000000000" pitchFamily="65" charset="-120"/>
          </a:endParaRPr>
        </a:p>
      </dgm:t>
    </dgm:pt>
    <dgm:pt modelId="{667F5C4B-CF7E-406C-96B0-7D9D96717582}">
      <dgm:prSet phldrT="[文字]" custT="1"/>
      <dgm:spPr/>
      <dgm:t>
        <a:bodyPr/>
        <a:lstStyle/>
        <a:p>
          <a:r>
            <a:rPr lang="zh-TW" altLang="en-US" sz="1800" dirty="0">
              <a:latin typeface="標楷體" panose="03000509000000000000" pitchFamily="65" charset="-120"/>
              <a:ea typeface="標楷體" panose="03000509000000000000" pitchFamily="65" charset="-120"/>
            </a:rPr>
            <a:t>由本校國際事務處於每年</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月和</a:t>
          </a:r>
          <a:r>
            <a:rPr lang="en-US" altLang="zh-TW" sz="1800" dirty="0">
              <a:latin typeface="標楷體" panose="03000509000000000000" pitchFamily="65" charset="-120"/>
              <a:ea typeface="標楷體" panose="03000509000000000000" pitchFamily="65" charset="-120"/>
            </a:rPr>
            <a:t>7</a:t>
          </a:r>
          <a:r>
            <a:rPr lang="zh-TW" altLang="en-US" sz="1800" dirty="0">
              <a:latin typeface="標楷體" panose="03000509000000000000" pitchFamily="65" charset="-120"/>
              <a:ea typeface="標楷體" panose="03000509000000000000" pitchFamily="65" charset="-120"/>
            </a:rPr>
            <a:t>月公告簡章並受理各系所申請。</a:t>
          </a:r>
          <a:endParaRPr lang="en-US" altLang="zh-TW" sz="1800" dirty="0">
            <a:latin typeface="標楷體" panose="03000509000000000000" pitchFamily="65" charset="-120"/>
            <a:ea typeface="標楷體" panose="03000509000000000000" pitchFamily="65" charset="-120"/>
          </a:endParaRPr>
        </a:p>
      </dgm:t>
    </dgm:pt>
    <dgm:pt modelId="{1DF8369F-212E-4195-A685-87A9E0993928}" type="parTrans" cxnId="{6CA0444D-7E9B-4B71-82E1-372DFA598793}">
      <dgm:prSet/>
      <dgm:spPr/>
      <dgm:t>
        <a:bodyPr/>
        <a:lstStyle/>
        <a:p>
          <a:endParaRPr lang="zh-TW" altLang="en-US">
            <a:latin typeface="標楷體" panose="03000509000000000000" pitchFamily="65" charset="-120"/>
            <a:ea typeface="標楷體" panose="03000509000000000000" pitchFamily="65" charset="-120"/>
          </a:endParaRPr>
        </a:p>
      </dgm:t>
    </dgm:pt>
    <dgm:pt modelId="{90AA8A4A-0CA3-4692-B9FB-EE8D42D16AB1}" type="sibTrans" cxnId="{6CA0444D-7E9B-4B71-82E1-372DFA598793}">
      <dgm:prSet/>
      <dgm:spPr/>
      <dgm:t>
        <a:bodyPr/>
        <a:lstStyle/>
        <a:p>
          <a:endParaRPr lang="zh-TW" altLang="en-US">
            <a:latin typeface="標楷體" panose="03000509000000000000" pitchFamily="65" charset="-120"/>
            <a:ea typeface="標楷體" panose="03000509000000000000" pitchFamily="65" charset="-120"/>
          </a:endParaRPr>
        </a:p>
      </dgm:t>
    </dgm:pt>
    <dgm:pt modelId="{927DEF3A-7B78-40CB-8068-6E05116E296A}">
      <dgm:prSet phldrT="[文字]" custT="1"/>
      <dgm:spPr/>
      <dgm:t>
        <a:bodyPr/>
        <a:lstStyle/>
        <a:p>
          <a:r>
            <a:rPr lang="zh-TW" altLang="en-US" sz="1800" dirty="0">
              <a:latin typeface="標楷體" panose="03000509000000000000" pitchFamily="65" charset="-120"/>
              <a:ea typeface="標楷體" panose="03000509000000000000" pitchFamily="65" charset="-120"/>
            </a:rPr>
            <a:t>期程至少連續</a:t>
          </a:r>
          <a:r>
            <a:rPr lang="en-US" altLang="en-US" sz="1800" dirty="0">
              <a:latin typeface="標楷體" panose="03000509000000000000" pitchFamily="65" charset="-120"/>
              <a:ea typeface="標楷體" panose="03000509000000000000" pitchFamily="65" charset="-120"/>
            </a:rPr>
            <a:t>30</a:t>
          </a:r>
          <a:r>
            <a:rPr lang="zh-TW" altLang="en-US" sz="1800" dirty="0">
              <a:latin typeface="標楷體" panose="03000509000000000000" pitchFamily="65" charset="-120"/>
              <a:ea typeface="標楷體" panose="03000509000000000000" pitchFamily="65" charset="-120"/>
            </a:rPr>
            <a:t>天。</a:t>
          </a:r>
        </a:p>
      </dgm:t>
    </dgm:pt>
    <dgm:pt modelId="{CBB3C005-3302-438B-BBCB-A2DF38E16A77}" type="parTrans" cxnId="{6452B5B8-8B95-4CE1-A14B-E718F69ECCDA}">
      <dgm:prSet/>
      <dgm:spPr/>
      <dgm:t>
        <a:bodyPr/>
        <a:lstStyle/>
        <a:p>
          <a:endParaRPr lang="zh-TW" altLang="en-US">
            <a:latin typeface="標楷體" panose="03000509000000000000" pitchFamily="65" charset="-120"/>
            <a:ea typeface="標楷體" panose="03000509000000000000" pitchFamily="65" charset="-120"/>
          </a:endParaRPr>
        </a:p>
      </dgm:t>
    </dgm:pt>
    <dgm:pt modelId="{27CE4118-62C2-435A-AC13-EA3E92374AF9}" type="sibTrans" cxnId="{6452B5B8-8B95-4CE1-A14B-E718F69ECCDA}">
      <dgm:prSet/>
      <dgm:spPr/>
      <dgm:t>
        <a:bodyPr/>
        <a:lstStyle/>
        <a:p>
          <a:endParaRPr lang="zh-TW" altLang="en-US">
            <a:latin typeface="標楷體" panose="03000509000000000000" pitchFamily="65" charset="-120"/>
            <a:ea typeface="標楷體" panose="03000509000000000000" pitchFamily="65" charset="-120"/>
          </a:endParaRPr>
        </a:p>
      </dgm:t>
    </dgm:pt>
    <dgm:pt modelId="{70E5E9BB-3CE1-44C6-A599-DF2F598894F8}">
      <dgm:prSet phldrT="[文字]" custT="1"/>
      <dgm:spPr/>
      <dgm:t>
        <a:bodyPr/>
        <a:lstStyle/>
        <a:p>
          <a:r>
            <a:rPr lang="zh-TW" altLang="en-US" sz="1800">
              <a:latin typeface="標楷體" panose="03000509000000000000" pitchFamily="65" charset="-120"/>
              <a:ea typeface="標楷體" panose="03000509000000000000" pitchFamily="65" charset="-120"/>
            </a:rPr>
            <a:t>由本校國際事務處於每年</a:t>
          </a:r>
          <a:r>
            <a:rPr lang="en-US" altLang="zh-TW" sz="1800">
              <a:latin typeface="標楷體" panose="03000509000000000000" pitchFamily="65" charset="-120"/>
              <a:ea typeface="標楷體" panose="03000509000000000000" pitchFamily="65" charset="-120"/>
            </a:rPr>
            <a:t>1</a:t>
          </a:r>
          <a:r>
            <a:rPr lang="zh-TW" altLang="en-US" sz="1800">
              <a:latin typeface="標楷體" panose="03000509000000000000" pitchFamily="65" charset="-120"/>
              <a:ea typeface="標楷體" panose="03000509000000000000" pitchFamily="65" charset="-120"/>
            </a:rPr>
            <a:t>月和</a:t>
          </a:r>
          <a:r>
            <a:rPr lang="en-US" altLang="zh-TW" sz="1800">
              <a:latin typeface="標楷體" panose="03000509000000000000" pitchFamily="65" charset="-120"/>
              <a:ea typeface="標楷體" panose="03000509000000000000" pitchFamily="65" charset="-120"/>
            </a:rPr>
            <a:t>7</a:t>
          </a:r>
          <a:r>
            <a:rPr lang="zh-TW" altLang="en-US" sz="1800">
              <a:latin typeface="標楷體" panose="03000509000000000000" pitchFamily="65" charset="-120"/>
              <a:ea typeface="標楷體" panose="03000509000000000000" pitchFamily="65" charset="-120"/>
            </a:rPr>
            <a:t>月公告簡章並受理各系所申請。</a:t>
          </a:r>
          <a:endParaRPr lang="zh-TW" altLang="en-US" sz="1800" dirty="0">
            <a:latin typeface="標楷體" panose="03000509000000000000" pitchFamily="65" charset="-120"/>
            <a:ea typeface="標楷體" panose="03000509000000000000" pitchFamily="65" charset="-120"/>
          </a:endParaRPr>
        </a:p>
      </dgm:t>
    </dgm:pt>
    <dgm:pt modelId="{69E03A69-86F1-4D2F-92D7-4F3A56672A9C}" type="parTrans" cxnId="{84FDBCFC-CB34-43BE-94C6-C6CC43883FC0}">
      <dgm:prSet/>
      <dgm:spPr/>
      <dgm:t>
        <a:bodyPr/>
        <a:lstStyle/>
        <a:p>
          <a:endParaRPr lang="zh-TW" altLang="en-US">
            <a:latin typeface="標楷體" panose="03000509000000000000" pitchFamily="65" charset="-120"/>
            <a:ea typeface="標楷體" panose="03000509000000000000" pitchFamily="65" charset="-120"/>
          </a:endParaRPr>
        </a:p>
      </dgm:t>
    </dgm:pt>
    <dgm:pt modelId="{068B471D-732C-48FC-B1A3-B816BE101462}" type="sibTrans" cxnId="{84FDBCFC-CB34-43BE-94C6-C6CC43883FC0}">
      <dgm:prSet/>
      <dgm:spPr/>
      <dgm:t>
        <a:bodyPr/>
        <a:lstStyle/>
        <a:p>
          <a:endParaRPr lang="zh-TW" altLang="en-US">
            <a:latin typeface="標楷體" panose="03000509000000000000" pitchFamily="65" charset="-120"/>
            <a:ea typeface="標楷體" panose="03000509000000000000" pitchFamily="65" charset="-120"/>
          </a:endParaRPr>
        </a:p>
      </dgm:t>
    </dgm:pt>
    <dgm:pt modelId="{499B6C03-2CA7-4F40-8B9A-D6B907BC8324}">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800" dirty="0">
              <a:latin typeface="標楷體" panose="03000509000000000000" pitchFamily="65" charset="-120"/>
              <a:ea typeface="標楷體" panose="03000509000000000000" pitchFamily="65" charset="-120"/>
            </a:rPr>
            <a:t>選送優秀學生赴國外企業、機構進行職場實習（赴外國家不含新南向國家、大陸及港、澳</a:t>
          </a:r>
          <a:r>
            <a:rPr lang="en-US" altLang="en-US"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a:t>
          </a:r>
        </a:p>
      </dgm:t>
    </dgm:pt>
    <dgm:pt modelId="{07B3CA72-3403-47A5-BCC4-DAD10FFD4E75}" type="sibTrans" cxnId="{426963D7-14BC-4571-940B-3DD9486FCC02}">
      <dgm:prSet/>
      <dgm:spPr/>
      <dgm:t>
        <a:bodyPr/>
        <a:lstStyle/>
        <a:p>
          <a:endParaRPr lang="zh-TW" altLang="en-US">
            <a:latin typeface="標楷體" panose="03000509000000000000" pitchFamily="65" charset="-120"/>
            <a:ea typeface="標楷體" panose="03000509000000000000" pitchFamily="65" charset="-120"/>
          </a:endParaRPr>
        </a:p>
      </dgm:t>
    </dgm:pt>
    <dgm:pt modelId="{F099B41C-1F2E-499F-BAA0-7F33F59BE4BA}" type="parTrans" cxnId="{426963D7-14BC-4571-940B-3DD9486FCC02}">
      <dgm:prSet/>
      <dgm:spPr/>
      <dgm:t>
        <a:bodyPr/>
        <a:lstStyle/>
        <a:p>
          <a:endParaRPr lang="zh-TW" altLang="en-US">
            <a:latin typeface="標楷體" panose="03000509000000000000" pitchFamily="65" charset="-120"/>
            <a:ea typeface="標楷體" panose="03000509000000000000" pitchFamily="65" charset="-120"/>
          </a:endParaRPr>
        </a:p>
      </dgm:t>
    </dgm:pt>
    <dgm:pt modelId="{64C54FC0-5A6B-49F6-B717-FE92FBE23234}" type="pres">
      <dgm:prSet presAssocID="{70A25769-FD31-4C0E-99BE-E6E510CEE755}" presName="Name0" presStyleCnt="0">
        <dgm:presLayoutVars>
          <dgm:chPref val="1"/>
          <dgm:dir/>
          <dgm:animOne val="branch"/>
          <dgm:animLvl val="lvl"/>
          <dgm:resizeHandles/>
        </dgm:presLayoutVars>
      </dgm:prSet>
      <dgm:spPr/>
    </dgm:pt>
    <dgm:pt modelId="{8EA5BC42-AB2D-4E0A-A6F4-7EB9E08E46AD}" type="pres">
      <dgm:prSet presAssocID="{F289BDB5-395F-4166-8FEB-7896E83AD757}" presName="vertOne" presStyleCnt="0"/>
      <dgm:spPr/>
    </dgm:pt>
    <dgm:pt modelId="{0D8F45EE-5CBF-4E93-B880-12BD67B7AF48}" type="pres">
      <dgm:prSet presAssocID="{F289BDB5-395F-4166-8FEB-7896E83AD757}" presName="txOne" presStyleLbl="node0" presStyleIdx="0" presStyleCnt="1" custScaleY="16550">
        <dgm:presLayoutVars>
          <dgm:chPref val="3"/>
        </dgm:presLayoutVars>
      </dgm:prSet>
      <dgm:spPr/>
    </dgm:pt>
    <dgm:pt modelId="{E06FD2A9-379B-4B4D-8845-1F142599E06C}" type="pres">
      <dgm:prSet presAssocID="{F289BDB5-395F-4166-8FEB-7896E83AD757}" presName="parTransOne" presStyleCnt="0"/>
      <dgm:spPr/>
    </dgm:pt>
    <dgm:pt modelId="{5DF15FDC-A3DF-481A-9FB1-12913D3E4448}" type="pres">
      <dgm:prSet presAssocID="{F289BDB5-395F-4166-8FEB-7896E83AD757}" presName="horzOne" presStyleCnt="0"/>
      <dgm:spPr/>
    </dgm:pt>
    <dgm:pt modelId="{B52CBE51-4412-4FC6-9BE3-F9A1749D8126}" type="pres">
      <dgm:prSet presAssocID="{E7C189C0-282A-45CF-816C-C52CF630093C}" presName="vertTwo" presStyleCnt="0"/>
      <dgm:spPr/>
    </dgm:pt>
    <dgm:pt modelId="{7FF8D078-1D8A-4AFD-BA9C-0E82B1C4BFE6}" type="pres">
      <dgm:prSet presAssocID="{E7C189C0-282A-45CF-816C-C52CF630093C}" presName="txTwo" presStyleLbl="node2" presStyleIdx="0" presStyleCnt="2" custScaleY="22102" custLinFactNeighborY="-75151">
        <dgm:presLayoutVars>
          <dgm:chPref val="3"/>
        </dgm:presLayoutVars>
      </dgm:prSet>
      <dgm:spPr/>
    </dgm:pt>
    <dgm:pt modelId="{E2F4091F-D0ED-4B05-A8E2-585DCDC802F3}" type="pres">
      <dgm:prSet presAssocID="{E7C189C0-282A-45CF-816C-C52CF630093C}" presName="parTransTwo" presStyleCnt="0"/>
      <dgm:spPr/>
    </dgm:pt>
    <dgm:pt modelId="{D8D5F39B-6289-4CE7-BA20-510C8742F8DD}" type="pres">
      <dgm:prSet presAssocID="{E7C189C0-282A-45CF-816C-C52CF630093C}" presName="horzTwo" presStyleCnt="0"/>
      <dgm:spPr/>
    </dgm:pt>
    <dgm:pt modelId="{76A06108-E5C3-4B10-9EB5-7E6BF19C0CF4}" type="pres">
      <dgm:prSet presAssocID="{499B6C03-2CA7-4F40-8B9A-D6B907BC8324}" presName="vertThree" presStyleCnt="0"/>
      <dgm:spPr/>
    </dgm:pt>
    <dgm:pt modelId="{CAE16CA3-AA80-4669-9E16-48776C4E2CDB}" type="pres">
      <dgm:prSet presAssocID="{499B6C03-2CA7-4F40-8B9A-D6B907BC8324}" presName="txThree" presStyleLbl="node3" presStyleIdx="0" presStyleCnt="6" custScaleY="96161" custLinFactNeighborY="-14512">
        <dgm:presLayoutVars>
          <dgm:chPref val="3"/>
        </dgm:presLayoutVars>
      </dgm:prSet>
      <dgm:spPr/>
    </dgm:pt>
    <dgm:pt modelId="{746E5A72-C1A1-4BE1-834A-F821525DF630}" type="pres">
      <dgm:prSet presAssocID="{499B6C03-2CA7-4F40-8B9A-D6B907BC8324}" presName="horzThree" presStyleCnt="0"/>
      <dgm:spPr/>
    </dgm:pt>
    <dgm:pt modelId="{94C34F4D-C8F0-4136-B3C6-937D07DA44F7}" type="pres">
      <dgm:prSet presAssocID="{07B3CA72-3403-47A5-BCC4-DAD10FFD4E75}" presName="sibSpaceThree" presStyleCnt="0"/>
      <dgm:spPr/>
    </dgm:pt>
    <dgm:pt modelId="{50C4DF91-BEA0-4572-BD25-468E65B570EA}" type="pres">
      <dgm:prSet presAssocID="{4FA44A91-A9A5-4005-B86A-3BE0C7EDD70D}" presName="vertThree" presStyleCnt="0"/>
      <dgm:spPr/>
    </dgm:pt>
    <dgm:pt modelId="{BF43C2F8-8F9A-41B5-BA50-FABCD5BFBC76}" type="pres">
      <dgm:prSet presAssocID="{4FA44A91-A9A5-4005-B86A-3BE0C7EDD70D}" presName="txThree" presStyleLbl="node3" presStyleIdx="1" presStyleCnt="6" custScaleY="96161" custLinFactNeighborY="-14512">
        <dgm:presLayoutVars>
          <dgm:chPref val="3"/>
        </dgm:presLayoutVars>
      </dgm:prSet>
      <dgm:spPr/>
    </dgm:pt>
    <dgm:pt modelId="{BB0A0CEF-AEBA-4136-92B9-EE64C669EB70}" type="pres">
      <dgm:prSet presAssocID="{4FA44A91-A9A5-4005-B86A-3BE0C7EDD70D}" presName="horzThree" presStyleCnt="0"/>
      <dgm:spPr/>
    </dgm:pt>
    <dgm:pt modelId="{853EFCE2-F254-4D73-A00E-62F3FC83539E}" type="pres">
      <dgm:prSet presAssocID="{01741C80-EAF9-4F11-BBF2-BDC89AE45741}" presName="sibSpaceThree" presStyleCnt="0"/>
      <dgm:spPr/>
    </dgm:pt>
    <dgm:pt modelId="{256C6749-E587-45B9-ADC3-F41509204D6B}" type="pres">
      <dgm:prSet presAssocID="{667F5C4B-CF7E-406C-96B0-7D9D96717582}" presName="vertThree" presStyleCnt="0"/>
      <dgm:spPr/>
    </dgm:pt>
    <dgm:pt modelId="{18AB9763-E334-48CF-98BF-1E99B9AC2862}" type="pres">
      <dgm:prSet presAssocID="{667F5C4B-CF7E-406C-96B0-7D9D96717582}" presName="txThree" presStyleLbl="node3" presStyleIdx="2" presStyleCnt="6" custScaleY="96161" custLinFactNeighborY="-14512">
        <dgm:presLayoutVars>
          <dgm:chPref val="3"/>
        </dgm:presLayoutVars>
      </dgm:prSet>
      <dgm:spPr/>
    </dgm:pt>
    <dgm:pt modelId="{DEDA2327-2978-4E7B-A508-FB03CE7C8AB9}" type="pres">
      <dgm:prSet presAssocID="{667F5C4B-CF7E-406C-96B0-7D9D96717582}" presName="horzThree" presStyleCnt="0"/>
      <dgm:spPr/>
    </dgm:pt>
    <dgm:pt modelId="{5F1A0FBA-C25B-4E14-8AD1-F869BFA3E47F}" type="pres">
      <dgm:prSet presAssocID="{109BC812-21B3-4332-BB5F-5ECCFE382723}" presName="sibSpaceTwo" presStyleCnt="0"/>
      <dgm:spPr/>
    </dgm:pt>
    <dgm:pt modelId="{C48EE162-CDE0-4A3B-8D43-9F593B4A5B00}" type="pres">
      <dgm:prSet presAssocID="{49863539-2A9E-4E1C-B3BB-5B1B6E0D7E83}" presName="vertTwo" presStyleCnt="0"/>
      <dgm:spPr/>
    </dgm:pt>
    <dgm:pt modelId="{283D7724-3FCC-4497-8D19-46C0DC3A2387}" type="pres">
      <dgm:prSet presAssocID="{49863539-2A9E-4E1C-B3BB-5B1B6E0D7E83}" presName="txTwo" presStyleLbl="node2" presStyleIdx="1" presStyleCnt="2" custScaleY="22102" custLinFactNeighborY="-75151">
        <dgm:presLayoutVars>
          <dgm:chPref val="3"/>
        </dgm:presLayoutVars>
      </dgm:prSet>
      <dgm:spPr/>
    </dgm:pt>
    <dgm:pt modelId="{FE5AA6B4-D829-4A3D-8AE4-BC28FCEC9397}" type="pres">
      <dgm:prSet presAssocID="{49863539-2A9E-4E1C-B3BB-5B1B6E0D7E83}" presName="parTransTwo" presStyleCnt="0"/>
      <dgm:spPr/>
    </dgm:pt>
    <dgm:pt modelId="{16B55BA8-5164-4288-94A0-22C8BF61653A}" type="pres">
      <dgm:prSet presAssocID="{49863539-2A9E-4E1C-B3BB-5B1B6E0D7E83}" presName="horzTwo" presStyleCnt="0"/>
      <dgm:spPr/>
    </dgm:pt>
    <dgm:pt modelId="{59966FD4-DDD6-4AB8-B8C7-CBA6D16AC8BF}" type="pres">
      <dgm:prSet presAssocID="{3CB237B4-F489-4C96-87B9-A25A10C97790}" presName="vertThree" presStyleCnt="0"/>
      <dgm:spPr/>
    </dgm:pt>
    <dgm:pt modelId="{49BFF4B6-FB05-4135-B53A-479EF0EA36AF}" type="pres">
      <dgm:prSet presAssocID="{3CB237B4-F489-4C96-87B9-A25A10C97790}" presName="txThree" presStyleLbl="node3" presStyleIdx="3" presStyleCnt="6" custScaleY="96161" custLinFactNeighborY="-14512">
        <dgm:presLayoutVars>
          <dgm:chPref val="3"/>
        </dgm:presLayoutVars>
      </dgm:prSet>
      <dgm:spPr/>
    </dgm:pt>
    <dgm:pt modelId="{1F3BEF9E-76FD-4CCE-A716-9CFA527DD125}" type="pres">
      <dgm:prSet presAssocID="{3CB237B4-F489-4C96-87B9-A25A10C97790}" presName="horzThree" presStyleCnt="0"/>
      <dgm:spPr/>
    </dgm:pt>
    <dgm:pt modelId="{007F141A-355F-4C41-AF69-9CDFA6FA960E}" type="pres">
      <dgm:prSet presAssocID="{C073F171-19CE-44AA-9AB6-75801AB369D1}" presName="sibSpaceThree" presStyleCnt="0"/>
      <dgm:spPr/>
    </dgm:pt>
    <dgm:pt modelId="{2E0B5461-5D00-4A49-9983-D789939B2F34}" type="pres">
      <dgm:prSet presAssocID="{927DEF3A-7B78-40CB-8068-6E05116E296A}" presName="vertThree" presStyleCnt="0"/>
      <dgm:spPr/>
    </dgm:pt>
    <dgm:pt modelId="{01285EDA-FCB4-4335-B7EA-7E1F28B9AEA8}" type="pres">
      <dgm:prSet presAssocID="{927DEF3A-7B78-40CB-8068-6E05116E296A}" presName="txThree" presStyleLbl="node3" presStyleIdx="4" presStyleCnt="6" custScaleY="96161" custLinFactNeighborY="-14512">
        <dgm:presLayoutVars>
          <dgm:chPref val="3"/>
        </dgm:presLayoutVars>
      </dgm:prSet>
      <dgm:spPr/>
    </dgm:pt>
    <dgm:pt modelId="{06485563-56D2-4575-A827-C639CE3C262E}" type="pres">
      <dgm:prSet presAssocID="{927DEF3A-7B78-40CB-8068-6E05116E296A}" presName="horzThree" presStyleCnt="0"/>
      <dgm:spPr/>
    </dgm:pt>
    <dgm:pt modelId="{1D6C46C1-75AE-4D3C-B5BF-94A3F16A124A}" type="pres">
      <dgm:prSet presAssocID="{27CE4118-62C2-435A-AC13-EA3E92374AF9}" presName="sibSpaceThree" presStyleCnt="0"/>
      <dgm:spPr/>
    </dgm:pt>
    <dgm:pt modelId="{DFCD1DE1-9A53-4FA4-AC85-70F8E39049D7}" type="pres">
      <dgm:prSet presAssocID="{70E5E9BB-3CE1-44C6-A599-DF2F598894F8}" presName="vertThree" presStyleCnt="0"/>
      <dgm:spPr/>
    </dgm:pt>
    <dgm:pt modelId="{9B76110A-7FA0-44A3-8AC1-4BE8DA967553}" type="pres">
      <dgm:prSet presAssocID="{70E5E9BB-3CE1-44C6-A599-DF2F598894F8}" presName="txThree" presStyleLbl="node3" presStyleIdx="5" presStyleCnt="6" custScaleY="96161" custLinFactNeighborY="-14512">
        <dgm:presLayoutVars>
          <dgm:chPref val="3"/>
        </dgm:presLayoutVars>
      </dgm:prSet>
      <dgm:spPr/>
    </dgm:pt>
    <dgm:pt modelId="{4C0416C0-D839-47F5-8491-488FC2AEBEF3}" type="pres">
      <dgm:prSet presAssocID="{70E5E9BB-3CE1-44C6-A599-DF2F598894F8}" presName="horzThree" presStyleCnt="0"/>
      <dgm:spPr/>
    </dgm:pt>
  </dgm:ptLst>
  <dgm:cxnLst>
    <dgm:cxn modelId="{61562404-843C-420F-B620-2DC3D01430EF}" type="presOf" srcId="{E7C189C0-282A-45CF-816C-C52CF630093C}" destId="{7FF8D078-1D8A-4AFD-BA9C-0E82B1C4BFE6}" srcOrd="0" destOrd="0" presId="urn:microsoft.com/office/officeart/2005/8/layout/hierarchy4"/>
    <dgm:cxn modelId="{3F435211-4F62-427C-87F5-BE0F691AA3F4}" type="presOf" srcId="{499B6C03-2CA7-4F40-8B9A-D6B907BC8324}" destId="{CAE16CA3-AA80-4669-9E16-48776C4E2CDB}" srcOrd="0" destOrd="0" presId="urn:microsoft.com/office/officeart/2005/8/layout/hierarchy4"/>
    <dgm:cxn modelId="{55B05516-AC6E-44FD-A11F-DBD86DEF233E}" srcId="{E7C189C0-282A-45CF-816C-C52CF630093C}" destId="{4FA44A91-A9A5-4005-B86A-3BE0C7EDD70D}" srcOrd="1" destOrd="0" parTransId="{6CD531C3-B577-47D1-9918-D867910B0054}" sibTransId="{01741C80-EAF9-4F11-BBF2-BDC89AE45741}"/>
    <dgm:cxn modelId="{7ACB2821-17EB-4403-BFCB-3A4D1AB505EE}" type="presOf" srcId="{3CB237B4-F489-4C96-87B9-A25A10C97790}" destId="{49BFF4B6-FB05-4135-B53A-479EF0EA36AF}" srcOrd="0" destOrd="0" presId="urn:microsoft.com/office/officeart/2005/8/layout/hierarchy4"/>
    <dgm:cxn modelId="{319F3C26-4292-42B1-8221-C047F16D9298}" type="presOf" srcId="{4FA44A91-A9A5-4005-B86A-3BE0C7EDD70D}" destId="{BF43C2F8-8F9A-41B5-BA50-FABCD5BFBC76}" srcOrd="0" destOrd="0" presId="urn:microsoft.com/office/officeart/2005/8/layout/hierarchy4"/>
    <dgm:cxn modelId="{B7037032-3F0C-4A8F-AA3A-04A479A0E2DE}" srcId="{70A25769-FD31-4C0E-99BE-E6E510CEE755}" destId="{F289BDB5-395F-4166-8FEB-7896E83AD757}" srcOrd="0" destOrd="0" parTransId="{0A111B3B-F15A-4B96-AB53-294DF599BE6C}" sibTransId="{311696E4-15E3-4049-B6EE-FBC5E736D509}"/>
    <dgm:cxn modelId="{BCB70E65-C2A9-4C3E-9408-FD7C4DC749E2}" srcId="{F289BDB5-395F-4166-8FEB-7896E83AD757}" destId="{49863539-2A9E-4E1C-B3BB-5B1B6E0D7E83}" srcOrd="1" destOrd="0" parTransId="{0EE43A18-D6EE-4BDF-A3A5-D4AF82257127}" sibTransId="{54294119-7CF8-4A2C-B895-5E3A567B22DB}"/>
    <dgm:cxn modelId="{6CA0444D-7E9B-4B71-82E1-372DFA598793}" srcId="{E7C189C0-282A-45CF-816C-C52CF630093C}" destId="{667F5C4B-CF7E-406C-96B0-7D9D96717582}" srcOrd="2" destOrd="0" parTransId="{1DF8369F-212E-4195-A685-87A9E0993928}" sibTransId="{90AA8A4A-0CA3-4692-B9FB-EE8D42D16AB1}"/>
    <dgm:cxn modelId="{6A46C174-EFD1-456C-A880-0B559380FA5F}" type="presOf" srcId="{667F5C4B-CF7E-406C-96B0-7D9D96717582}" destId="{18AB9763-E334-48CF-98BF-1E99B9AC2862}" srcOrd="0" destOrd="0" presId="urn:microsoft.com/office/officeart/2005/8/layout/hierarchy4"/>
    <dgm:cxn modelId="{C8B23C5A-8B54-4B16-9FB8-C0212E916F0E}" srcId="{F289BDB5-395F-4166-8FEB-7896E83AD757}" destId="{E7C189C0-282A-45CF-816C-C52CF630093C}" srcOrd="0" destOrd="0" parTransId="{7116E9A4-798D-4157-A6D8-2211C0EA1D3A}" sibTransId="{109BC812-21B3-4332-BB5F-5ECCFE382723}"/>
    <dgm:cxn modelId="{3CECE083-D6BD-4F00-8255-1F18E9A1CFE2}" srcId="{49863539-2A9E-4E1C-B3BB-5B1B6E0D7E83}" destId="{3CB237B4-F489-4C96-87B9-A25A10C97790}" srcOrd="0" destOrd="0" parTransId="{DDDB5547-8338-46A4-B621-822AB166712B}" sibTransId="{C073F171-19CE-44AA-9AB6-75801AB369D1}"/>
    <dgm:cxn modelId="{72136197-45A5-4B27-82A3-CAE58422CDA8}" type="presOf" srcId="{70E5E9BB-3CE1-44C6-A599-DF2F598894F8}" destId="{9B76110A-7FA0-44A3-8AC1-4BE8DA967553}" srcOrd="0" destOrd="0" presId="urn:microsoft.com/office/officeart/2005/8/layout/hierarchy4"/>
    <dgm:cxn modelId="{6452B5B8-8B95-4CE1-A14B-E718F69ECCDA}" srcId="{49863539-2A9E-4E1C-B3BB-5B1B6E0D7E83}" destId="{927DEF3A-7B78-40CB-8068-6E05116E296A}" srcOrd="1" destOrd="0" parTransId="{CBB3C005-3302-438B-BBCB-A2DF38E16A77}" sibTransId="{27CE4118-62C2-435A-AC13-EA3E92374AF9}"/>
    <dgm:cxn modelId="{34A7BBC2-63D8-4BED-8CF2-38C0FC713858}" type="presOf" srcId="{49863539-2A9E-4E1C-B3BB-5B1B6E0D7E83}" destId="{283D7724-3FCC-4497-8D19-46C0DC3A2387}" srcOrd="0" destOrd="0" presId="urn:microsoft.com/office/officeart/2005/8/layout/hierarchy4"/>
    <dgm:cxn modelId="{5C9751D3-843D-4D4F-9782-7F2CC86E05EB}" type="presOf" srcId="{F289BDB5-395F-4166-8FEB-7896E83AD757}" destId="{0D8F45EE-5CBF-4E93-B880-12BD67B7AF48}" srcOrd="0" destOrd="0" presId="urn:microsoft.com/office/officeart/2005/8/layout/hierarchy4"/>
    <dgm:cxn modelId="{426963D7-14BC-4571-940B-3DD9486FCC02}" srcId="{E7C189C0-282A-45CF-816C-C52CF630093C}" destId="{499B6C03-2CA7-4F40-8B9A-D6B907BC8324}" srcOrd="0" destOrd="0" parTransId="{F099B41C-1F2E-499F-BAA0-7F33F59BE4BA}" sibTransId="{07B3CA72-3403-47A5-BCC4-DAD10FFD4E75}"/>
    <dgm:cxn modelId="{F3D9C9E1-FCBD-4461-ABD7-160EAE0B7633}" type="presOf" srcId="{70A25769-FD31-4C0E-99BE-E6E510CEE755}" destId="{64C54FC0-5A6B-49F6-B717-FE92FBE23234}" srcOrd="0" destOrd="0" presId="urn:microsoft.com/office/officeart/2005/8/layout/hierarchy4"/>
    <dgm:cxn modelId="{84FDBCFC-CB34-43BE-94C6-C6CC43883FC0}" srcId="{49863539-2A9E-4E1C-B3BB-5B1B6E0D7E83}" destId="{70E5E9BB-3CE1-44C6-A599-DF2F598894F8}" srcOrd="2" destOrd="0" parTransId="{69E03A69-86F1-4D2F-92D7-4F3A56672A9C}" sibTransId="{068B471D-732C-48FC-B1A3-B816BE101462}"/>
    <dgm:cxn modelId="{42AAAFFF-3B31-432E-96B8-EE211525E546}" type="presOf" srcId="{927DEF3A-7B78-40CB-8068-6E05116E296A}" destId="{01285EDA-FCB4-4335-B7EA-7E1F28B9AEA8}" srcOrd="0" destOrd="0" presId="urn:microsoft.com/office/officeart/2005/8/layout/hierarchy4"/>
    <dgm:cxn modelId="{36D3C1D4-21F7-4C44-898F-A7C70CD6196E}" type="presParOf" srcId="{64C54FC0-5A6B-49F6-B717-FE92FBE23234}" destId="{8EA5BC42-AB2D-4E0A-A6F4-7EB9E08E46AD}" srcOrd="0" destOrd="0" presId="urn:microsoft.com/office/officeart/2005/8/layout/hierarchy4"/>
    <dgm:cxn modelId="{C22393E7-DAD4-4D9D-B0EC-5AFCBB98DF50}" type="presParOf" srcId="{8EA5BC42-AB2D-4E0A-A6F4-7EB9E08E46AD}" destId="{0D8F45EE-5CBF-4E93-B880-12BD67B7AF48}" srcOrd="0" destOrd="0" presId="urn:microsoft.com/office/officeart/2005/8/layout/hierarchy4"/>
    <dgm:cxn modelId="{64281407-AF4F-4121-ABCB-5FA4C733CFD6}" type="presParOf" srcId="{8EA5BC42-AB2D-4E0A-A6F4-7EB9E08E46AD}" destId="{E06FD2A9-379B-4B4D-8845-1F142599E06C}" srcOrd="1" destOrd="0" presId="urn:microsoft.com/office/officeart/2005/8/layout/hierarchy4"/>
    <dgm:cxn modelId="{48B45917-95D7-45CC-AEF4-7FDB21552584}" type="presParOf" srcId="{8EA5BC42-AB2D-4E0A-A6F4-7EB9E08E46AD}" destId="{5DF15FDC-A3DF-481A-9FB1-12913D3E4448}" srcOrd="2" destOrd="0" presId="urn:microsoft.com/office/officeart/2005/8/layout/hierarchy4"/>
    <dgm:cxn modelId="{D547D42C-5FA9-48C5-9D87-14A7D7A73902}" type="presParOf" srcId="{5DF15FDC-A3DF-481A-9FB1-12913D3E4448}" destId="{B52CBE51-4412-4FC6-9BE3-F9A1749D8126}" srcOrd="0" destOrd="0" presId="urn:microsoft.com/office/officeart/2005/8/layout/hierarchy4"/>
    <dgm:cxn modelId="{52C3D809-43EF-4AAB-BB7E-B80371349B04}" type="presParOf" srcId="{B52CBE51-4412-4FC6-9BE3-F9A1749D8126}" destId="{7FF8D078-1D8A-4AFD-BA9C-0E82B1C4BFE6}" srcOrd="0" destOrd="0" presId="urn:microsoft.com/office/officeart/2005/8/layout/hierarchy4"/>
    <dgm:cxn modelId="{9AF3CDE8-5E0F-42AC-BB70-853C5931891D}" type="presParOf" srcId="{B52CBE51-4412-4FC6-9BE3-F9A1749D8126}" destId="{E2F4091F-D0ED-4B05-A8E2-585DCDC802F3}" srcOrd="1" destOrd="0" presId="urn:microsoft.com/office/officeart/2005/8/layout/hierarchy4"/>
    <dgm:cxn modelId="{0E16AFF2-26D7-4B19-9CFF-89BF1A982B62}" type="presParOf" srcId="{B52CBE51-4412-4FC6-9BE3-F9A1749D8126}" destId="{D8D5F39B-6289-4CE7-BA20-510C8742F8DD}" srcOrd="2" destOrd="0" presId="urn:microsoft.com/office/officeart/2005/8/layout/hierarchy4"/>
    <dgm:cxn modelId="{407FB188-FC41-4880-8682-7EE4C411CC3A}" type="presParOf" srcId="{D8D5F39B-6289-4CE7-BA20-510C8742F8DD}" destId="{76A06108-E5C3-4B10-9EB5-7E6BF19C0CF4}" srcOrd="0" destOrd="0" presId="urn:microsoft.com/office/officeart/2005/8/layout/hierarchy4"/>
    <dgm:cxn modelId="{ECE3F081-2E86-40E2-9CF3-52E5CCB8AE83}" type="presParOf" srcId="{76A06108-E5C3-4B10-9EB5-7E6BF19C0CF4}" destId="{CAE16CA3-AA80-4669-9E16-48776C4E2CDB}" srcOrd="0" destOrd="0" presId="urn:microsoft.com/office/officeart/2005/8/layout/hierarchy4"/>
    <dgm:cxn modelId="{BF6DA33F-E7E4-45F9-99EA-AFF58CCFB09E}" type="presParOf" srcId="{76A06108-E5C3-4B10-9EB5-7E6BF19C0CF4}" destId="{746E5A72-C1A1-4BE1-834A-F821525DF630}" srcOrd="1" destOrd="0" presId="urn:microsoft.com/office/officeart/2005/8/layout/hierarchy4"/>
    <dgm:cxn modelId="{EE87BD00-DD86-4E72-BC5B-C8239FA9CA56}" type="presParOf" srcId="{D8D5F39B-6289-4CE7-BA20-510C8742F8DD}" destId="{94C34F4D-C8F0-4136-B3C6-937D07DA44F7}" srcOrd="1" destOrd="0" presId="urn:microsoft.com/office/officeart/2005/8/layout/hierarchy4"/>
    <dgm:cxn modelId="{F4C08481-0EB8-4D26-B83B-668F783E76A6}" type="presParOf" srcId="{D8D5F39B-6289-4CE7-BA20-510C8742F8DD}" destId="{50C4DF91-BEA0-4572-BD25-468E65B570EA}" srcOrd="2" destOrd="0" presId="urn:microsoft.com/office/officeart/2005/8/layout/hierarchy4"/>
    <dgm:cxn modelId="{6971DF6F-ADCA-472E-A88E-CBBFA34B9853}" type="presParOf" srcId="{50C4DF91-BEA0-4572-BD25-468E65B570EA}" destId="{BF43C2F8-8F9A-41B5-BA50-FABCD5BFBC76}" srcOrd="0" destOrd="0" presId="urn:microsoft.com/office/officeart/2005/8/layout/hierarchy4"/>
    <dgm:cxn modelId="{6EA44D94-EEB8-49D8-96D3-75EABEF585CB}" type="presParOf" srcId="{50C4DF91-BEA0-4572-BD25-468E65B570EA}" destId="{BB0A0CEF-AEBA-4136-92B9-EE64C669EB70}" srcOrd="1" destOrd="0" presId="urn:microsoft.com/office/officeart/2005/8/layout/hierarchy4"/>
    <dgm:cxn modelId="{961359B0-D074-4824-8FC0-16445CF13900}" type="presParOf" srcId="{D8D5F39B-6289-4CE7-BA20-510C8742F8DD}" destId="{853EFCE2-F254-4D73-A00E-62F3FC83539E}" srcOrd="3" destOrd="0" presId="urn:microsoft.com/office/officeart/2005/8/layout/hierarchy4"/>
    <dgm:cxn modelId="{B4ADCAD6-603B-449E-B5E9-3C0BB7B2546E}" type="presParOf" srcId="{D8D5F39B-6289-4CE7-BA20-510C8742F8DD}" destId="{256C6749-E587-45B9-ADC3-F41509204D6B}" srcOrd="4" destOrd="0" presId="urn:microsoft.com/office/officeart/2005/8/layout/hierarchy4"/>
    <dgm:cxn modelId="{A5A93F8E-8B01-4589-A2A4-38AF849073FA}" type="presParOf" srcId="{256C6749-E587-45B9-ADC3-F41509204D6B}" destId="{18AB9763-E334-48CF-98BF-1E99B9AC2862}" srcOrd="0" destOrd="0" presId="urn:microsoft.com/office/officeart/2005/8/layout/hierarchy4"/>
    <dgm:cxn modelId="{47596555-5D66-441B-A412-E3E05BF693E1}" type="presParOf" srcId="{256C6749-E587-45B9-ADC3-F41509204D6B}" destId="{DEDA2327-2978-4E7B-A508-FB03CE7C8AB9}" srcOrd="1" destOrd="0" presId="urn:microsoft.com/office/officeart/2005/8/layout/hierarchy4"/>
    <dgm:cxn modelId="{1CDE1358-E528-430F-95D6-76763CAB9574}" type="presParOf" srcId="{5DF15FDC-A3DF-481A-9FB1-12913D3E4448}" destId="{5F1A0FBA-C25B-4E14-8AD1-F869BFA3E47F}" srcOrd="1" destOrd="0" presId="urn:microsoft.com/office/officeart/2005/8/layout/hierarchy4"/>
    <dgm:cxn modelId="{A46C803C-2DF3-42CC-A894-C67D2479027F}" type="presParOf" srcId="{5DF15FDC-A3DF-481A-9FB1-12913D3E4448}" destId="{C48EE162-CDE0-4A3B-8D43-9F593B4A5B00}" srcOrd="2" destOrd="0" presId="urn:microsoft.com/office/officeart/2005/8/layout/hierarchy4"/>
    <dgm:cxn modelId="{3FC5AAB7-CF70-4390-A962-4593D07655D8}" type="presParOf" srcId="{C48EE162-CDE0-4A3B-8D43-9F593B4A5B00}" destId="{283D7724-3FCC-4497-8D19-46C0DC3A2387}" srcOrd="0" destOrd="0" presId="urn:microsoft.com/office/officeart/2005/8/layout/hierarchy4"/>
    <dgm:cxn modelId="{E37E3CDE-C120-4197-A21E-9F34B9C12F5B}" type="presParOf" srcId="{C48EE162-CDE0-4A3B-8D43-9F593B4A5B00}" destId="{FE5AA6B4-D829-4A3D-8AE4-BC28FCEC9397}" srcOrd="1" destOrd="0" presId="urn:microsoft.com/office/officeart/2005/8/layout/hierarchy4"/>
    <dgm:cxn modelId="{7F921C24-9B23-4AE6-B62F-5F03E61A3EC8}" type="presParOf" srcId="{C48EE162-CDE0-4A3B-8D43-9F593B4A5B00}" destId="{16B55BA8-5164-4288-94A0-22C8BF61653A}" srcOrd="2" destOrd="0" presId="urn:microsoft.com/office/officeart/2005/8/layout/hierarchy4"/>
    <dgm:cxn modelId="{50B443E5-0BE0-4A46-9956-8108C47CF6E6}" type="presParOf" srcId="{16B55BA8-5164-4288-94A0-22C8BF61653A}" destId="{59966FD4-DDD6-4AB8-B8C7-CBA6D16AC8BF}" srcOrd="0" destOrd="0" presId="urn:microsoft.com/office/officeart/2005/8/layout/hierarchy4"/>
    <dgm:cxn modelId="{3C50ED2D-EDD1-4A2A-90B7-3FE7B3BF1F9E}" type="presParOf" srcId="{59966FD4-DDD6-4AB8-B8C7-CBA6D16AC8BF}" destId="{49BFF4B6-FB05-4135-B53A-479EF0EA36AF}" srcOrd="0" destOrd="0" presId="urn:microsoft.com/office/officeart/2005/8/layout/hierarchy4"/>
    <dgm:cxn modelId="{2B909EF7-C29E-4BDC-9209-254B33417B80}" type="presParOf" srcId="{59966FD4-DDD6-4AB8-B8C7-CBA6D16AC8BF}" destId="{1F3BEF9E-76FD-4CCE-A716-9CFA527DD125}" srcOrd="1" destOrd="0" presId="urn:microsoft.com/office/officeart/2005/8/layout/hierarchy4"/>
    <dgm:cxn modelId="{03A5C6DB-0AE9-41C8-95AD-32D940FA77B4}" type="presParOf" srcId="{16B55BA8-5164-4288-94A0-22C8BF61653A}" destId="{007F141A-355F-4C41-AF69-9CDFA6FA960E}" srcOrd="1" destOrd="0" presId="urn:microsoft.com/office/officeart/2005/8/layout/hierarchy4"/>
    <dgm:cxn modelId="{5C3E53EA-F349-4E31-975D-0EC3B15F4BC5}" type="presParOf" srcId="{16B55BA8-5164-4288-94A0-22C8BF61653A}" destId="{2E0B5461-5D00-4A49-9983-D789939B2F34}" srcOrd="2" destOrd="0" presId="urn:microsoft.com/office/officeart/2005/8/layout/hierarchy4"/>
    <dgm:cxn modelId="{B4E86690-79DF-426C-A4EB-0700AA15F266}" type="presParOf" srcId="{2E0B5461-5D00-4A49-9983-D789939B2F34}" destId="{01285EDA-FCB4-4335-B7EA-7E1F28B9AEA8}" srcOrd="0" destOrd="0" presId="urn:microsoft.com/office/officeart/2005/8/layout/hierarchy4"/>
    <dgm:cxn modelId="{5C553C98-BE39-4A52-955E-DCD054F3E77C}" type="presParOf" srcId="{2E0B5461-5D00-4A49-9983-D789939B2F34}" destId="{06485563-56D2-4575-A827-C639CE3C262E}" srcOrd="1" destOrd="0" presId="urn:microsoft.com/office/officeart/2005/8/layout/hierarchy4"/>
    <dgm:cxn modelId="{BD6661C1-5F13-49DE-8E9C-E75C3C0EF279}" type="presParOf" srcId="{16B55BA8-5164-4288-94A0-22C8BF61653A}" destId="{1D6C46C1-75AE-4D3C-B5BF-94A3F16A124A}" srcOrd="3" destOrd="0" presId="urn:microsoft.com/office/officeart/2005/8/layout/hierarchy4"/>
    <dgm:cxn modelId="{96F8EA66-7865-4792-B3B0-B1BAAC94205A}" type="presParOf" srcId="{16B55BA8-5164-4288-94A0-22C8BF61653A}" destId="{DFCD1DE1-9A53-4FA4-AC85-70F8E39049D7}" srcOrd="4" destOrd="0" presId="urn:microsoft.com/office/officeart/2005/8/layout/hierarchy4"/>
    <dgm:cxn modelId="{F6D48D7B-BC4D-444C-BE9D-803AFC301CA6}" type="presParOf" srcId="{DFCD1DE1-9A53-4FA4-AC85-70F8E39049D7}" destId="{9B76110A-7FA0-44A3-8AC1-4BE8DA967553}" srcOrd="0" destOrd="0" presId="urn:microsoft.com/office/officeart/2005/8/layout/hierarchy4"/>
    <dgm:cxn modelId="{16FF55B8-DFB9-4673-A86E-FD1A7F388D0E}" type="presParOf" srcId="{DFCD1DE1-9A53-4FA4-AC85-70F8E39049D7}" destId="{4C0416C0-D839-47F5-8491-488FC2AEBEF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A25769-FD31-4C0E-99BE-E6E510CEE755}" type="doc">
      <dgm:prSet loTypeId="urn:microsoft.com/office/officeart/2005/8/layout/hierarchy4" loCatId="list" qsTypeId="urn:microsoft.com/office/officeart/2005/8/quickstyle/3d1" qsCatId="3D" csTypeId="urn:microsoft.com/office/officeart/2005/8/colors/colorful3" csCatId="colorful" phldr="1"/>
      <dgm:spPr/>
      <dgm:t>
        <a:bodyPr/>
        <a:lstStyle/>
        <a:p>
          <a:endParaRPr lang="zh-TW" altLang="en-US"/>
        </a:p>
      </dgm:t>
    </dgm:pt>
    <dgm:pt modelId="{F289BDB5-395F-4166-8FEB-7896E83AD757}">
      <dgm:prSet phldrT="[文字]" custT="1"/>
      <dgm:spPr/>
      <dgm:t>
        <a:bodyPr/>
        <a:lstStyle/>
        <a:p>
          <a:r>
            <a:rPr lang="en-US" altLang="en-US" sz="1800" dirty="0">
              <a:latin typeface="+mn-lt"/>
              <a:ea typeface="標楷體" panose="03000509000000000000" pitchFamily="65" charset="-120"/>
            </a:rPr>
            <a:t>Ministry of Education</a:t>
          </a:r>
          <a:endParaRPr lang="zh-TW" altLang="en-US" sz="1800" dirty="0">
            <a:latin typeface="標楷體" panose="03000509000000000000" pitchFamily="65" charset="-120"/>
            <a:ea typeface="標楷體" panose="03000509000000000000" pitchFamily="65" charset="-120"/>
          </a:endParaRPr>
        </a:p>
      </dgm:t>
    </dgm:pt>
    <dgm:pt modelId="{0A111B3B-F15A-4B96-AB53-294DF599BE6C}" type="parTrans" cxnId="{B7037032-3F0C-4A8F-AA3A-04A479A0E2DE}">
      <dgm:prSet/>
      <dgm:spPr/>
      <dgm:t>
        <a:bodyPr/>
        <a:lstStyle/>
        <a:p>
          <a:endParaRPr lang="zh-TW" altLang="en-US">
            <a:latin typeface="標楷體" panose="03000509000000000000" pitchFamily="65" charset="-120"/>
            <a:ea typeface="標楷體" panose="03000509000000000000" pitchFamily="65" charset="-120"/>
          </a:endParaRPr>
        </a:p>
      </dgm:t>
    </dgm:pt>
    <dgm:pt modelId="{311696E4-15E3-4049-B6EE-FBC5E736D509}" type="sibTrans" cxnId="{B7037032-3F0C-4A8F-AA3A-04A479A0E2DE}">
      <dgm:prSet/>
      <dgm:spPr/>
      <dgm:t>
        <a:bodyPr/>
        <a:lstStyle/>
        <a:p>
          <a:endParaRPr lang="zh-TW" altLang="en-US">
            <a:latin typeface="標楷體" panose="03000509000000000000" pitchFamily="65" charset="-120"/>
            <a:ea typeface="標楷體" panose="03000509000000000000" pitchFamily="65" charset="-120"/>
          </a:endParaRPr>
        </a:p>
      </dgm:t>
    </dgm:pt>
    <dgm:pt modelId="{E7C189C0-282A-45CF-816C-C52CF630093C}">
      <dgm:prSet phldrT="[文字]" custT="1"/>
      <dgm:spPr/>
      <dgm:t>
        <a:bodyPr/>
        <a:lstStyle/>
        <a:p>
          <a:r>
            <a:rPr lang="en-US" sz="1400" b="0" i="0" dirty="0"/>
            <a:t>Overseas Internship Program</a:t>
          </a:r>
          <a:endParaRPr lang="zh-TW" altLang="en-US" sz="1400" dirty="0">
            <a:latin typeface="標楷體" panose="03000509000000000000" pitchFamily="65" charset="-120"/>
            <a:ea typeface="標楷體" panose="03000509000000000000" pitchFamily="65" charset="-120"/>
          </a:endParaRPr>
        </a:p>
      </dgm:t>
    </dgm:pt>
    <dgm:pt modelId="{7116E9A4-798D-4157-A6D8-2211C0EA1D3A}" type="parTrans" cxnId="{C8B23C5A-8B54-4B16-9FB8-C0212E916F0E}">
      <dgm:prSet/>
      <dgm:spPr/>
      <dgm:t>
        <a:bodyPr/>
        <a:lstStyle/>
        <a:p>
          <a:endParaRPr lang="zh-TW" altLang="en-US">
            <a:latin typeface="標楷體" panose="03000509000000000000" pitchFamily="65" charset="-120"/>
            <a:ea typeface="標楷體" panose="03000509000000000000" pitchFamily="65" charset="-120"/>
          </a:endParaRPr>
        </a:p>
      </dgm:t>
    </dgm:pt>
    <dgm:pt modelId="{109BC812-21B3-4332-BB5F-5ECCFE382723}" type="sibTrans" cxnId="{C8B23C5A-8B54-4B16-9FB8-C0212E916F0E}">
      <dgm:prSet/>
      <dgm:spPr/>
      <dgm:t>
        <a:bodyPr/>
        <a:lstStyle/>
        <a:p>
          <a:endParaRPr lang="zh-TW" altLang="en-US">
            <a:latin typeface="標楷體" panose="03000509000000000000" pitchFamily="65" charset="-120"/>
            <a:ea typeface="標楷體" panose="03000509000000000000" pitchFamily="65" charset="-120"/>
          </a:endParaRPr>
        </a:p>
      </dgm:t>
    </dgm:pt>
    <dgm:pt modelId="{4FA44A91-A9A5-4005-B86A-3BE0C7EDD70D}">
      <dgm:prSet phldrT="[文字]" custT="1"/>
      <dgm:spPr/>
      <dgm:t>
        <a:bodyPr/>
        <a:lstStyle/>
        <a:p>
          <a:r>
            <a:rPr lang="en-US" sz="1200" dirty="0"/>
            <a:t>Minimum term is 30 continuous days. </a:t>
          </a:r>
          <a:endParaRPr lang="zh-TW" altLang="en-US" sz="1200" dirty="0">
            <a:latin typeface="標楷體" panose="03000509000000000000" pitchFamily="65" charset="-120"/>
            <a:ea typeface="標楷體" panose="03000509000000000000" pitchFamily="65" charset="-120"/>
          </a:endParaRPr>
        </a:p>
      </dgm:t>
    </dgm:pt>
    <dgm:pt modelId="{6CD531C3-B577-47D1-9918-D867910B0054}" type="parTrans" cxnId="{55B05516-AC6E-44FD-A11F-DBD86DEF233E}">
      <dgm:prSet/>
      <dgm:spPr/>
      <dgm:t>
        <a:bodyPr/>
        <a:lstStyle/>
        <a:p>
          <a:endParaRPr lang="zh-TW" altLang="en-US">
            <a:latin typeface="標楷體" panose="03000509000000000000" pitchFamily="65" charset="-120"/>
            <a:ea typeface="標楷體" panose="03000509000000000000" pitchFamily="65" charset="-120"/>
          </a:endParaRPr>
        </a:p>
      </dgm:t>
    </dgm:pt>
    <dgm:pt modelId="{01741C80-EAF9-4F11-BBF2-BDC89AE45741}" type="sibTrans" cxnId="{55B05516-AC6E-44FD-A11F-DBD86DEF233E}">
      <dgm:prSet/>
      <dgm:spPr/>
      <dgm:t>
        <a:bodyPr/>
        <a:lstStyle/>
        <a:p>
          <a:endParaRPr lang="zh-TW" altLang="en-US">
            <a:latin typeface="標楷體" panose="03000509000000000000" pitchFamily="65" charset="-120"/>
            <a:ea typeface="標楷體" panose="03000509000000000000" pitchFamily="65" charset="-120"/>
          </a:endParaRPr>
        </a:p>
      </dgm:t>
    </dgm:pt>
    <dgm:pt modelId="{499B6C03-2CA7-4F40-8B9A-D6B907BC8324}">
      <dgm:prSet phldrT="[文字]" custT="1"/>
      <dgm:spPr/>
      <dgm:t>
        <a:bodyPr/>
        <a:lstStyle/>
        <a:p>
          <a:pPr marL="0" lvl="0" indent="0" defTabSz="914400">
            <a:lnSpc>
              <a:spcPct val="100000"/>
            </a:lnSpc>
            <a:spcBef>
              <a:spcPts val="0"/>
            </a:spcBef>
            <a:spcAft>
              <a:spcPts val="0"/>
            </a:spcAft>
          </a:pPr>
          <a:r>
            <a:rPr lang="en-US" sz="1200" dirty="0"/>
            <a:t>Internships in corporations and organizations abroad for outstanding students (excluding New Southbound Policy countries, Mainland China, Hong Kong and Macau)</a:t>
          </a:r>
          <a:endParaRPr lang="zh-TW" altLang="en-US" sz="1200" dirty="0">
            <a:latin typeface="標楷體" panose="03000509000000000000" pitchFamily="65" charset="-120"/>
            <a:ea typeface="標楷體" panose="03000509000000000000" pitchFamily="65" charset="-120"/>
          </a:endParaRPr>
        </a:p>
      </dgm:t>
    </dgm:pt>
    <dgm:pt modelId="{07B3CA72-3403-47A5-BCC4-DAD10FFD4E75}" type="sibTrans" cxnId="{426963D7-14BC-4571-940B-3DD9486FCC02}">
      <dgm:prSet/>
      <dgm:spPr/>
      <dgm:t>
        <a:bodyPr/>
        <a:lstStyle/>
        <a:p>
          <a:endParaRPr lang="zh-TW" altLang="en-US">
            <a:latin typeface="標楷體" panose="03000509000000000000" pitchFamily="65" charset="-120"/>
            <a:ea typeface="標楷體" panose="03000509000000000000" pitchFamily="65" charset="-120"/>
          </a:endParaRPr>
        </a:p>
      </dgm:t>
    </dgm:pt>
    <dgm:pt modelId="{F099B41C-1F2E-499F-BAA0-7F33F59BE4BA}" type="parTrans" cxnId="{426963D7-14BC-4571-940B-3DD9486FCC02}">
      <dgm:prSet/>
      <dgm:spPr/>
      <dgm:t>
        <a:bodyPr/>
        <a:lstStyle/>
        <a:p>
          <a:endParaRPr lang="zh-TW" altLang="en-US">
            <a:latin typeface="標楷體" panose="03000509000000000000" pitchFamily="65" charset="-120"/>
            <a:ea typeface="標楷體" panose="03000509000000000000" pitchFamily="65" charset="-120"/>
          </a:endParaRPr>
        </a:p>
      </dgm:t>
    </dgm:pt>
    <dgm:pt modelId="{667F5C4B-CF7E-406C-96B0-7D9D96717582}">
      <dgm:prSet phldrT="[文字]" custT="1"/>
      <dgm:spPr/>
      <dgm:t>
        <a:bodyPr/>
        <a:lstStyle/>
        <a:p>
          <a:r>
            <a:rPr lang="en-US" altLang="zh-TW" sz="1200" dirty="0"/>
            <a:t>The Office of International Affairs of NTNU will publish application information and start accepting applications from departments and institutes in January and July.</a:t>
          </a:r>
          <a:endParaRPr lang="en-US" altLang="zh-TW" sz="1200" dirty="0">
            <a:latin typeface="標楷體" panose="03000509000000000000" pitchFamily="65" charset="-120"/>
            <a:ea typeface="標楷體" panose="03000509000000000000" pitchFamily="65" charset="-120"/>
          </a:endParaRPr>
        </a:p>
      </dgm:t>
    </dgm:pt>
    <dgm:pt modelId="{90AA8A4A-0CA3-4692-B9FB-EE8D42D16AB1}" type="sibTrans" cxnId="{6CA0444D-7E9B-4B71-82E1-372DFA598793}">
      <dgm:prSet/>
      <dgm:spPr/>
      <dgm:t>
        <a:bodyPr/>
        <a:lstStyle/>
        <a:p>
          <a:endParaRPr lang="zh-TW" altLang="en-US">
            <a:latin typeface="標楷體" panose="03000509000000000000" pitchFamily="65" charset="-120"/>
            <a:ea typeface="標楷體" panose="03000509000000000000" pitchFamily="65" charset="-120"/>
          </a:endParaRPr>
        </a:p>
      </dgm:t>
    </dgm:pt>
    <dgm:pt modelId="{1DF8369F-212E-4195-A685-87A9E0993928}" type="parTrans" cxnId="{6CA0444D-7E9B-4B71-82E1-372DFA598793}">
      <dgm:prSet/>
      <dgm:spPr/>
      <dgm:t>
        <a:bodyPr/>
        <a:lstStyle/>
        <a:p>
          <a:endParaRPr lang="zh-TW" altLang="en-US">
            <a:latin typeface="標楷體" panose="03000509000000000000" pitchFamily="65" charset="-120"/>
            <a:ea typeface="標楷體" panose="03000509000000000000" pitchFamily="65" charset="-120"/>
          </a:endParaRPr>
        </a:p>
      </dgm:t>
    </dgm:pt>
    <dgm:pt modelId="{49863539-2A9E-4E1C-B3BB-5B1B6E0D7E83}">
      <dgm:prSet phldrT="[文字]" custT="1"/>
      <dgm:spPr/>
      <dgm:t>
        <a:bodyPr/>
        <a:lstStyle/>
        <a:p>
          <a:r>
            <a:rPr lang="en-US" altLang="en-US" sz="1400" dirty="0">
              <a:latin typeface="+mn-lt"/>
              <a:ea typeface="標楷體" panose="03000509000000000000" pitchFamily="65" charset="-120"/>
            </a:rPr>
            <a:t>The New Southbound</a:t>
          </a:r>
          <a:r>
            <a:rPr lang="zh-TW" altLang="en-US" sz="1400" dirty="0">
              <a:latin typeface="+mn-lt"/>
              <a:ea typeface="標楷體" panose="03000509000000000000" pitchFamily="65" charset="-120"/>
            </a:rPr>
            <a:t> </a:t>
          </a:r>
          <a:r>
            <a:rPr lang="en-US" sz="1400" b="0" i="0" dirty="0"/>
            <a:t>Overseas Internship Program</a:t>
          </a:r>
          <a:endParaRPr lang="zh-TW" altLang="en-US" sz="1400" dirty="0">
            <a:latin typeface="+mn-lt"/>
            <a:ea typeface="標楷體" panose="03000509000000000000" pitchFamily="65" charset="-120"/>
          </a:endParaRPr>
        </a:p>
      </dgm:t>
    </dgm:pt>
    <dgm:pt modelId="{54294119-7CF8-4A2C-B895-5E3A567B22DB}" type="sibTrans" cxnId="{BCB70E65-C2A9-4C3E-9408-FD7C4DC749E2}">
      <dgm:prSet/>
      <dgm:spPr/>
      <dgm:t>
        <a:bodyPr/>
        <a:lstStyle/>
        <a:p>
          <a:endParaRPr lang="zh-TW" altLang="en-US">
            <a:latin typeface="標楷體" panose="03000509000000000000" pitchFamily="65" charset="-120"/>
            <a:ea typeface="標楷體" panose="03000509000000000000" pitchFamily="65" charset="-120"/>
          </a:endParaRPr>
        </a:p>
      </dgm:t>
    </dgm:pt>
    <dgm:pt modelId="{0EE43A18-D6EE-4BDF-A3A5-D4AF82257127}" type="parTrans" cxnId="{BCB70E65-C2A9-4C3E-9408-FD7C4DC749E2}">
      <dgm:prSet/>
      <dgm:spPr/>
      <dgm:t>
        <a:bodyPr/>
        <a:lstStyle/>
        <a:p>
          <a:endParaRPr lang="zh-TW" altLang="en-US">
            <a:latin typeface="標楷體" panose="03000509000000000000" pitchFamily="65" charset="-120"/>
            <a:ea typeface="標楷體" panose="03000509000000000000" pitchFamily="65" charset="-120"/>
          </a:endParaRPr>
        </a:p>
      </dgm:t>
    </dgm:pt>
    <dgm:pt modelId="{3CB237B4-F489-4C96-87B9-A25A10C97790}">
      <dgm:prSet phldrT="[文字]" custT="1"/>
      <dgm:spPr/>
      <dgm:t>
        <a:bodyPr/>
        <a:lstStyle/>
        <a:p>
          <a:pPr algn="ctr"/>
          <a:r>
            <a:rPr lang="en-US" sz="1200" dirty="0"/>
            <a:t>Internships in corporations and organizations with developmental potential in New Southbound Policy countries for outstanding students. (Destination is limited to the 18 countries stipulated in the New Southbound Policy). </a:t>
          </a:r>
          <a:endParaRPr lang="zh-TW" altLang="en-US" sz="1200" dirty="0">
            <a:latin typeface="標楷體" panose="03000509000000000000" pitchFamily="65" charset="-120"/>
            <a:ea typeface="標楷體" panose="03000509000000000000" pitchFamily="65" charset="-120"/>
          </a:endParaRPr>
        </a:p>
      </dgm:t>
    </dgm:pt>
    <dgm:pt modelId="{C073F171-19CE-44AA-9AB6-75801AB369D1}" type="sibTrans" cxnId="{3CECE083-D6BD-4F00-8255-1F18E9A1CFE2}">
      <dgm:prSet/>
      <dgm:spPr/>
      <dgm:t>
        <a:bodyPr/>
        <a:lstStyle/>
        <a:p>
          <a:endParaRPr lang="zh-TW" altLang="en-US">
            <a:latin typeface="標楷體" panose="03000509000000000000" pitchFamily="65" charset="-120"/>
            <a:ea typeface="標楷體" panose="03000509000000000000" pitchFamily="65" charset="-120"/>
          </a:endParaRPr>
        </a:p>
      </dgm:t>
    </dgm:pt>
    <dgm:pt modelId="{DDDB5547-8338-46A4-B621-822AB166712B}" type="parTrans" cxnId="{3CECE083-D6BD-4F00-8255-1F18E9A1CFE2}">
      <dgm:prSet/>
      <dgm:spPr/>
      <dgm:t>
        <a:bodyPr/>
        <a:lstStyle/>
        <a:p>
          <a:endParaRPr lang="zh-TW" altLang="en-US">
            <a:latin typeface="標楷體" panose="03000509000000000000" pitchFamily="65" charset="-120"/>
            <a:ea typeface="標楷體" panose="03000509000000000000" pitchFamily="65" charset="-120"/>
          </a:endParaRPr>
        </a:p>
      </dgm:t>
    </dgm:pt>
    <dgm:pt modelId="{927DEF3A-7B78-40CB-8068-6E05116E296A}">
      <dgm:prSet phldrT="[文字]" custT="1"/>
      <dgm:spPr/>
      <dgm:t>
        <a:bodyPr/>
        <a:lstStyle/>
        <a:p>
          <a:r>
            <a:rPr lang="en-US" sz="1200" dirty="0"/>
            <a:t>Minimum term is 30 continuous days. </a:t>
          </a:r>
          <a:endParaRPr lang="zh-TW" altLang="en-US" sz="1200" dirty="0">
            <a:latin typeface="標楷體" panose="03000509000000000000" pitchFamily="65" charset="-120"/>
            <a:ea typeface="標楷體" panose="03000509000000000000" pitchFamily="65" charset="-120"/>
          </a:endParaRPr>
        </a:p>
      </dgm:t>
    </dgm:pt>
    <dgm:pt modelId="{27CE4118-62C2-435A-AC13-EA3E92374AF9}" type="sibTrans" cxnId="{6452B5B8-8B95-4CE1-A14B-E718F69ECCDA}">
      <dgm:prSet/>
      <dgm:spPr/>
      <dgm:t>
        <a:bodyPr/>
        <a:lstStyle/>
        <a:p>
          <a:endParaRPr lang="zh-TW" altLang="en-US">
            <a:latin typeface="標楷體" panose="03000509000000000000" pitchFamily="65" charset="-120"/>
            <a:ea typeface="標楷體" panose="03000509000000000000" pitchFamily="65" charset="-120"/>
          </a:endParaRPr>
        </a:p>
      </dgm:t>
    </dgm:pt>
    <dgm:pt modelId="{CBB3C005-3302-438B-BBCB-A2DF38E16A77}" type="parTrans" cxnId="{6452B5B8-8B95-4CE1-A14B-E718F69ECCDA}">
      <dgm:prSet/>
      <dgm:spPr/>
      <dgm:t>
        <a:bodyPr/>
        <a:lstStyle/>
        <a:p>
          <a:endParaRPr lang="zh-TW" altLang="en-US">
            <a:latin typeface="標楷體" panose="03000509000000000000" pitchFamily="65" charset="-120"/>
            <a:ea typeface="標楷體" panose="03000509000000000000" pitchFamily="65" charset="-120"/>
          </a:endParaRPr>
        </a:p>
      </dgm:t>
    </dgm:pt>
    <dgm:pt modelId="{70E5E9BB-3CE1-44C6-A599-DF2F598894F8}">
      <dgm:prSet phldrT="[文字]" custT="1"/>
      <dgm:spPr/>
      <dgm:t>
        <a:bodyPr/>
        <a:lstStyle/>
        <a:p>
          <a:r>
            <a:rPr lang="en-US" altLang="zh-TW" sz="1200"/>
            <a:t>The Office of International Affairs of NTNU will publish application information and start accepting applications from departments and institutes in January and July.</a:t>
          </a:r>
          <a:endParaRPr lang="zh-TW" altLang="en-US" sz="1200" dirty="0">
            <a:latin typeface="標楷體" panose="03000509000000000000" pitchFamily="65" charset="-120"/>
            <a:ea typeface="標楷體" panose="03000509000000000000" pitchFamily="65" charset="-120"/>
          </a:endParaRPr>
        </a:p>
      </dgm:t>
    </dgm:pt>
    <dgm:pt modelId="{068B471D-732C-48FC-B1A3-B816BE101462}" type="sibTrans" cxnId="{84FDBCFC-CB34-43BE-94C6-C6CC43883FC0}">
      <dgm:prSet/>
      <dgm:spPr/>
      <dgm:t>
        <a:bodyPr/>
        <a:lstStyle/>
        <a:p>
          <a:endParaRPr lang="zh-TW" altLang="en-US">
            <a:latin typeface="標楷體" panose="03000509000000000000" pitchFamily="65" charset="-120"/>
            <a:ea typeface="標楷體" panose="03000509000000000000" pitchFamily="65" charset="-120"/>
          </a:endParaRPr>
        </a:p>
      </dgm:t>
    </dgm:pt>
    <dgm:pt modelId="{69E03A69-86F1-4D2F-92D7-4F3A56672A9C}" type="parTrans" cxnId="{84FDBCFC-CB34-43BE-94C6-C6CC43883FC0}">
      <dgm:prSet/>
      <dgm:spPr/>
      <dgm:t>
        <a:bodyPr/>
        <a:lstStyle/>
        <a:p>
          <a:endParaRPr lang="zh-TW" altLang="en-US">
            <a:latin typeface="標楷體" panose="03000509000000000000" pitchFamily="65" charset="-120"/>
            <a:ea typeface="標楷體" panose="03000509000000000000" pitchFamily="65" charset="-120"/>
          </a:endParaRPr>
        </a:p>
      </dgm:t>
    </dgm:pt>
    <dgm:pt modelId="{64C54FC0-5A6B-49F6-B717-FE92FBE23234}" type="pres">
      <dgm:prSet presAssocID="{70A25769-FD31-4C0E-99BE-E6E510CEE755}" presName="Name0" presStyleCnt="0">
        <dgm:presLayoutVars>
          <dgm:chPref val="1"/>
          <dgm:dir/>
          <dgm:animOne val="branch"/>
          <dgm:animLvl val="lvl"/>
          <dgm:resizeHandles/>
        </dgm:presLayoutVars>
      </dgm:prSet>
      <dgm:spPr/>
    </dgm:pt>
    <dgm:pt modelId="{8EA5BC42-AB2D-4E0A-A6F4-7EB9E08E46AD}" type="pres">
      <dgm:prSet presAssocID="{F289BDB5-395F-4166-8FEB-7896E83AD757}" presName="vertOne" presStyleCnt="0"/>
      <dgm:spPr/>
    </dgm:pt>
    <dgm:pt modelId="{0D8F45EE-5CBF-4E93-B880-12BD67B7AF48}" type="pres">
      <dgm:prSet presAssocID="{F289BDB5-395F-4166-8FEB-7896E83AD757}" presName="txOne" presStyleLbl="node0" presStyleIdx="0" presStyleCnt="1" custScaleY="16550">
        <dgm:presLayoutVars>
          <dgm:chPref val="3"/>
        </dgm:presLayoutVars>
      </dgm:prSet>
      <dgm:spPr/>
    </dgm:pt>
    <dgm:pt modelId="{E06FD2A9-379B-4B4D-8845-1F142599E06C}" type="pres">
      <dgm:prSet presAssocID="{F289BDB5-395F-4166-8FEB-7896E83AD757}" presName="parTransOne" presStyleCnt="0"/>
      <dgm:spPr/>
    </dgm:pt>
    <dgm:pt modelId="{5DF15FDC-A3DF-481A-9FB1-12913D3E4448}" type="pres">
      <dgm:prSet presAssocID="{F289BDB5-395F-4166-8FEB-7896E83AD757}" presName="horzOne" presStyleCnt="0"/>
      <dgm:spPr/>
    </dgm:pt>
    <dgm:pt modelId="{B52CBE51-4412-4FC6-9BE3-F9A1749D8126}" type="pres">
      <dgm:prSet presAssocID="{E7C189C0-282A-45CF-816C-C52CF630093C}" presName="vertTwo" presStyleCnt="0"/>
      <dgm:spPr/>
    </dgm:pt>
    <dgm:pt modelId="{7FF8D078-1D8A-4AFD-BA9C-0E82B1C4BFE6}" type="pres">
      <dgm:prSet presAssocID="{E7C189C0-282A-45CF-816C-C52CF630093C}" presName="txTwo" presStyleLbl="node2" presStyleIdx="0" presStyleCnt="2" custScaleY="22102" custLinFactNeighborY="-75151">
        <dgm:presLayoutVars>
          <dgm:chPref val="3"/>
        </dgm:presLayoutVars>
      </dgm:prSet>
      <dgm:spPr/>
    </dgm:pt>
    <dgm:pt modelId="{E2F4091F-D0ED-4B05-A8E2-585DCDC802F3}" type="pres">
      <dgm:prSet presAssocID="{E7C189C0-282A-45CF-816C-C52CF630093C}" presName="parTransTwo" presStyleCnt="0"/>
      <dgm:spPr/>
    </dgm:pt>
    <dgm:pt modelId="{D8D5F39B-6289-4CE7-BA20-510C8742F8DD}" type="pres">
      <dgm:prSet presAssocID="{E7C189C0-282A-45CF-816C-C52CF630093C}" presName="horzTwo" presStyleCnt="0"/>
      <dgm:spPr/>
    </dgm:pt>
    <dgm:pt modelId="{76A06108-E5C3-4B10-9EB5-7E6BF19C0CF4}" type="pres">
      <dgm:prSet presAssocID="{499B6C03-2CA7-4F40-8B9A-D6B907BC8324}" presName="vertThree" presStyleCnt="0"/>
      <dgm:spPr/>
    </dgm:pt>
    <dgm:pt modelId="{CAE16CA3-AA80-4669-9E16-48776C4E2CDB}" type="pres">
      <dgm:prSet presAssocID="{499B6C03-2CA7-4F40-8B9A-D6B907BC8324}" presName="txThree" presStyleLbl="node3" presStyleIdx="0" presStyleCnt="6" custScaleY="96161" custLinFactNeighborY="-14513">
        <dgm:presLayoutVars>
          <dgm:chPref val="3"/>
        </dgm:presLayoutVars>
      </dgm:prSet>
      <dgm:spPr/>
    </dgm:pt>
    <dgm:pt modelId="{746E5A72-C1A1-4BE1-834A-F821525DF630}" type="pres">
      <dgm:prSet presAssocID="{499B6C03-2CA7-4F40-8B9A-D6B907BC8324}" presName="horzThree" presStyleCnt="0"/>
      <dgm:spPr/>
    </dgm:pt>
    <dgm:pt modelId="{94C34F4D-C8F0-4136-B3C6-937D07DA44F7}" type="pres">
      <dgm:prSet presAssocID="{07B3CA72-3403-47A5-BCC4-DAD10FFD4E75}" presName="sibSpaceThree" presStyleCnt="0"/>
      <dgm:spPr/>
    </dgm:pt>
    <dgm:pt modelId="{50C4DF91-BEA0-4572-BD25-468E65B570EA}" type="pres">
      <dgm:prSet presAssocID="{4FA44A91-A9A5-4005-B86A-3BE0C7EDD70D}" presName="vertThree" presStyleCnt="0"/>
      <dgm:spPr/>
    </dgm:pt>
    <dgm:pt modelId="{BF43C2F8-8F9A-41B5-BA50-FABCD5BFBC76}" type="pres">
      <dgm:prSet presAssocID="{4FA44A91-A9A5-4005-B86A-3BE0C7EDD70D}" presName="txThree" presStyleLbl="node3" presStyleIdx="1" presStyleCnt="6" custScaleY="96161" custLinFactNeighborY="-14513">
        <dgm:presLayoutVars>
          <dgm:chPref val="3"/>
        </dgm:presLayoutVars>
      </dgm:prSet>
      <dgm:spPr/>
    </dgm:pt>
    <dgm:pt modelId="{BB0A0CEF-AEBA-4136-92B9-EE64C669EB70}" type="pres">
      <dgm:prSet presAssocID="{4FA44A91-A9A5-4005-B86A-3BE0C7EDD70D}" presName="horzThree" presStyleCnt="0"/>
      <dgm:spPr/>
    </dgm:pt>
    <dgm:pt modelId="{853EFCE2-F254-4D73-A00E-62F3FC83539E}" type="pres">
      <dgm:prSet presAssocID="{01741C80-EAF9-4F11-BBF2-BDC89AE45741}" presName="sibSpaceThree" presStyleCnt="0"/>
      <dgm:spPr/>
    </dgm:pt>
    <dgm:pt modelId="{256C6749-E587-45B9-ADC3-F41509204D6B}" type="pres">
      <dgm:prSet presAssocID="{667F5C4B-CF7E-406C-96B0-7D9D96717582}" presName="vertThree" presStyleCnt="0"/>
      <dgm:spPr/>
    </dgm:pt>
    <dgm:pt modelId="{18AB9763-E334-48CF-98BF-1E99B9AC2862}" type="pres">
      <dgm:prSet presAssocID="{667F5C4B-CF7E-406C-96B0-7D9D96717582}" presName="txThree" presStyleLbl="node3" presStyleIdx="2" presStyleCnt="6" custScaleY="96161" custLinFactNeighborY="-14513">
        <dgm:presLayoutVars>
          <dgm:chPref val="3"/>
        </dgm:presLayoutVars>
      </dgm:prSet>
      <dgm:spPr/>
    </dgm:pt>
    <dgm:pt modelId="{DEDA2327-2978-4E7B-A508-FB03CE7C8AB9}" type="pres">
      <dgm:prSet presAssocID="{667F5C4B-CF7E-406C-96B0-7D9D96717582}" presName="horzThree" presStyleCnt="0"/>
      <dgm:spPr/>
    </dgm:pt>
    <dgm:pt modelId="{5F1A0FBA-C25B-4E14-8AD1-F869BFA3E47F}" type="pres">
      <dgm:prSet presAssocID="{109BC812-21B3-4332-BB5F-5ECCFE382723}" presName="sibSpaceTwo" presStyleCnt="0"/>
      <dgm:spPr/>
    </dgm:pt>
    <dgm:pt modelId="{C48EE162-CDE0-4A3B-8D43-9F593B4A5B00}" type="pres">
      <dgm:prSet presAssocID="{49863539-2A9E-4E1C-B3BB-5B1B6E0D7E83}" presName="vertTwo" presStyleCnt="0"/>
      <dgm:spPr/>
    </dgm:pt>
    <dgm:pt modelId="{283D7724-3FCC-4497-8D19-46C0DC3A2387}" type="pres">
      <dgm:prSet presAssocID="{49863539-2A9E-4E1C-B3BB-5B1B6E0D7E83}" presName="txTwo" presStyleLbl="node2" presStyleIdx="1" presStyleCnt="2" custScaleY="22102" custLinFactNeighborY="-75151">
        <dgm:presLayoutVars>
          <dgm:chPref val="3"/>
        </dgm:presLayoutVars>
      </dgm:prSet>
      <dgm:spPr/>
    </dgm:pt>
    <dgm:pt modelId="{FE5AA6B4-D829-4A3D-8AE4-BC28FCEC9397}" type="pres">
      <dgm:prSet presAssocID="{49863539-2A9E-4E1C-B3BB-5B1B6E0D7E83}" presName="parTransTwo" presStyleCnt="0"/>
      <dgm:spPr/>
    </dgm:pt>
    <dgm:pt modelId="{16B55BA8-5164-4288-94A0-22C8BF61653A}" type="pres">
      <dgm:prSet presAssocID="{49863539-2A9E-4E1C-B3BB-5B1B6E0D7E83}" presName="horzTwo" presStyleCnt="0"/>
      <dgm:spPr/>
    </dgm:pt>
    <dgm:pt modelId="{59966FD4-DDD6-4AB8-B8C7-CBA6D16AC8BF}" type="pres">
      <dgm:prSet presAssocID="{3CB237B4-F489-4C96-87B9-A25A10C97790}" presName="vertThree" presStyleCnt="0"/>
      <dgm:spPr/>
    </dgm:pt>
    <dgm:pt modelId="{49BFF4B6-FB05-4135-B53A-479EF0EA36AF}" type="pres">
      <dgm:prSet presAssocID="{3CB237B4-F489-4C96-87B9-A25A10C97790}" presName="txThree" presStyleLbl="node3" presStyleIdx="3" presStyleCnt="6" custScaleY="96161" custLinFactNeighborY="-14513">
        <dgm:presLayoutVars>
          <dgm:chPref val="3"/>
        </dgm:presLayoutVars>
      </dgm:prSet>
      <dgm:spPr/>
    </dgm:pt>
    <dgm:pt modelId="{1F3BEF9E-76FD-4CCE-A716-9CFA527DD125}" type="pres">
      <dgm:prSet presAssocID="{3CB237B4-F489-4C96-87B9-A25A10C97790}" presName="horzThree" presStyleCnt="0"/>
      <dgm:spPr/>
    </dgm:pt>
    <dgm:pt modelId="{007F141A-355F-4C41-AF69-9CDFA6FA960E}" type="pres">
      <dgm:prSet presAssocID="{C073F171-19CE-44AA-9AB6-75801AB369D1}" presName="sibSpaceThree" presStyleCnt="0"/>
      <dgm:spPr/>
    </dgm:pt>
    <dgm:pt modelId="{2E0B5461-5D00-4A49-9983-D789939B2F34}" type="pres">
      <dgm:prSet presAssocID="{927DEF3A-7B78-40CB-8068-6E05116E296A}" presName="vertThree" presStyleCnt="0"/>
      <dgm:spPr/>
    </dgm:pt>
    <dgm:pt modelId="{01285EDA-FCB4-4335-B7EA-7E1F28B9AEA8}" type="pres">
      <dgm:prSet presAssocID="{927DEF3A-7B78-40CB-8068-6E05116E296A}" presName="txThree" presStyleLbl="node3" presStyleIdx="4" presStyleCnt="6" custScaleY="96161" custLinFactNeighborY="-14513">
        <dgm:presLayoutVars>
          <dgm:chPref val="3"/>
        </dgm:presLayoutVars>
      </dgm:prSet>
      <dgm:spPr/>
    </dgm:pt>
    <dgm:pt modelId="{06485563-56D2-4575-A827-C639CE3C262E}" type="pres">
      <dgm:prSet presAssocID="{927DEF3A-7B78-40CB-8068-6E05116E296A}" presName="horzThree" presStyleCnt="0"/>
      <dgm:spPr/>
    </dgm:pt>
    <dgm:pt modelId="{1D6C46C1-75AE-4D3C-B5BF-94A3F16A124A}" type="pres">
      <dgm:prSet presAssocID="{27CE4118-62C2-435A-AC13-EA3E92374AF9}" presName="sibSpaceThree" presStyleCnt="0"/>
      <dgm:spPr/>
    </dgm:pt>
    <dgm:pt modelId="{DFCD1DE1-9A53-4FA4-AC85-70F8E39049D7}" type="pres">
      <dgm:prSet presAssocID="{70E5E9BB-3CE1-44C6-A599-DF2F598894F8}" presName="vertThree" presStyleCnt="0"/>
      <dgm:spPr/>
    </dgm:pt>
    <dgm:pt modelId="{9B76110A-7FA0-44A3-8AC1-4BE8DA967553}" type="pres">
      <dgm:prSet presAssocID="{70E5E9BB-3CE1-44C6-A599-DF2F598894F8}" presName="txThree" presStyleLbl="node3" presStyleIdx="5" presStyleCnt="6" custScaleY="96161" custLinFactNeighborY="-14513">
        <dgm:presLayoutVars>
          <dgm:chPref val="3"/>
        </dgm:presLayoutVars>
      </dgm:prSet>
      <dgm:spPr/>
    </dgm:pt>
    <dgm:pt modelId="{4C0416C0-D839-47F5-8491-488FC2AEBEF3}" type="pres">
      <dgm:prSet presAssocID="{70E5E9BB-3CE1-44C6-A599-DF2F598894F8}" presName="horzThree" presStyleCnt="0"/>
      <dgm:spPr/>
    </dgm:pt>
  </dgm:ptLst>
  <dgm:cxnLst>
    <dgm:cxn modelId="{61562404-843C-420F-B620-2DC3D01430EF}" type="presOf" srcId="{E7C189C0-282A-45CF-816C-C52CF630093C}" destId="{7FF8D078-1D8A-4AFD-BA9C-0E82B1C4BFE6}" srcOrd="0" destOrd="0" presId="urn:microsoft.com/office/officeart/2005/8/layout/hierarchy4"/>
    <dgm:cxn modelId="{3F435211-4F62-427C-87F5-BE0F691AA3F4}" type="presOf" srcId="{499B6C03-2CA7-4F40-8B9A-D6B907BC8324}" destId="{CAE16CA3-AA80-4669-9E16-48776C4E2CDB}" srcOrd="0" destOrd="0" presId="urn:microsoft.com/office/officeart/2005/8/layout/hierarchy4"/>
    <dgm:cxn modelId="{55B05516-AC6E-44FD-A11F-DBD86DEF233E}" srcId="{E7C189C0-282A-45CF-816C-C52CF630093C}" destId="{4FA44A91-A9A5-4005-B86A-3BE0C7EDD70D}" srcOrd="1" destOrd="0" parTransId="{6CD531C3-B577-47D1-9918-D867910B0054}" sibTransId="{01741C80-EAF9-4F11-BBF2-BDC89AE45741}"/>
    <dgm:cxn modelId="{7ACB2821-17EB-4403-BFCB-3A4D1AB505EE}" type="presOf" srcId="{3CB237B4-F489-4C96-87B9-A25A10C97790}" destId="{49BFF4B6-FB05-4135-B53A-479EF0EA36AF}" srcOrd="0" destOrd="0" presId="urn:microsoft.com/office/officeart/2005/8/layout/hierarchy4"/>
    <dgm:cxn modelId="{319F3C26-4292-42B1-8221-C047F16D9298}" type="presOf" srcId="{4FA44A91-A9A5-4005-B86A-3BE0C7EDD70D}" destId="{BF43C2F8-8F9A-41B5-BA50-FABCD5BFBC76}" srcOrd="0" destOrd="0" presId="urn:microsoft.com/office/officeart/2005/8/layout/hierarchy4"/>
    <dgm:cxn modelId="{B7037032-3F0C-4A8F-AA3A-04A479A0E2DE}" srcId="{70A25769-FD31-4C0E-99BE-E6E510CEE755}" destId="{F289BDB5-395F-4166-8FEB-7896E83AD757}" srcOrd="0" destOrd="0" parTransId="{0A111B3B-F15A-4B96-AB53-294DF599BE6C}" sibTransId="{311696E4-15E3-4049-B6EE-FBC5E736D509}"/>
    <dgm:cxn modelId="{BCB70E65-C2A9-4C3E-9408-FD7C4DC749E2}" srcId="{F289BDB5-395F-4166-8FEB-7896E83AD757}" destId="{49863539-2A9E-4E1C-B3BB-5B1B6E0D7E83}" srcOrd="1" destOrd="0" parTransId="{0EE43A18-D6EE-4BDF-A3A5-D4AF82257127}" sibTransId="{54294119-7CF8-4A2C-B895-5E3A567B22DB}"/>
    <dgm:cxn modelId="{6CA0444D-7E9B-4B71-82E1-372DFA598793}" srcId="{E7C189C0-282A-45CF-816C-C52CF630093C}" destId="{667F5C4B-CF7E-406C-96B0-7D9D96717582}" srcOrd="2" destOrd="0" parTransId="{1DF8369F-212E-4195-A685-87A9E0993928}" sibTransId="{90AA8A4A-0CA3-4692-B9FB-EE8D42D16AB1}"/>
    <dgm:cxn modelId="{6A46C174-EFD1-456C-A880-0B559380FA5F}" type="presOf" srcId="{667F5C4B-CF7E-406C-96B0-7D9D96717582}" destId="{18AB9763-E334-48CF-98BF-1E99B9AC2862}" srcOrd="0" destOrd="0" presId="urn:microsoft.com/office/officeart/2005/8/layout/hierarchy4"/>
    <dgm:cxn modelId="{C8B23C5A-8B54-4B16-9FB8-C0212E916F0E}" srcId="{F289BDB5-395F-4166-8FEB-7896E83AD757}" destId="{E7C189C0-282A-45CF-816C-C52CF630093C}" srcOrd="0" destOrd="0" parTransId="{7116E9A4-798D-4157-A6D8-2211C0EA1D3A}" sibTransId="{109BC812-21B3-4332-BB5F-5ECCFE382723}"/>
    <dgm:cxn modelId="{3CECE083-D6BD-4F00-8255-1F18E9A1CFE2}" srcId="{49863539-2A9E-4E1C-B3BB-5B1B6E0D7E83}" destId="{3CB237B4-F489-4C96-87B9-A25A10C97790}" srcOrd="0" destOrd="0" parTransId="{DDDB5547-8338-46A4-B621-822AB166712B}" sibTransId="{C073F171-19CE-44AA-9AB6-75801AB369D1}"/>
    <dgm:cxn modelId="{72136197-45A5-4B27-82A3-CAE58422CDA8}" type="presOf" srcId="{70E5E9BB-3CE1-44C6-A599-DF2F598894F8}" destId="{9B76110A-7FA0-44A3-8AC1-4BE8DA967553}" srcOrd="0" destOrd="0" presId="urn:microsoft.com/office/officeart/2005/8/layout/hierarchy4"/>
    <dgm:cxn modelId="{6452B5B8-8B95-4CE1-A14B-E718F69ECCDA}" srcId="{49863539-2A9E-4E1C-B3BB-5B1B6E0D7E83}" destId="{927DEF3A-7B78-40CB-8068-6E05116E296A}" srcOrd="1" destOrd="0" parTransId="{CBB3C005-3302-438B-BBCB-A2DF38E16A77}" sibTransId="{27CE4118-62C2-435A-AC13-EA3E92374AF9}"/>
    <dgm:cxn modelId="{34A7BBC2-63D8-4BED-8CF2-38C0FC713858}" type="presOf" srcId="{49863539-2A9E-4E1C-B3BB-5B1B6E0D7E83}" destId="{283D7724-3FCC-4497-8D19-46C0DC3A2387}" srcOrd="0" destOrd="0" presId="urn:microsoft.com/office/officeart/2005/8/layout/hierarchy4"/>
    <dgm:cxn modelId="{5C9751D3-843D-4D4F-9782-7F2CC86E05EB}" type="presOf" srcId="{F289BDB5-395F-4166-8FEB-7896E83AD757}" destId="{0D8F45EE-5CBF-4E93-B880-12BD67B7AF48}" srcOrd="0" destOrd="0" presId="urn:microsoft.com/office/officeart/2005/8/layout/hierarchy4"/>
    <dgm:cxn modelId="{426963D7-14BC-4571-940B-3DD9486FCC02}" srcId="{E7C189C0-282A-45CF-816C-C52CF630093C}" destId="{499B6C03-2CA7-4F40-8B9A-D6B907BC8324}" srcOrd="0" destOrd="0" parTransId="{F099B41C-1F2E-499F-BAA0-7F33F59BE4BA}" sibTransId="{07B3CA72-3403-47A5-BCC4-DAD10FFD4E75}"/>
    <dgm:cxn modelId="{F3D9C9E1-FCBD-4461-ABD7-160EAE0B7633}" type="presOf" srcId="{70A25769-FD31-4C0E-99BE-E6E510CEE755}" destId="{64C54FC0-5A6B-49F6-B717-FE92FBE23234}" srcOrd="0" destOrd="0" presId="urn:microsoft.com/office/officeart/2005/8/layout/hierarchy4"/>
    <dgm:cxn modelId="{84FDBCFC-CB34-43BE-94C6-C6CC43883FC0}" srcId="{49863539-2A9E-4E1C-B3BB-5B1B6E0D7E83}" destId="{70E5E9BB-3CE1-44C6-A599-DF2F598894F8}" srcOrd="2" destOrd="0" parTransId="{69E03A69-86F1-4D2F-92D7-4F3A56672A9C}" sibTransId="{068B471D-732C-48FC-B1A3-B816BE101462}"/>
    <dgm:cxn modelId="{42AAAFFF-3B31-432E-96B8-EE211525E546}" type="presOf" srcId="{927DEF3A-7B78-40CB-8068-6E05116E296A}" destId="{01285EDA-FCB4-4335-B7EA-7E1F28B9AEA8}" srcOrd="0" destOrd="0" presId="urn:microsoft.com/office/officeart/2005/8/layout/hierarchy4"/>
    <dgm:cxn modelId="{36D3C1D4-21F7-4C44-898F-A7C70CD6196E}" type="presParOf" srcId="{64C54FC0-5A6B-49F6-B717-FE92FBE23234}" destId="{8EA5BC42-AB2D-4E0A-A6F4-7EB9E08E46AD}" srcOrd="0" destOrd="0" presId="urn:microsoft.com/office/officeart/2005/8/layout/hierarchy4"/>
    <dgm:cxn modelId="{C22393E7-DAD4-4D9D-B0EC-5AFCBB98DF50}" type="presParOf" srcId="{8EA5BC42-AB2D-4E0A-A6F4-7EB9E08E46AD}" destId="{0D8F45EE-5CBF-4E93-B880-12BD67B7AF48}" srcOrd="0" destOrd="0" presId="urn:microsoft.com/office/officeart/2005/8/layout/hierarchy4"/>
    <dgm:cxn modelId="{64281407-AF4F-4121-ABCB-5FA4C733CFD6}" type="presParOf" srcId="{8EA5BC42-AB2D-4E0A-A6F4-7EB9E08E46AD}" destId="{E06FD2A9-379B-4B4D-8845-1F142599E06C}" srcOrd="1" destOrd="0" presId="urn:microsoft.com/office/officeart/2005/8/layout/hierarchy4"/>
    <dgm:cxn modelId="{48B45917-95D7-45CC-AEF4-7FDB21552584}" type="presParOf" srcId="{8EA5BC42-AB2D-4E0A-A6F4-7EB9E08E46AD}" destId="{5DF15FDC-A3DF-481A-9FB1-12913D3E4448}" srcOrd="2" destOrd="0" presId="urn:microsoft.com/office/officeart/2005/8/layout/hierarchy4"/>
    <dgm:cxn modelId="{D547D42C-5FA9-48C5-9D87-14A7D7A73902}" type="presParOf" srcId="{5DF15FDC-A3DF-481A-9FB1-12913D3E4448}" destId="{B52CBE51-4412-4FC6-9BE3-F9A1749D8126}" srcOrd="0" destOrd="0" presId="urn:microsoft.com/office/officeart/2005/8/layout/hierarchy4"/>
    <dgm:cxn modelId="{52C3D809-43EF-4AAB-BB7E-B80371349B04}" type="presParOf" srcId="{B52CBE51-4412-4FC6-9BE3-F9A1749D8126}" destId="{7FF8D078-1D8A-4AFD-BA9C-0E82B1C4BFE6}" srcOrd="0" destOrd="0" presId="urn:microsoft.com/office/officeart/2005/8/layout/hierarchy4"/>
    <dgm:cxn modelId="{9AF3CDE8-5E0F-42AC-BB70-853C5931891D}" type="presParOf" srcId="{B52CBE51-4412-4FC6-9BE3-F9A1749D8126}" destId="{E2F4091F-D0ED-4B05-A8E2-585DCDC802F3}" srcOrd="1" destOrd="0" presId="urn:microsoft.com/office/officeart/2005/8/layout/hierarchy4"/>
    <dgm:cxn modelId="{0E16AFF2-26D7-4B19-9CFF-89BF1A982B62}" type="presParOf" srcId="{B52CBE51-4412-4FC6-9BE3-F9A1749D8126}" destId="{D8D5F39B-6289-4CE7-BA20-510C8742F8DD}" srcOrd="2" destOrd="0" presId="urn:microsoft.com/office/officeart/2005/8/layout/hierarchy4"/>
    <dgm:cxn modelId="{407FB188-FC41-4880-8682-7EE4C411CC3A}" type="presParOf" srcId="{D8D5F39B-6289-4CE7-BA20-510C8742F8DD}" destId="{76A06108-E5C3-4B10-9EB5-7E6BF19C0CF4}" srcOrd="0" destOrd="0" presId="urn:microsoft.com/office/officeart/2005/8/layout/hierarchy4"/>
    <dgm:cxn modelId="{ECE3F081-2E86-40E2-9CF3-52E5CCB8AE83}" type="presParOf" srcId="{76A06108-E5C3-4B10-9EB5-7E6BF19C0CF4}" destId="{CAE16CA3-AA80-4669-9E16-48776C4E2CDB}" srcOrd="0" destOrd="0" presId="urn:microsoft.com/office/officeart/2005/8/layout/hierarchy4"/>
    <dgm:cxn modelId="{BF6DA33F-E7E4-45F9-99EA-AFF58CCFB09E}" type="presParOf" srcId="{76A06108-E5C3-4B10-9EB5-7E6BF19C0CF4}" destId="{746E5A72-C1A1-4BE1-834A-F821525DF630}" srcOrd="1" destOrd="0" presId="urn:microsoft.com/office/officeart/2005/8/layout/hierarchy4"/>
    <dgm:cxn modelId="{EE87BD00-DD86-4E72-BC5B-C8239FA9CA56}" type="presParOf" srcId="{D8D5F39B-6289-4CE7-BA20-510C8742F8DD}" destId="{94C34F4D-C8F0-4136-B3C6-937D07DA44F7}" srcOrd="1" destOrd="0" presId="urn:microsoft.com/office/officeart/2005/8/layout/hierarchy4"/>
    <dgm:cxn modelId="{F4C08481-0EB8-4D26-B83B-668F783E76A6}" type="presParOf" srcId="{D8D5F39B-6289-4CE7-BA20-510C8742F8DD}" destId="{50C4DF91-BEA0-4572-BD25-468E65B570EA}" srcOrd="2" destOrd="0" presId="urn:microsoft.com/office/officeart/2005/8/layout/hierarchy4"/>
    <dgm:cxn modelId="{6971DF6F-ADCA-472E-A88E-CBBFA34B9853}" type="presParOf" srcId="{50C4DF91-BEA0-4572-BD25-468E65B570EA}" destId="{BF43C2F8-8F9A-41B5-BA50-FABCD5BFBC76}" srcOrd="0" destOrd="0" presId="urn:microsoft.com/office/officeart/2005/8/layout/hierarchy4"/>
    <dgm:cxn modelId="{6EA44D94-EEB8-49D8-96D3-75EABEF585CB}" type="presParOf" srcId="{50C4DF91-BEA0-4572-BD25-468E65B570EA}" destId="{BB0A0CEF-AEBA-4136-92B9-EE64C669EB70}" srcOrd="1" destOrd="0" presId="urn:microsoft.com/office/officeart/2005/8/layout/hierarchy4"/>
    <dgm:cxn modelId="{961359B0-D074-4824-8FC0-16445CF13900}" type="presParOf" srcId="{D8D5F39B-6289-4CE7-BA20-510C8742F8DD}" destId="{853EFCE2-F254-4D73-A00E-62F3FC83539E}" srcOrd="3" destOrd="0" presId="urn:microsoft.com/office/officeart/2005/8/layout/hierarchy4"/>
    <dgm:cxn modelId="{B4ADCAD6-603B-449E-B5E9-3C0BB7B2546E}" type="presParOf" srcId="{D8D5F39B-6289-4CE7-BA20-510C8742F8DD}" destId="{256C6749-E587-45B9-ADC3-F41509204D6B}" srcOrd="4" destOrd="0" presId="urn:microsoft.com/office/officeart/2005/8/layout/hierarchy4"/>
    <dgm:cxn modelId="{A5A93F8E-8B01-4589-A2A4-38AF849073FA}" type="presParOf" srcId="{256C6749-E587-45B9-ADC3-F41509204D6B}" destId="{18AB9763-E334-48CF-98BF-1E99B9AC2862}" srcOrd="0" destOrd="0" presId="urn:microsoft.com/office/officeart/2005/8/layout/hierarchy4"/>
    <dgm:cxn modelId="{47596555-5D66-441B-A412-E3E05BF693E1}" type="presParOf" srcId="{256C6749-E587-45B9-ADC3-F41509204D6B}" destId="{DEDA2327-2978-4E7B-A508-FB03CE7C8AB9}" srcOrd="1" destOrd="0" presId="urn:microsoft.com/office/officeart/2005/8/layout/hierarchy4"/>
    <dgm:cxn modelId="{1CDE1358-E528-430F-95D6-76763CAB9574}" type="presParOf" srcId="{5DF15FDC-A3DF-481A-9FB1-12913D3E4448}" destId="{5F1A0FBA-C25B-4E14-8AD1-F869BFA3E47F}" srcOrd="1" destOrd="0" presId="urn:microsoft.com/office/officeart/2005/8/layout/hierarchy4"/>
    <dgm:cxn modelId="{A46C803C-2DF3-42CC-A894-C67D2479027F}" type="presParOf" srcId="{5DF15FDC-A3DF-481A-9FB1-12913D3E4448}" destId="{C48EE162-CDE0-4A3B-8D43-9F593B4A5B00}" srcOrd="2" destOrd="0" presId="urn:microsoft.com/office/officeart/2005/8/layout/hierarchy4"/>
    <dgm:cxn modelId="{3FC5AAB7-CF70-4390-A962-4593D07655D8}" type="presParOf" srcId="{C48EE162-CDE0-4A3B-8D43-9F593B4A5B00}" destId="{283D7724-3FCC-4497-8D19-46C0DC3A2387}" srcOrd="0" destOrd="0" presId="urn:microsoft.com/office/officeart/2005/8/layout/hierarchy4"/>
    <dgm:cxn modelId="{E37E3CDE-C120-4197-A21E-9F34B9C12F5B}" type="presParOf" srcId="{C48EE162-CDE0-4A3B-8D43-9F593B4A5B00}" destId="{FE5AA6B4-D829-4A3D-8AE4-BC28FCEC9397}" srcOrd="1" destOrd="0" presId="urn:microsoft.com/office/officeart/2005/8/layout/hierarchy4"/>
    <dgm:cxn modelId="{7F921C24-9B23-4AE6-B62F-5F03E61A3EC8}" type="presParOf" srcId="{C48EE162-CDE0-4A3B-8D43-9F593B4A5B00}" destId="{16B55BA8-5164-4288-94A0-22C8BF61653A}" srcOrd="2" destOrd="0" presId="urn:microsoft.com/office/officeart/2005/8/layout/hierarchy4"/>
    <dgm:cxn modelId="{50B443E5-0BE0-4A46-9956-8108C47CF6E6}" type="presParOf" srcId="{16B55BA8-5164-4288-94A0-22C8BF61653A}" destId="{59966FD4-DDD6-4AB8-B8C7-CBA6D16AC8BF}" srcOrd="0" destOrd="0" presId="urn:microsoft.com/office/officeart/2005/8/layout/hierarchy4"/>
    <dgm:cxn modelId="{3C50ED2D-EDD1-4A2A-90B7-3FE7B3BF1F9E}" type="presParOf" srcId="{59966FD4-DDD6-4AB8-B8C7-CBA6D16AC8BF}" destId="{49BFF4B6-FB05-4135-B53A-479EF0EA36AF}" srcOrd="0" destOrd="0" presId="urn:microsoft.com/office/officeart/2005/8/layout/hierarchy4"/>
    <dgm:cxn modelId="{2B909EF7-C29E-4BDC-9209-254B33417B80}" type="presParOf" srcId="{59966FD4-DDD6-4AB8-B8C7-CBA6D16AC8BF}" destId="{1F3BEF9E-76FD-4CCE-A716-9CFA527DD125}" srcOrd="1" destOrd="0" presId="urn:microsoft.com/office/officeart/2005/8/layout/hierarchy4"/>
    <dgm:cxn modelId="{03A5C6DB-0AE9-41C8-95AD-32D940FA77B4}" type="presParOf" srcId="{16B55BA8-5164-4288-94A0-22C8BF61653A}" destId="{007F141A-355F-4C41-AF69-9CDFA6FA960E}" srcOrd="1" destOrd="0" presId="urn:microsoft.com/office/officeart/2005/8/layout/hierarchy4"/>
    <dgm:cxn modelId="{5C3E53EA-F349-4E31-975D-0EC3B15F4BC5}" type="presParOf" srcId="{16B55BA8-5164-4288-94A0-22C8BF61653A}" destId="{2E0B5461-5D00-4A49-9983-D789939B2F34}" srcOrd="2" destOrd="0" presId="urn:microsoft.com/office/officeart/2005/8/layout/hierarchy4"/>
    <dgm:cxn modelId="{B4E86690-79DF-426C-A4EB-0700AA15F266}" type="presParOf" srcId="{2E0B5461-5D00-4A49-9983-D789939B2F34}" destId="{01285EDA-FCB4-4335-B7EA-7E1F28B9AEA8}" srcOrd="0" destOrd="0" presId="urn:microsoft.com/office/officeart/2005/8/layout/hierarchy4"/>
    <dgm:cxn modelId="{5C553C98-BE39-4A52-955E-DCD054F3E77C}" type="presParOf" srcId="{2E0B5461-5D00-4A49-9983-D789939B2F34}" destId="{06485563-56D2-4575-A827-C639CE3C262E}" srcOrd="1" destOrd="0" presId="urn:microsoft.com/office/officeart/2005/8/layout/hierarchy4"/>
    <dgm:cxn modelId="{BD6661C1-5F13-49DE-8E9C-E75C3C0EF279}" type="presParOf" srcId="{16B55BA8-5164-4288-94A0-22C8BF61653A}" destId="{1D6C46C1-75AE-4D3C-B5BF-94A3F16A124A}" srcOrd="3" destOrd="0" presId="urn:microsoft.com/office/officeart/2005/8/layout/hierarchy4"/>
    <dgm:cxn modelId="{96F8EA66-7865-4792-B3B0-B1BAAC94205A}" type="presParOf" srcId="{16B55BA8-5164-4288-94A0-22C8BF61653A}" destId="{DFCD1DE1-9A53-4FA4-AC85-70F8E39049D7}" srcOrd="4" destOrd="0" presId="urn:microsoft.com/office/officeart/2005/8/layout/hierarchy4"/>
    <dgm:cxn modelId="{F6D48D7B-BC4D-444C-BE9D-803AFC301CA6}" type="presParOf" srcId="{DFCD1DE1-9A53-4FA4-AC85-70F8E39049D7}" destId="{9B76110A-7FA0-44A3-8AC1-4BE8DA967553}" srcOrd="0" destOrd="0" presId="urn:microsoft.com/office/officeart/2005/8/layout/hierarchy4"/>
    <dgm:cxn modelId="{16FF55B8-DFB9-4673-A86E-FD1A7F388D0E}" type="presParOf" srcId="{DFCD1DE1-9A53-4FA4-AC85-70F8E39049D7}" destId="{4C0416C0-D839-47F5-8491-488FC2AEBEF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0BC0A7-3CC9-4783-AF4B-4A00135FFA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51C997D4-785B-4417-8410-C42A4CF96C37}">
      <dgm:prSet custT="1"/>
      <dgm:spPr/>
      <dgm:t>
        <a:bodyPr/>
        <a:lstStyle/>
        <a:p>
          <a:pPr rtl="0"/>
          <a:r>
            <a:rPr lang="zh-TW" altLang="en-US" sz="2200" b="1" dirty="0">
              <a:latin typeface="標楷體" panose="03000509000000000000" pitchFamily="65" charset="-120"/>
              <a:ea typeface="標楷體" panose="03000509000000000000" pitchFamily="65" charset="-120"/>
            </a:rPr>
            <a:t>違反學術倫理的態樣</a:t>
          </a:r>
        </a:p>
      </dgm:t>
    </dgm:pt>
    <dgm:pt modelId="{14EB17BF-BD7C-46EA-AFF1-305DE1C50BC7}" type="sibTrans" cxnId="{80EE7F3A-4951-4C3C-A35D-4168B8E3486A}">
      <dgm:prSet/>
      <dgm:spPr/>
      <dgm:t>
        <a:bodyPr/>
        <a:lstStyle/>
        <a:p>
          <a:endParaRPr lang="zh-TW" altLang="en-US">
            <a:latin typeface="標楷體" panose="03000509000000000000" pitchFamily="65" charset="-120"/>
            <a:ea typeface="標楷體" panose="03000509000000000000" pitchFamily="65" charset="-120"/>
          </a:endParaRPr>
        </a:p>
      </dgm:t>
    </dgm:pt>
    <dgm:pt modelId="{B6670618-AF18-436B-A5FE-715C6CD31E1F}" type="parTrans" cxnId="{80EE7F3A-4951-4C3C-A35D-4168B8E3486A}">
      <dgm:prSet/>
      <dgm:spPr/>
      <dgm:t>
        <a:bodyPr/>
        <a:lstStyle/>
        <a:p>
          <a:endParaRPr lang="zh-TW" altLang="en-US">
            <a:latin typeface="標楷體" panose="03000509000000000000" pitchFamily="65" charset="-120"/>
            <a:ea typeface="標楷體" panose="03000509000000000000" pitchFamily="65" charset="-120"/>
          </a:endParaRPr>
        </a:p>
      </dgm:t>
    </dgm:pt>
    <dgm:pt modelId="{F1CBF2AE-B135-4F77-8B82-99C0C9CA4120}" type="pres">
      <dgm:prSet presAssocID="{710BC0A7-3CC9-4783-AF4B-4A00135FFAED}" presName="linear" presStyleCnt="0">
        <dgm:presLayoutVars>
          <dgm:animLvl val="lvl"/>
          <dgm:resizeHandles val="exact"/>
        </dgm:presLayoutVars>
      </dgm:prSet>
      <dgm:spPr/>
    </dgm:pt>
    <dgm:pt modelId="{245876AA-85DE-4E6C-A6AE-6B9E56B4126D}" type="pres">
      <dgm:prSet presAssocID="{51C997D4-785B-4417-8410-C42A4CF96C37}" presName="parentText" presStyleLbl="node1" presStyleIdx="0" presStyleCnt="1" custLinFactNeighborY="38922">
        <dgm:presLayoutVars>
          <dgm:chMax val="0"/>
          <dgm:bulletEnabled val="1"/>
        </dgm:presLayoutVars>
      </dgm:prSet>
      <dgm:spPr/>
    </dgm:pt>
  </dgm:ptLst>
  <dgm:cxnLst>
    <dgm:cxn modelId="{80EE7F3A-4951-4C3C-A35D-4168B8E3486A}" srcId="{710BC0A7-3CC9-4783-AF4B-4A00135FFAED}" destId="{51C997D4-785B-4417-8410-C42A4CF96C37}" srcOrd="0" destOrd="0" parTransId="{B6670618-AF18-436B-A5FE-715C6CD31E1F}" sibTransId="{14EB17BF-BD7C-46EA-AFF1-305DE1C50BC7}"/>
    <dgm:cxn modelId="{F927666E-A3DE-4FAD-8A1E-1735884711E9}" type="presOf" srcId="{51C997D4-785B-4417-8410-C42A4CF96C37}" destId="{245876AA-85DE-4E6C-A6AE-6B9E56B4126D}" srcOrd="0" destOrd="0" presId="urn:microsoft.com/office/officeart/2005/8/layout/vList2"/>
    <dgm:cxn modelId="{550BC6E8-D10C-40FD-BD0C-53FA002DF09E}" type="presOf" srcId="{710BC0A7-3CC9-4783-AF4B-4A00135FFAED}" destId="{F1CBF2AE-B135-4F77-8B82-99C0C9CA4120}" srcOrd="0" destOrd="0" presId="urn:microsoft.com/office/officeart/2005/8/layout/vList2"/>
    <dgm:cxn modelId="{ECB66116-2144-4A3C-9223-F9B8B2B6ED46}" type="presParOf" srcId="{F1CBF2AE-B135-4F77-8B82-99C0C9CA4120}" destId="{245876AA-85DE-4E6C-A6AE-6B9E56B412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0BC0A7-3CC9-4783-AF4B-4A00135FFA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51C997D4-785B-4417-8410-C42A4CF96C37}">
      <dgm:prSet custT="1"/>
      <dgm:spPr/>
      <dgm:t>
        <a:bodyPr/>
        <a:lstStyle/>
        <a:p>
          <a:pPr rtl="0"/>
          <a:r>
            <a:rPr lang="en-US" sz="2200" dirty="0"/>
            <a:t>Acts that are in violations of Academic Ethics</a:t>
          </a:r>
          <a:endParaRPr lang="zh-TW" altLang="en-US" sz="2200" b="1" dirty="0">
            <a:latin typeface="微軟正黑體" panose="020B0604030504040204" pitchFamily="34" charset="-120"/>
            <a:ea typeface="微軟正黑體" panose="020B0604030504040204" pitchFamily="34" charset="-120"/>
          </a:endParaRPr>
        </a:p>
      </dgm:t>
    </dgm:pt>
    <dgm:pt modelId="{14EB17BF-BD7C-46EA-AFF1-305DE1C50BC7}" type="sibTrans" cxnId="{80EE7F3A-4951-4C3C-A35D-4168B8E3486A}">
      <dgm:prSet/>
      <dgm:spPr/>
      <dgm:t>
        <a:bodyPr/>
        <a:lstStyle/>
        <a:p>
          <a:endParaRPr lang="zh-TW" altLang="en-US"/>
        </a:p>
      </dgm:t>
    </dgm:pt>
    <dgm:pt modelId="{B6670618-AF18-436B-A5FE-715C6CD31E1F}" type="parTrans" cxnId="{80EE7F3A-4951-4C3C-A35D-4168B8E3486A}">
      <dgm:prSet/>
      <dgm:spPr/>
      <dgm:t>
        <a:bodyPr/>
        <a:lstStyle/>
        <a:p>
          <a:endParaRPr lang="zh-TW" altLang="en-US"/>
        </a:p>
      </dgm:t>
    </dgm:pt>
    <dgm:pt modelId="{F1CBF2AE-B135-4F77-8B82-99C0C9CA4120}" type="pres">
      <dgm:prSet presAssocID="{710BC0A7-3CC9-4783-AF4B-4A00135FFAED}" presName="linear" presStyleCnt="0">
        <dgm:presLayoutVars>
          <dgm:animLvl val="lvl"/>
          <dgm:resizeHandles val="exact"/>
        </dgm:presLayoutVars>
      </dgm:prSet>
      <dgm:spPr/>
    </dgm:pt>
    <dgm:pt modelId="{245876AA-85DE-4E6C-A6AE-6B9E56B4126D}" type="pres">
      <dgm:prSet presAssocID="{51C997D4-785B-4417-8410-C42A4CF96C37}" presName="parentText" presStyleLbl="node1" presStyleIdx="0" presStyleCnt="1" custLinFactNeighborY="38922">
        <dgm:presLayoutVars>
          <dgm:chMax val="0"/>
          <dgm:bulletEnabled val="1"/>
        </dgm:presLayoutVars>
      </dgm:prSet>
      <dgm:spPr/>
    </dgm:pt>
  </dgm:ptLst>
  <dgm:cxnLst>
    <dgm:cxn modelId="{80EE7F3A-4951-4C3C-A35D-4168B8E3486A}" srcId="{710BC0A7-3CC9-4783-AF4B-4A00135FFAED}" destId="{51C997D4-785B-4417-8410-C42A4CF96C37}" srcOrd="0" destOrd="0" parTransId="{B6670618-AF18-436B-A5FE-715C6CD31E1F}" sibTransId="{14EB17BF-BD7C-46EA-AFF1-305DE1C50BC7}"/>
    <dgm:cxn modelId="{F927666E-A3DE-4FAD-8A1E-1735884711E9}" type="presOf" srcId="{51C997D4-785B-4417-8410-C42A4CF96C37}" destId="{245876AA-85DE-4E6C-A6AE-6B9E56B4126D}" srcOrd="0" destOrd="0" presId="urn:microsoft.com/office/officeart/2005/8/layout/vList2"/>
    <dgm:cxn modelId="{550BC6E8-D10C-40FD-BD0C-53FA002DF09E}" type="presOf" srcId="{710BC0A7-3CC9-4783-AF4B-4A00135FFAED}" destId="{F1CBF2AE-B135-4F77-8B82-99C0C9CA4120}" srcOrd="0" destOrd="0" presId="urn:microsoft.com/office/officeart/2005/8/layout/vList2"/>
    <dgm:cxn modelId="{ECB66116-2144-4A3C-9223-F9B8B2B6ED46}" type="presParOf" srcId="{F1CBF2AE-B135-4F77-8B82-99C0C9CA4120}" destId="{245876AA-85DE-4E6C-A6AE-6B9E56B4126D}"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28091-9372-44EC-88E7-2DFA8063EB9E}">
      <dsp:nvSpPr>
        <dsp:cNvPr id="0" name=""/>
        <dsp:cNvSpPr/>
      </dsp:nvSpPr>
      <dsp:spPr>
        <a:xfrm>
          <a:off x="0" y="0"/>
          <a:ext cx="2091217" cy="19990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100000"/>
            </a:lnSpc>
            <a:spcBef>
              <a:spcPct val="0"/>
            </a:spcBef>
            <a:spcAft>
              <a:spcPts val="0"/>
            </a:spcAft>
            <a:buNone/>
          </a:pPr>
          <a:r>
            <a:rPr lang="zh-TW" altLang="en-US" sz="1200" b="1" kern="1200" dirty="0">
              <a:solidFill>
                <a:srgbClr val="FFC000"/>
              </a:solidFill>
              <a:latin typeface="標楷體" panose="03000509000000000000" pitchFamily="65" charset="-120"/>
              <a:ea typeface="標楷體" panose="03000509000000000000" pitchFamily="65" charset="-120"/>
            </a:rPr>
            <a:t>雙主修</a:t>
          </a:r>
          <a:endParaRPr lang="en-US" altLang="zh-TW" sz="1200" b="1" kern="1200" dirty="0">
            <a:solidFill>
              <a:srgbClr val="FFC000"/>
            </a:solidFill>
            <a:latin typeface="標楷體" panose="03000509000000000000" pitchFamily="65" charset="-120"/>
            <a:ea typeface="標楷體" panose="03000509000000000000" pitchFamily="65" charset="-120"/>
          </a:endParaRPr>
        </a:p>
        <a:p>
          <a:pPr marL="0" lvl="0" indent="0" algn="ctr" defTabSz="533400">
            <a:lnSpc>
              <a:spcPct val="100000"/>
            </a:lnSpc>
            <a:spcBef>
              <a:spcPct val="0"/>
            </a:spcBef>
            <a:spcAft>
              <a:spcPts val="0"/>
            </a:spcAft>
            <a:buNone/>
          </a:pPr>
          <a:endParaRPr lang="en-US" altLang="zh-TW" sz="1100" b="1" kern="1200" dirty="0">
            <a:solidFill>
              <a:srgbClr val="FFC000"/>
            </a:solidFill>
            <a:latin typeface="標楷體" panose="03000509000000000000" pitchFamily="65" charset="-120"/>
            <a:ea typeface="標楷體" panose="03000509000000000000" pitchFamily="65" charset="-120"/>
          </a:endParaRPr>
        </a:p>
      </dsp:txBody>
      <dsp:txXfrm>
        <a:off x="680168" y="99954"/>
        <a:ext cx="730880" cy="299864"/>
      </dsp:txXfrm>
    </dsp:sp>
    <dsp:sp modelId="{2324ED6E-52A2-44A4-B3F2-007FAE18DB33}">
      <dsp:nvSpPr>
        <dsp:cNvPr id="0" name=""/>
        <dsp:cNvSpPr/>
      </dsp:nvSpPr>
      <dsp:spPr>
        <a:xfrm>
          <a:off x="301713" y="499774"/>
          <a:ext cx="1499324" cy="1499324"/>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100000"/>
            </a:lnSpc>
            <a:spcBef>
              <a:spcPct val="0"/>
            </a:spcBef>
            <a:spcAft>
              <a:spcPts val="0"/>
            </a:spcAft>
            <a:buNone/>
          </a:pPr>
          <a:r>
            <a:rPr lang="zh-TW" altLang="en-US" sz="1200" b="1" kern="1200" dirty="0">
              <a:solidFill>
                <a:srgbClr val="FFC000"/>
              </a:solidFill>
              <a:latin typeface="標楷體" panose="03000509000000000000" pitchFamily="65" charset="-120"/>
              <a:ea typeface="標楷體" panose="03000509000000000000" pitchFamily="65" charset="-120"/>
            </a:rPr>
            <a:t>輔系</a:t>
          </a:r>
          <a:endParaRPr lang="en-US" altLang="zh-TW" sz="1200" b="1" kern="1200" dirty="0">
            <a:solidFill>
              <a:srgbClr val="FFC000"/>
            </a:solidFill>
            <a:latin typeface="標楷體" panose="03000509000000000000" pitchFamily="65" charset="-120"/>
            <a:ea typeface="標楷體" panose="03000509000000000000" pitchFamily="65" charset="-120"/>
          </a:endParaRPr>
        </a:p>
        <a:p>
          <a:pPr marL="0" lvl="0" indent="0" algn="ctr" defTabSz="533400">
            <a:lnSpc>
              <a:spcPct val="100000"/>
            </a:lnSpc>
            <a:spcBef>
              <a:spcPct val="0"/>
            </a:spcBef>
            <a:spcAft>
              <a:spcPts val="0"/>
            </a:spcAft>
            <a:buNone/>
          </a:pPr>
          <a:endParaRPr lang="en-US" altLang="zh-TW" sz="1100" b="1" kern="1200" dirty="0">
            <a:solidFill>
              <a:srgbClr val="FFC000"/>
            </a:solidFill>
            <a:latin typeface="標楷體" panose="03000509000000000000" pitchFamily="65" charset="-120"/>
            <a:ea typeface="標楷體" panose="03000509000000000000" pitchFamily="65" charset="-120"/>
          </a:endParaRPr>
        </a:p>
      </dsp:txBody>
      <dsp:txXfrm>
        <a:off x="702032" y="593482"/>
        <a:ext cx="698685" cy="281123"/>
      </dsp:txXfrm>
    </dsp:sp>
    <dsp:sp modelId="{85554CE8-94E3-4AD9-A018-3398691CD569}">
      <dsp:nvSpPr>
        <dsp:cNvPr id="0" name=""/>
        <dsp:cNvSpPr/>
      </dsp:nvSpPr>
      <dsp:spPr>
        <a:xfrm>
          <a:off x="551600" y="999549"/>
          <a:ext cx="999549" cy="99954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rgbClr val="FFC000"/>
              </a:solidFill>
              <a:latin typeface="標楷體" panose="03000509000000000000" pitchFamily="65" charset="-120"/>
              <a:ea typeface="標楷體" panose="03000509000000000000" pitchFamily="65" charset="-120"/>
            </a:rPr>
            <a:t>預修生</a:t>
          </a:r>
          <a:endParaRPr lang="en-US" altLang="zh-TW" sz="1200" b="1" kern="1200" dirty="0">
            <a:solidFill>
              <a:srgbClr val="FFC000"/>
            </a:solidFill>
            <a:latin typeface="標楷體" panose="03000509000000000000" pitchFamily="65" charset="-120"/>
            <a:ea typeface="標楷體" panose="03000509000000000000" pitchFamily="65" charset="-120"/>
          </a:endParaRPr>
        </a:p>
        <a:p>
          <a:pPr marL="0" lvl="0" indent="0" algn="ctr" defTabSz="533400">
            <a:lnSpc>
              <a:spcPct val="90000"/>
            </a:lnSpc>
            <a:spcBef>
              <a:spcPct val="0"/>
            </a:spcBef>
            <a:spcAft>
              <a:spcPct val="35000"/>
            </a:spcAft>
            <a:buNone/>
          </a:pPr>
          <a:endParaRPr lang="zh-TW" altLang="en-US" sz="1100" kern="1200" dirty="0">
            <a:solidFill>
              <a:srgbClr val="FF0000"/>
            </a:solidFill>
            <a:latin typeface="標楷體" panose="03000509000000000000" pitchFamily="65" charset="-120"/>
            <a:ea typeface="標楷體" panose="03000509000000000000" pitchFamily="65" charset="-120"/>
          </a:endParaRPr>
        </a:p>
      </dsp:txBody>
      <dsp:txXfrm>
        <a:off x="697981" y="1249436"/>
        <a:ext cx="706788" cy="499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28091-9372-44EC-88E7-2DFA8063EB9E}">
      <dsp:nvSpPr>
        <dsp:cNvPr id="0" name=""/>
        <dsp:cNvSpPr/>
      </dsp:nvSpPr>
      <dsp:spPr>
        <a:xfrm>
          <a:off x="0" y="0"/>
          <a:ext cx="2091217" cy="19990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100000"/>
            </a:lnSpc>
            <a:spcBef>
              <a:spcPct val="0"/>
            </a:spcBef>
            <a:spcAft>
              <a:spcPts val="0"/>
            </a:spcAft>
            <a:buNone/>
          </a:pPr>
          <a:r>
            <a:rPr lang="en-US" altLang="en-US" sz="800" b="1" kern="1200" dirty="0">
              <a:solidFill>
                <a:srgbClr val="FFC000"/>
              </a:solidFill>
              <a:latin typeface="+mn-lt"/>
              <a:ea typeface="標楷體" panose="03000509000000000000" pitchFamily="65" charset="-120"/>
            </a:rPr>
            <a:t>Double Major</a:t>
          </a:r>
          <a:endParaRPr lang="en-US" altLang="zh-TW" sz="700" b="1" kern="1200" dirty="0">
            <a:solidFill>
              <a:srgbClr val="FFC000"/>
            </a:solidFill>
            <a:latin typeface="+mn-lt"/>
            <a:ea typeface="標楷體" panose="03000509000000000000" pitchFamily="65" charset="-120"/>
          </a:endParaRPr>
        </a:p>
      </dsp:txBody>
      <dsp:txXfrm>
        <a:off x="680168" y="99954"/>
        <a:ext cx="730880" cy="299864"/>
      </dsp:txXfrm>
    </dsp:sp>
    <dsp:sp modelId="{2324ED6E-52A2-44A4-B3F2-007FAE18DB33}">
      <dsp:nvSpPr>
        <dsp:cNvPr id="0" name=""/>
        <dsp:cNvSpPr/>
      </dsp:nvSpPr>
      <dsp:spPr>
        <a:xfrm>
          <a:off x="301713" y="499774"/>
          <a:ext cx="1499324" cy="1499324"/>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100000"/>
            </a:lnSpc>
            <a:spcBef>
              <a:spcPct val="0"/>
            </a:spcBef>
            <a:spcAft>
              <a:spcPts val="0"/>
            </a:spcAft>
            <a:buNone/>
          </a:pPr>
          <a:r>
            <a:rPr lang="en-US" altLang="en-US" sz="800" b="1" kern="1200" dirty="0">
              <a:solidFill>
                <a:srgbClr val="FFC000"/>
              </a:solidFill>
              <a:latin typeface="+mn-lt"/>
              <a:ea typeface="標楷體" panose="03000509000000000000" pitchFamily="65" charset="-120"/>
            </a:rPr>
            <a:t>Minor</a:t>
          </a:r>
          <a:endParaRPr lang="en-US" altLang="zh-TW" sz="700" b="1" kern="1200" dirty="0">
            <a:solidFill>
              <a:srgbClr val="FFC000"/>
            </a:solidFill>
            <a:latin typeface="+mn-lt"/>
            <a:ea typeface="標楷體" panose="03000509000000000000" pitchFamily="65" charset="-120"/>
          </a:endParaRPr>
        </a:p>
      </dsp:txBody>
      <dsp:txXfrm>
        <a:off x="702032" y="593482"/>
        <a:ext cx="698685" cy="281123"/>
      </dsp:txXfrm>
    </dsp:sp>
    <dsp:sp modelId="{85554CE8-94E3-4AD9-A018-3398691CD569}">
      <dsp:nvSpPr>
        <dsp:cNvPr id="0" name=""/>
        <dsp:cNvSpPr/>
      </dsp:nvSpPr>
      <dsp:spPr>
        <a:xfrm>
          <a:off x="551600" y="999549"/>
          <a:ext cx="999549" cy="99954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altLang="en-US" sz="800" kern="1200" dirty="0">
              <a:solidFill>
                <a:schemeClr val="accent4"/>
              </a:solidFill>
              <a:latin typeface="標楷體" panose="03000509000000000000" pitchFamily="65" charset="-120"/>
              <a:ea typeface="標楷體" panose="03000509000000000000" pitchFamily="65" charset="-120"/>
            </a:rPr>
            <a:t>preparatory student </a:t>
          </a:r>
        </a:p>
        <a:p>
          <a:pPr marL="0" lvl="0" indent="0" algn="ctr" defTabSz="355600">
            <a:lnSpc>
              <a:spcPct val="90000"/>
            </a:lnSpc>
            <a:spcBef>
              <a:spcPct val="0"/>
            </a:spcBef>
            <a:spcAft>
              <a:spcPct val="35000"/>
            </a:spcAft>
            <a:buNone/>
          </a:pPr>
          <a:endParaRPr lang="zh-TW" altLang="en-US" sz="1050" kern="1200" dirty="0">
            <a:solidFill>
              <a:srgbClr val="FF0000"/>
            </a:solidFill>
            <a:latin typeface="標楷體" panose="03000509000000000000" pitchFamily="65" charset="-120"/>
            <a:ea typeface="標楷體" panose="03000509000000000000" pitchFamily="65" charset="-120"/>
          </a:endParaRPr>
        </a:p>
      </dsp:txBody>
      <dsp:txXfrm>
        <a:off x="697981" y="1249436"/>
        <a:ext cx="706788" cy="499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45EE-5CBF-4E93-B880-12BD67B7AF48}">
      <dsp:nvSpPr>
        <dsp:cNvPr id="0" name=""/>
        <dsp:cNvSpPr/>
      </dsp:nvSpPr>
      <dsp:spPr>
        <a:xfrm>
          <a:off x="4084" y="2351"/>
          <a:ext cx="5184365" cy="5099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教育部</a:t>
          </a:r>
        </a:p>
      </dsp:txBody>
      <dsp:txXfrm>
        <a:off x="19019" y="17286"/>
        <a:ext cx="5154495" cy="480036"/>
      </dsp:txXfrm>
    </dsp:sp>
    <dsp:sp modelId="{7FF8D078-1D8A-4AFD-BA9C-0E82B1C4BFE6}">
      <dsp:nvSpPr>
        <dsp:cNvPr id="0" name=""/>
        <dsp:cNvSpPr/>
      </dsp:nvSpPr>
      <dsp:spPr>
        <a:xfrm>
          <a:off x="11705" y="604285"/>
          <a:ext cx="2549869"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學海飛颺</a:t>
          </a:r>
        </a:p>
      </dsp:txBody>
      <dsp:txXfrm>
        <a:off x="31650" y="624230"/>
        <a:ext cx="2509979" cy="641074"/>
      </dsp:txXfrm>
    </dsp:sp>
    <dsp:sp modelId="{CAE16CA3-AA80-4669-9E16-48776C4E2CDB}">
      <dsp:nvSpPr>
        <dsp:cNvPr id="0" name=""/>
        <dsp:cNvSpPr/>
      </dsp:nvSpPr>
      <dsp:spPr>
        <a:xfrm>
          <a:off x="11739"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300" kern="1200">
              <a:latin typeface="標楷體" panose="03000509000000000000" pitchFamily="65" charset="-120"/>
              <a:ea typeface="標楷體" panose="03000509000000000000" pitchFamily="65" charset="-120"/>
            </a:rPr>
            <a:t>選送優秀學生赴外國大學院校修讀學分</a:t>
          </a:r>
        </a:p>
        <a:p>
          <a:pPr algn="ctr">
            <a:spcBef>
              <a:spcPct val="0"/>
            </a:spcBef>
            <a:buNone/>
          </a:pPr>
          <a:r>
            <a:rPr lang="en-US" altLang="zh-TW" sz="1300" kern="1200">
              <a:latin typeface="標楷體" panose="03000509000000000000" pitchFamily="65" charset="-120"/>
              <a:ea typeface="標楷體" panose="03000509000000000000" pitchFamily="65" charset="-120"/>
            </a:rPr>
            <a:t>(</a:t>
          </a:r>
          <a:r>
            <a:rPr lang="zh-TW" altLang="en-US" sz="1300" kern="1200">
              <a:latin typeface="標楷體" panose="03000509000000000000" pitchFamily="65" charset="-120"/>
              <a:ea typeface="標楷體" panose="03000509000000000000" pitchFamily="65" charset="-120"/>
            </a:rPr>
            <a:t>應為列入教育部參考名冊之國外學校，不含大陸及港、澳</a:t>
          </a:r>
          <a:r>
            <a:rPr lang="en-US" altLang="zh-TW" sz="1300" kern="1200">
              <a:latin typeface="標楷體" panose="03000509000000000000" pitchFamily="65" charset="-120"/>
              <a:ea typeface="標楷體" panose="03000509000000000000" pitchFamily="65" charset="-120"/>
            </a:rPr>
            <a:t>)</a:t>
          </a:r>
          <a:r>
            <a:rPr lang="zh-TW" altLang="en-US" sz="1300" kern="1200">
              <a:latin typeface="標楷體" panose="03000509000000000000" pitchFamily="65" charset="-120"/>
              <a:ea typeface="標楷體" panose="03000509000000000000" pitchFamily="65" charset="-120"/>
            </a:rPr>
            <a:t>。</a:t>
          </a:r>
          <a:endParaRPr lang="zh-TW" altLang="en-US" sz="1300" kern="1200" dirty="0">
            <a:latin typeface="標楷體" panose="03000509000000000000" pitchFamily="65" charset="-120"/>
            <a:ea typeface="標楷體" panose="03000509000000000000" pitchFamily="65" charset="-120"/>
          </a:endParaRPr>
        </a:p>
      </dsp:txBody>
      <dsp:txXfrm>
        <a:off x="35955" y="1414610"/>
        <a:ext cx="778374" cy="2914295"/>
      </dsp:txXfrm>
    </dsp:sp>
    <dsp:sp modelId="{BF43C2F8-8F9A-41B5-BA50-FABCD5BFBC76}">
      <dsp:nvSpPr>
        <dsp:cNvPr id="0" name=""/>
        <dsp:cNvSpPr/>
      </dsp:nvSpPr>
      <dsp:spPr>
        <a:xfrm>
          <a:off x="873237"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期程以一學期</a:t>
          </a:r>
          <a:r>
            <a:rPr lang="en-US" altLang="en-US" sz="1300" kern="1200" dirty="0">
              <a:latin typeface="標楷體" panose="03000509000000000000" pitchFamily="65" charset="-120"/>
              <a:ea typeface="標楷體" panose="03000509000000000000" pitchFamily="65" charset="-120"/>
            </a:rPr>
            <a:t>(</a:t>
          </a:r>
          <a:r>
            <a:rPr lang="zh-TW" altLang="en-US" sz="1300" kern="1200" dirty="0">
              <a:latin typeface="標楷體" panose="03000509000000000000" pitchFamily="65" charset="-120"/>
              <a:ea typeface="標楷體" panose="03000509000000000000" pitchFamily="65" charset="-120"/>
            </a:rPr>
            <a:t>季</a:t>
          </a:r>
          <a:r>
            <a:rPr lang="en-US" altLang="en-US" sz="1300" kern="1200" dirty="0">
              <a:latin typeface="標楷體" panose="03000509000000000000" pitchFamily="65" charset="-120"/>
              <a:ea typeface="標楷體" panose="03000509000000000000" pitchFamily="65" charset="-120"/>
            </a:rPr>
            <a:t>)</a:t>
          </a:r>
          <a:r>
            <a:rPr lang="zh-TW" altLang="en-US" sz="1300" kern="1200" dirty="0">
              <a:latin typeface="標楷體" panose="03000509000000000000" pitchFamily="65" charset="-120"/>
              <a:ea typeface="標楷體" panose="03000509000000000000" pitchFamily="65" charset="-120"/>
            </a:rPr>
            <a:t>或一學年為原則，補助額度每人新臺幣</a:t>
          </a:r>
          <a:r>
            <a:rPr lang="en-US" altLang="en-US" sz="1300" kern="1200" dirty="0">
              <a:latin typeface="標楷體" panose="03000509000000000000" pitchFamily="65" charset="-120"/>
              <a:ea typeface="標楷體" panose="03000509000000000000" pitchFamily="65" charset="-120"/>
            </a:rPr>
            <a:t>6</a:t>
          </a:r>
          <a:r>
            <a:rPr lang="zh-TW" altLang="en-US" sz="1300" kern="1200" dirty="0">
              <a:latin typeface="標楷體" panose="03000509000000000000" pitchFamily="65" charset="-120"/>
              <a:ea typeface="標楷體" panose="03000509000000000000" pitchFamily="65" charset="-120"/>
            </a:rPr>
            <a:t>萬元以上</a:t>
          </a:r>
          <a:r>
            <a:rPr lang="en-US" altLang="en-US" sz="1300" kern="1200" dirty="0">
              <a:latin typeface="標楷體" panose="03000509000000000000" pitchFamily="65" charset="-120"/>
              <a:ea typeface="標楷體" panose="03000509000000000000" pitchFamily="65" charset="-120"/>
            </a:rPr>
            <a:t>12</a:t>
          </a:r>
          <a:r>
            <a:rPr lang="zh-TW" altLang="en-US" sz="1300" kern="1200" dirty="0">
              <a:latin typeface="標楷體" panose="03000509000000000000" pitchFamily="65" charset="-120"/>
              <a:ea typeface="標楷體" panose="03000509000000000000" pitchFamily="65" charset="-120"/>
            </a:rPr>
            <a:t>萬元以下。</a:t>
          </a:r>
        </a:p>
      </dsp:txBody>
      <dsp:txXfrm>
        <a:off x="897453" y="1414610"/>
        <a:ext cx="778374" cy="2914295"/>
      </dsp:txXfrm>
    </dsp:sp>
    <dsp:sp modelId="{18AB9763-E334-48CF-98BF-1E99B9AC2862}">
      <dsp:nvSpPr>
        <dsp:cNvPr id="0" name=""/>
        <dsp:cNvSpPr/>
      </dsp:nvSpPr>
      <dsp:spPr>
        <a:xfrm>
          <a:off x="1734735"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由</a:t>
          </a:r>
          <a:r>
            <a:rPr lang="zh-TW" altLang="en-US" sz="1300" kern="1200" dirty="0">
              <a:solidFill>
                <a:schemeClr val="bg1"/>
              </a:solidFill>
              <a:latin typeface="標楷體" panose="03000509000000000000" pitchFamily="65" charset="-120"/>
              <a:ea typeface="標楷體" panose="03000509000000000000" pitchFamily="65" charset="-120"/>
            </a:rPr>
            <a:t>本校國際事務處於每年</a:t>
          </a:r>
          <a:r>
            <a:rPr lang="en-US" altLang="zh-TW" sz="1300" kern="1200" dirty="0">
              <a:solidFill>
                <a:schemeClr val="bg1"/>
              </a:solidFill>
              <a:latin typeface="標楷體" panose="03000509000000000000" pitchFamily="65" charset="-120"/>
              <a:ea typeface="標楷體" panose="03000509000000000000" pitchFamily="65" charset="-120"/>
            </a:rPr>
            <a:t>11</a:t>
          </a:r>
          <a:r>
            <a:rPr lang="zh-TW" altLang="en-US" sz="1300" kern="1200" dirty="0">
              <a:solidFill>
                <a:schemeClr val="bg1"/>
              </a:solidFill>
              <a:latin typeface="標楷體" panose="03000509000000000000" pitchFamily="65" charset="-120"/>
              <a:ea typeface="標楷體" panose="03000509000000000000" pitchFamily="65" charset="-120"/>
            </a:rPr>
            <a:t>月公告簡章</a:t>
          </a:r>
          <a:r>
            <a:rPr lang="zh-TW" altLang="en-US" sz="1300" kern="1200" dirty="0">
              <a:latin typeface="標楷體" panose="03000509000000000000" pitchFamily="65" charset="-120"/>
              <a:ea typeface="標楷體" panose="03000509000000000000" pitchFamily="65" charset="-120"/>
            </a:rPr>
            <a:t>，</a:t>
          </a:r>
          <a:r>
            <a:rPr lang="en-US" altLang="en-US" sz="1300" kern="1200" dirty="0">
              <a:latin typeface="標楷體" panose="03000509000000000000" pitchFamily="65" charset="-120"/>
              <a:ea typeface="標楷體" panose="03000509000000000000" pitchFamily="65" charset="-120"/>
            </a:rPr>
            <a:t>2</a:t>
          </a:r>
          <a:r>
            <a:rPr lang="zh-TW" altLang="en-US" sz="1300" kern="1200" dirty="0">
              <a:latin typeface="標楷體" panose="03000509000000000000" pitchFamily="65" charset="-120"/>
              <a:ea typeface="標楷體" panose="03000509000000000000" pitchFamily="65" charset="-120"/>
            </a:rPr>
            <a:t>月底截止收件。</a:t>
          </a:r>
          <a:endParaRPr lang="en-US" altLang="zh-TW" sz="1300" kern="1200" dirty="0">
            <a:latin typeface="標楷體" panose="03000509000000000000" pitchFamily="65" charset="-120"/>
            <a:ea typeface="標楷體" panose="03000509000000000000" pitchFamily="65" charset="-120"/>
          </a:endParaRPr>
        </a:p>
      </dsp:txBody>
      <dsp:txXfrm>
        <a:off x="1758951" y="1414610"/>
        <a:ext cx="778374" cy="2914295"/>
      </dsp:txXfrm>
    </dsp:sp>
    <dsp:sp modelId="{283D7724-3FCC-4497-8D19-46C0DC3A2387}">
      <dsp:nvSpPr>
        <dsp:cNvPr id="0" name=""/>
        <dsp:cNvSpPr/>
      </dsp:nvSpPr>
      <dsp:spPr>
        <a:xfrm>
          <a:off x="2630959" y="604285"/>
          <a:ext cx="2549869"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學海惜珠</a:t>
          </a:r>
        </a:p>
      </dsp:txBody>
      <dsp:txXfrm>
        <a:off x="2650904" y="624230"/>
        <a:ext cx="2509979" cy="641074"/>
      </dsp:txXfrm>
    </dsp:sp>
    <dsp:sp modelId="{49BFF4B6-FB05-4135-B53A-479EF0EA36AF}">
      <dsp:nvSpPr>
        <dsp:cNvPr id="0" name=""/>
        <dsp:cNvSpPr/>
      </dsp:nvSpPr>
      <dsp:spPr>
        <a:xfrm>
          <a:off x="2630993"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選送清寒優秀學生赴外國大學院校修讀學分</a:t>
          </a:r>
          <a:endParaRPr lang="en-US" altLang="zh-TW" sz="1300" kern="1200" dirty="0">
            <a:latin typeface="標楷體" panose="03000509000000000000" pitchFamily="65" charset="-120"/>
            <a:ea typeface="標楷體" panose="03000509000000000000" pitchFamily="65" charset="-120"/>
          </a:endParaRPr>
        </a:p>
        <a:p>
          <a:pPr marL="0" lvl="0" indent="0" algn="ctr" defTabSz="577850">
            <a:lnSpc>
              <a:spcPct val="90000"/>
            </a:lnSpc>
            <a:spcBef>
              <a:spcPct val="0"/>
            </a:spcBef>
            <a:spcAft>
              <a:spcPct val="35000"/>
            </a:spcAft>
            <a:buNone/>
          </a:pPr>
          <a:r>
            <a:rPr lang="en-US" altLang="en-US" sz="1300" kern="1200" dirty="0">
              <a:latin typeface="標楷體" panose="03000509000000000000" pitchFamily="65" charset="-120"/>
              <a:ea typeface="標楷體" panose="03000509000000000000" pitchFamily="65" charset="-120"/>
            </a:rPr>
            <a:t>(</a:t>
          </a:r>
          <a:r>
            <a:rPr lang="zh-TW" altLang="en-US" sz="1300" kern="1200" dirty="0">
              <a:latin typeface="標楷體" panose="03000509000000000000" pitchFamily="65" charset="-120"/>
              <a:ea typeface="標楷體" panose="03000509000000000000" pitchFamily="65" charset="-120"/>
            </a:rPr>
            <a:t>應為列入教育部參考名冊之國外學校，不含大陸及港、澳</a:t>
          </a:r>
          <a:r>
            <a:rPr lang="en-US" altLang="en-US" sz="1300" kern="1200" dirty="0">
              <a:latin typeface="標楷體" panose="03000509000000000000" pitchFamily="65" charset="-120"/>
              <a:ea typeface="標楷體" panose="03000509000000000000" pitchFamily="65" charset="-120"/>
            </a:rPr>
            <a:t>)</a:t>
          </a:r>
          <a:r>
            <a:rPr lang="zh-TW" altLang="en-US" sz="1300" kern="1200" dirty="0">
              <a:latin typeface="標楷體" panose="03000509000000000000" pitchFamily="65" charset="-120"/>
              <a:ea typeface="標楷體" panose="03000509000000000000" pitchFamily="65" charset="-120"/>
            </a:rPr>
            <a:t>。</a:t>
          </a:r>
        </a:p>
        <a:p>
          <a:pPr marL="0" lvl="0" indent="0" algn="ctr" defTabSz="577850">
            <a:lnSpc>
              <a:spcPct val="90000"/>
            </a:lnSpc>
            <a:spcBef>
              <a:spcPct val="0"/>
            </a:spcBef>
            <a:spcAft>
              <a:spcPct val="35000"/>
            </a:spcAft>
            <a:buNone/>
          </a:pPr>
          <a:endParaRPr lang="zh-TW" altLang="en-US" sz="1300" kern="1200" dirty="0">
            <a:latin typeface="標楷體" panose="03000509000000000000" pitchFamily="65" charset="-120"/>
            <a:ea typeface="標楷體" panose="03000509000000000000" pitchFamily="65" charset="-120"/>
          </a:endParaRPr>
        </a:p>
      </dsp:txBody>
      <dsp:txXfrm>
        <a:off x="2655209" y="1414610"/>
        <a:ext cx="778374" cy="2914295"/>
      </dsp:txXfrm>
    </dsp:sp>
    <dsp:sp modelId="{01285EDA-FCB4-4335-B7EA-7E1F28B9AEA8}">
      <dsp:nvSpPr>
        <dsp:cNvPr id="0" name=""/>
        <dsp:cNvSpPr/>
      </dsp:nvSpPr>
      <dsp:spPr>
        <a:xfrm>
          <a:off x="3492491"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a:latin typeface="標楷體" panose="03000509000000000000" pitchFamily="65" charset="-120"/>
              <a:ea typeface="標楷體" panose="03000509000000000000" pitchFamily="65" charset="-120"/>
            </a:rPr>
            <a:t>期程以一學期</a:t>
          </a:r>
          <a:r>
            <a:rPr lang="en-US" altLang="en-US" sz="1300" kern="1200">
              <a:latin typeface="標楷體" panose="03000509000000000000" pitchFamily="65" charset="-120"/>
              <a:ea typeface="標楷體" panose="03000509000000000000" pitchFamily="65" charset="-120"/>
            </a:rPr>
            <a:t>(</a:t>
          </a:r>
          <a:r>
            <a:rPr lang="zh-TW" altLang="en-US" sz="1300" kern="1200">
              <a:latin typeface="標楷體" panose="03000509000000000000" pitchFamily="65" charset="-120"/>
              <a:ea typeface="標楷體" panose="03000509000000000000" pitchFamily="65" charset="-120"/>
            </a:rPr>
            <a:t>季</a:t>
          </a:r>
          <a:r>
            <a:rPr lang="en-US" altLang="en-US" sz="1300" kern="1200">
              <a:latin typeface="標楷體" panose="03000509000000000000" pitchFamily="65" charset="-120"/>
              <a:ea typeface="標楷體" panose="03000509000000000000" pitchFamily="65" charset="-120"/>
            </a:rPr>
            <a:t>)</a:t>
          </a:r>
          <a:r>
            <a:rPr lang="zh-TW" altLang="en-US" sz="1300" kern="1200">
              <a:latin typeface="標楷體" panose="03000509000000000000" pitchFamily="65" charset="-120"/>
              <a:ea typeface="標楷體" panose="03000509000000000000" pitchFamily="65" charset="-120"/>
            </a:rPr>
            <a:t>或一學年為原則，補助額度依學生資料評核，由教育部決定。</a:t>
          </a:r>
          <a:endParaRPr lang="zh-TW" altLang="en-US" sz="1300" kern="1200" dirty="0">
            <a:latin typeface="標楷體" panose="03000509000000000000" pitchFamily="65" charset="-120"/>
            <a:ea typeface="標楷體" panose="03000509000000000000" pitchFamily="65" charset="-120"/>
          </a:endParaRPr>
        </a:p>
      </dsp:txBody>
      <dsp:txXfrm>
        <a:off x="3516707" y="1414610"/>
        <a:ext cx="778374" cy="2914295"/>
      </dsp:txXfrm>
    </dsp:sp>
    <dsp:sp modelId="{9B76110A-7FA0-44A3-8AC1-4BE8DA967553}">
      <dsp:nvSpPr>
        <dsp:cNvPr id="0" name=""/>
        <dsp:cNvSpPr/>
      </dsp:nvSpPr>
      <dsp:spPr>
        <a:xfrm>
          <a:off x="4353989"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由</a:t>
          </a:r>
          <a:r>
            <a:rPr lang="zh-TW" altLang="en-US" sz="1300" kern="1200" dirty="0">
              <a:solidFill>
                <a:schemeClr val="bg1"/>
              </a:solidFill>
              <a:latin typeface="標楷體" panose="03000509000000000000" pitchFamily="65" charset="-120"/>
              <a:ea typeface="標楷體" panose="03000509000000000000" pitchFamily="65" charset="-120"/>
            </a:rPr>
            <a:t>本校國際事務處於每年</a:t>
          </a:r>
          <a:r>
            <a:rPr lang="en-US" altLang="zh-TW" sz="1300" kern="1200" dirty="0">
              <a:solidFill>
                <a:schemeClr val="bg1"/>
              </a:solidFill>
              <a:latin typeface="標楷體" panose="03000509000000000000" pitchFamily="65" charset="-120"/>
              <a:ea typeface="標楷體" panose="03000509000000000000" pitchFamily="65" charset="-120"/>
              <a:cs typeface="+mn-cs"/>
            </a:rPr>
            <a:t>11</a:t>
          </a:r>
          <a:r>
            <a:rPr lang="zh-TW" altLang="en-US" sz="1300" kern="1200" dirty="0">
              <a:solidFill>
                <a:schemeClr val="bg1"/>
              </a:solidFill>
              <a:latin typeface="標楷體" panose="03000509000000000000" pitchFamily="65" charset="-120"/>
              <a:ea typeface="標楷體" panose="03000509000000000000" pitchFamily="65" charset="-120"/>
              <a:cs typeface="+mn-cs"/>
            </a:rPr>
            <a:t>月</a:t>
          </a:r>
          <a:r>
            <a:rPr lang="zh-TW" altLang="en-US" sz="1300" kern="1200" dirty="0">
              <a:solidFill>
                <a:schemeClr val="bg1"/>
              </a:solidFill>
              <a:latin typeface="標楷體" panose="03000509000000000000" pitchFamily="65" charset="-120"/>
              <a:ea typeface="標楷體" panose="03000509000000000000" pitchFamily="65" charset="-120"/>
            </a:rPr>
            <a:t>公告簡章，</a:t>
          </a:r>
          <a:r>
            <a:rPr lang="en-US" altLang="en-US" sz="1300" kern="1200" dirty="0">
              <a:solidFill>
                <a:schemeClr val="bg1"/>
              </a:solidFill>
              <a:latin typeface="標楷體" panose="03000509000000000000" pitchFamily="65" charset="-120"/>
              <a:ea typeface="標楷體" panose="03000509000000000000" pitchFamily="65" charset="-120"/>
            </a:rPr>
            <a:t>2</a:t>
          </a:r>
          <a:r>
            <a:rPr lang="zh-TW" altLang="en-US" sz="1300" kern="1200" dirty="0">
              <a:solidFill>
                <a:schemeClr val="bg1"/>
              </a:solidFill>
              <a:latin typeface="標楷體" panose="03000509000000000000" pitchFamily="65" charset="-120"/>
              <a:ea typeface="標楷體" panose="03000509000000000000" pitchFamily="65" charset="-120"/>
            </a:rPr>
            <a:t>月底截止收件。</a:t>
          </a:r>
        </a:p>
      </dsp:txBody>
      <dsp:txXfrm>
        <a:off x="4378205" y="1414610"/>
        <a:ext cx="778374" cy="2914295"/>
      </dsp:txXfrm>
    </dsp:sp>
    <dsp:sp modelId="{D225DCF2-0944-4D12-A2DF-300097EA8DB3}">
      <dsp:nvSpPr>
        <dsp:cNvPr id="0" name=""/>
        <dsp:cNvSpPr/>
      </dsp:nvSpPr>
      <dsp:spPr>
        <a:xfrm>
          <a:off x="5327353" y="2351"/>
          <a:ext cx="5184161" cy="5099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a:latin typeface="標楷體" panose="03000509000000000000" pitchFamily="65" charset="-120"/>
              <a:ea typeface="標楷體" panose="03000509000000000000" pitchFamily="65" charset="-120"/>
            </a:rPr>
            <a:t>本校 </a:t>
          </a:r>
          <a:endParaRPr lang="zh-TW" altLang="en-US" sz="2800" kern="1200" dirty="0">
            <a:latin typeface="標楷體" panose="03000509000000000000" pitchFamily="65" charset="-120"/>
            <a:ea typeface="標楷體" panose="03000509000000000000" pitchFamily="65" charset="-120"/>
          </a:endParaRPr>
        </a:p>
      </dsp:txBody>
      <dsp:txXfrm>
        <a:off x="5342288" y="17286"/>
        <a:ext cx="5154291" cy="480036"/>
      </dsp:txXfrm>
    </dsp:sp>
    <dsp:sp modelId="{D180CAEF-078A-4309-B60B-550454B1B49A}">
      <dsp:nvSpPr>
        <dsp:cNvPr id="0" name=""/>
        <dsp:cNvSpPr/>
      </dsp:nvSpPr>
      <dsp:spPr>
        <a:xfrm>
          <a:off x="5332447" y="604285"/>
          <a:ext cx="2552294"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本校鼓勵學生赴境外進修補助 </a:t>
          </a:r>
        </a:p>
      </dsp:txBody>
      <dsp:txXfrm>
        <a:off x="5352392" y="624230"/>
        <a:ext cx="2512404" cy="641074"/>
      </dsp:txXfrm>
    </dsp:sp>
    <dsp:sp modelId="{FF74FEDE-18EA-4128-93AC-CC43F7E5196C}">
      <dsp:nvSpPr>
        <dsp:cNvPr id="0" name=""/>
        <dsp:cNvSpPr/>
      </dsp:nvSpPr>
      <dsp:spPr>
        <a:xfrm>
          <a:off x="5332481"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a:latin typeface="標楷體" panose="03000509000000000000" pitchFamily="65" charset="-120"/>
              <a:ea typeface="標楷體" panose="03000509000000000000" pitchFamily="65" charset="-120"/>
            </a:rPr>
            <a:t>選送優秀學生赴境外大學院校修讀學分 </a:t>
          </a:r>
          <a:endParaRPr lang="en-US" altLang="zh-TW" sz="1300" kern="1200">
            <a:latin typeface="標楷體" panose="03000509000000000000" pitchFamily="65" charset="-120"/>
            <a:ea typeface="標楷體" panose="03000509000000000000" pitchFamily="65" charset="-120"/>
          </a:endParaRPr>
        </a:p>
        <a:p>
          <a:pPr marL="0" lvl="0" indent="0" algn="ctr" defTabSz="577850">
            <a:lnSpc>
              <a:spcPct val="90000"/>
            </a:lnSpc>
            <a:spcBef>
              <a:spcPct val="0"/>
            </a:spcBef>
            <a:spcAft>
              <a:spcPct val="35000"/>
            </a:spcAft>
            <a:buNone/>
          </a:pPr>
          <a:r>
            <a:rPr lang="en-US" altLang="en-US" sz="1300" kern="1200">
              <a:latin typeface="標楷體" panose="03000509000000000000" pitchFamily="65" charset="-120"/>
              <a:ea typeface="標楷體" panose="03000509000000000000" pitchFamily="65" charset="-120"/>
            </a:rPr>
            <a:t>(</a:t>
          </a:r>
          <a:r>
            <a:rPr lang="zh-TW" altLang="en-US" sz="1300" kern="1200">
              <a:latin typeface="標楷體" panose="03000509000000000000" pitchFamily="65" charset="-120"/>
              <a:ea typeface="標楷體" panose="03000509000000000000" pitchFamily="65" charset="-120"/>
            </a:rPr>
            <a:t>赴外之境外學校包括大陸及港、澳</a:t>
          </a:r>
          <a:r>
            <a:rPr lang="en-US" altLang="en-US" sz="1300" kern="1200">
              <a:latin typeface="標楷體" panose="03000509000000000000" pitchFamily="65" charset="-120"/>
              <a:ea typeface="標楷體" panose="03000509000000000000" pitchFamily="65" charset="-120"/>
            </a:rPr>
            <a:t>)</a:t>
          </a:r>
          <a:r>
            <a:rPr lang="zh-TW" altLang="en-US" sz="1300" kern="1200">
              <a:latin typeface="標楷體" panose="03000509000000000000" pitchFamily="65" charset="-120"/>
              <a:ea typeface="標楷體" panose="03000509000000000000" pitchFamily="65" charset="-120"/>
            </a:rPr>
            <a:t>。</a:t>
          </a:r>
        </a:p>
        <a:p>
          <a:pPr marL="0" lvl="0" indent="0" algn="ctr" defTabSz="577850">
            <a:lnSpc>
              <a:spcPct val="90000"/>
            </a:lnSpc>
            <a:spcBef>
              <a:spcPct val="0"/>
            </a:spcBef>
            <a:spcAft>
              <a:spcPct val="35000"/>
            </a:spcAft>
            <a:buNone/>
          </a:pPr>
          <a:endParaRPr lang="zh-TW" altLang="en-US" sz="1300" kern="1200" dirty="0">
            <a:latin typeface="標楷體" panose="03000509000000000000" pitchFamily="65" charset="-120"/>
            <a:ea typeface="標楷體" panose="03000509000000000000" pitchFamily="65" charset="-120"/>
          </a:endParaRPr>
        </a:p>
      </dsp:txBody>
      <dsp:txXfrm>
        <a:off x="5356721" y="1414634"/>
        <a:ext cx="779134" cy="2914247"/>
      </dsp:txXfrm>
    </dsp:sp>
    <dsp:sp modelId="{C890410C-D174-4288-9218-F89E85B7A059}">
      <dsp:nvSpPr>
        <dsp:cNvPr id="0" name=""/>
        <dsp:cNvSpPr/>
      </dsp:nvSpPr>
      <dsp:spPr>
        <a:xfrm>
          <a:off x="6194787"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期程以一學期或一學年為原則。</a:t>
          </a:r>
        </a:p>
        <a:p>
          <a:pPr marL="0" lvl="0" indent="0" algn="ctr" defTabSz="577850">
            <a:lnSpc>
              <a:spcPct val="90000"/>
            </a:lnSpc>
            <a:spcBef>
              <a:spcPct val="0"/>
            </a:spcBef>
            <a:spcAft>
              <a:spcPct val="35000"/>
            </a:spcAft>
            <a:buNone/>
          </a:pPr>
          <a:endParaRPr lang="zh-TW" altLang="en-US" sz="1300" kern="1200" dirty="0">
            <a:latin typeface="標楷體" panose="03000509000000000000" pitchFamily="65" charset="-120"/>
            <a:ea typeface="標楷體" panose="03000509000000000000" pitchFamily="65" charset="-120"/>
          </a:endParaRPr>
        </a:p>
      </dsp:txBody>
      <dsp:txXfrm>
        <a:off x="6219027" y="1414634"/>
        <a:ext cx="779134" cy="2914247"/>
      </dsp:txXfrm>
    </dsp:sp>
    <dsp:sp modelId="{D1CD4DF2-85CE-453C-9A9E-BE1BD9A02F8E}">
      <dsp:nvSpPr>
        <dsp:cNvPr id="0" name=""/>
        <dsp:cNvSpPr/>
      </dsp:nvSpPr>
      <dsp:spPr>
        <a:xfrm>
          <a:off x="7057094"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由本校國際事務處於每年</a:t>
          </a:r>
          <a:r>
            <a:rPr lang="en-US" altLang="en-US" sz="1300" kern="1200" dirty="0">
              <a:latin typeface="標楷體" panose="03000509000000000000" pitchFamily="65" charset="-120"/>
              <a:ea typeface="標楷體" panose="03000509000000000000" pitchFamily="65" charset="-120"/>
            </a:rPr>
            <a:t>4</a:t>
          </a:r>
          <a:r>
            <a:rPr lang="zh-TW" altLang="en-US" sz="1300" kern="1200" dirty="0">
              <a:latin typeface="標楷體" panose="03000509000000000000" pitchFamily="65" charset="-120"/>
              <a:ea typeface="標楷體" panose="03000509000000000000" pitchFamily="65" charset="-120"/>
            </a:rPr>
            <a:t>月、</a:t>
          </a:r>
          <a:r>
            <a:rPr lang="en-US" altLang="en-US" sz="1300" kern="1200" dirty="0">
              <a:latin typeface="標楷體" panose="03000509000000000000" pitchFamily="65" charset="-120"/>
              <a:ea typeface="標楷體" panose="03000509000000000000" pitchFamily="65" charset="-120"/>
            </a:rPr>
            <a:t>1</a:t>
          </a:r>
          <a:r>
            <a:rPr lang="en-US" altLang="zh-TW" sz="1300" kern="1200" dirty="0">
              <a:latin typeface="標楷體" panose="03000509000000000000" pitchFamily="65" charset="-120"/>
              <a:ea typeface="標楷體" panose="03000509000000000000" pitchFamily="65" charset="-120"/>
            </a:rPr>
            <a:t>0</a:t>
          </a:r>
          <a:r>
            <a:rPr lang="zh-TW" altLang="en-US" sz="1300" kern="1200" dirty="0">
              <a:latin typeface="標楷體" panose="03000509000000000000" pitchFamily="65" charset="-120"/>
              <a:ea typeface="標楷體" panose="03000509000000000000" pitchFamily="65" charset="-120"/>
            </a:rPr>
            <a:t>月公告收件。</a:t>
          </a:r>
        </a:p>
      </dsp:txBody>
      <dsp:txXfrm>
        <a:off x="7081334" y="1414634"/>
        <a:ext cx="779134" cy="2914247"/>
      </dsp:txXfrm>
    </dsp:sp>
    <dsp:sp modelId="{6FD23290-A34A-4308-A05B-6600BFD3226E}">
      <dsp:nvSpPr>
        <dsp:cNvPr id="0" name=""/>
        <dsp:cNvSpPr/>
      </dsp:nvSpPr>
      <dsp:spPr>
        <a:xfrm>
          <a:off x="7954126" y="604285"/>
          <a:ext cx="2552294"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本校晨光圓夢境外研修助學計畫</a:t>
          </a:r>
        </a:p>
      </dsp:txBody>
      <dsp:txXfrm>
        <a:off x="7974071" y="624230"/>
        <a:ext cx="2512404" cy="641074"/>
      </dsp:txXfrm>
    </dsp:sp>
    <dsp:sp modelId="{A77A9F9D-7B0F-4299-817C-12D5BC465860}">
      <dsp:nvSpPr>
        <dsp:cNvPr id="0" name=""/>
        <dsp:cNvSpPr/>
      </dsp:nvSpPr>
      <dsp:spPr>
        <a:xfrm>
          <a:off x="7954160"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a:latin typeface="標楷體" panose="03000509000000000000" pitchFamily="65" charset="-120"/>
              <a:ea typeface="標楷體" panose="03000509000000000000" pitchFamily="65" charset="-120"/>
            </a:rPr>
            <a:t>選送清寒優秀學生赴大陸及港、澳大學院校修讀學分。 </a:t>
          </a:r>
        </a:p>
        <a:p>
          <a:pPr marL="0" lvl="0" indent="0" algn="ctr" defTabSz="577850">
            <a:lnSpc>
              <a:spcPct val="90000"/>
            </a:lnSpc>
            <a:spcBef>
              <a:spcPct val="0"/>
            </a:spcBef>
            <a:spcAft>
              <a:spcPct val="35000"/>
            </a:spcAft>
            <a:buNone/>
          </a:pPr>
          <a:endParaRPr lang="zh-TW" altLang="en-US" sz="1300" kern="1200" dirty="0">
            <a:latin typeface="標楷體" panose="03000509000000000000" pitchFamily="65" charset="-120"/>
            <a:ea typeface="標楷體" panose="03000509000000000000" pitchFamily="65" charset="-120"/>
          </a:endParaRPr>
        </a:p>
      </dsp:txBody>
      <dsp:txXfrm>
        <a:off x="7978400" y="1414634"/>
        <a:ext cx="779134" cy="2914247"/>
      </dsp:txXfrm>
    </dsp:sp>
    <dsp:sp modelId="{17F0C27A-4A2B-4A08-93E8-FE8674F73021}">
      <dsp:nvSpPr>
        <dsp:cNvPr id="0" name=""/>
        <dsp:cNvSpPr/>
      </dsp:nvSpPr>
      <dsp:spPr>
        <a:xfrm>
          <a:off x="8816466"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a:latin typeface="標楷體" panose="03000509000000000000" pitchFamily="65" charset="-120"/>
              <a:ea typeface="標楷體" panose="03000509000000000000" pitchFamily="65" charset="-120"/>
            </a:rPr>
            <a:t>期程以一學期或一學年為原則。</a:t>
          </a:r>
        </a:p>
        <a:p>
          <a:pPr marL="0" lvl="0" indent="0" algn="ctr" defTabSz="577850">
            <a:lnSpc>
              <a:spcPct val="90000"/>
            </a:lnSpc>
            <a:spcBef>
              <a:spcPct val="0"/>
            </a:spcBef>
            <a:spcAft>
              <a:spcPct val="35000"/>
            </a:spcAft>
            <a:buNone/>
          </a:pPr>
          <a:endParaRPr lang="zh-TW" altLang="en-US" sz="1300" kern="1200" dirty="0">
            <a:latin typeface="標楷體" panose="03000509000000000000" pitchFamily="65" charset="-120"/>
            <a:ea typeface="標楷體" panose="03000509000000000000" pitchFamily="65" charset="-120"/>
          </a:endParaRPr>
        </a:p>
      </dsp:txBody>
      <dsp:txXfrm>
        <a:off x="8840706" y="1414634"/>
        <a:ext cx="779134" cy="2914247"/>
      </dsp:txXfrm>
    </dsp:sp>
    <dsp:sp modelId="{1F566145-122B-4D7A-98D2-9142BB3E24E7}">
      <dsp:nvSpPr>
        <dsp:cNvPr id="0" name=""/>
        <dsp:cNvSpPr/>
      </dsp:nvSpPr>
      <dsp:spPr>
        <a:xfrm>
          <a:off x="9678772"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latin typeface="標楷體" panose="03000509000000000000" pitchFamily="65" charset="-120"/>
              <a:ea typeface="標楷體" panose="03000509000000000000" pitchFamily="65" charset="-120"/>
            </a:rPr>
            <a:t>由本校國際事務處於每年</a:t>
          </a:r>
          <a:r>
            <a:rPr lang="en-US" altLang="en-US" sz="1300" kern="1200" dirty="0">
              <a:latin typeface="標楷體" panose="03000509000000000000" pitchFamily="65" charset="-120"/>
              <a:ea typeface="標楷體" panose="03000509000000000000" pitchFamily="65" charset="-120"/>
            </a:rPr>
            <a:t>4</a:t>
          </a:r>
          <a:r>
            <a:rPr lang="zh-TW" altLang="en-US" sz="1300" kern="1200" dirty="0">
              <a:latin typeface="標楷體" panose="03000509000000000000" pitchFamily="65" charset="-120"/>
              <a:ea typeface="標楷體" panose="03000509000000000000" pitchFamily="65" charset="-120"/>
            </a:rPr>
            <a:t>月、</a:t>
          </a:r>
          <a:r>
            <a:rPr lang="en-US" altLang="en-US" sz="1300" kern="1200" dirty="0">
              <a:latin typeface="標楷體" panose="03000509000000000000" pitchFamily="65" charset="-120"/>
              <a:ea typeface="標楷體" panose="03000509000000000000" pitchFamily="65" charset="-120"/>
            </a:rPr>
            <a:t>1</a:t>
          </a:r>
          <a:r>
            <a:rPr lang="en-US" altLang="zh-TW" sz="1300" kern="1200" dirty="0">
              <a:latin typeface="標楷體" panose="03000509000000000000" pitchFamily="65" charset="-120"/>
              <a:ea typeface="標楷體" panose="03000509000000000000" pitchFamily="65" charset="-120"/>
            </a:rPr>
            <a:t>0</a:t>
          </a:r>
          <a:r>
            <a:rPr lang="zh-TW" altLang="en-US" sz="1300" kern="1200" dirty="0">
              <a:latin typeface="標楷體" panose="03000509000000000000" pitchFamily="65" charset="-120"/>
              <a:ea typeface="標楷體" panose="03000509000000000000" pitchFamily="65" charset="-120"/>
            </a:rPr>
            <a:t>月公告收件。</a:t>
          </a:r>
        </a:p>
        <a:p>
          <a:pPr marL="0" lvl="0" indent="0" algn="ctr" defTabSz="577850">
            <a:lnSpc>
              <a:spcPct val="90000"/>
            </a:lnSpc>
            <a:spcBef>
              <a:spcPct val="0"/>
            </a:spcBef>
            <a:spcAft>
              <a:spcPct val="35000"/>
            </a:spcAft>
            <a:buNone/>
          </a:pPr>
          <a:endParaRPr lang="zh-TW" altLang="en-US" sz="1300" kern="1200" dirty="0">
            <a:latin typeface="標楷體" panose="03000509000000000000" pitchFamily="65" charset="-120"/>
            <a:ea typeface="標楷體" panose="03000509000000000000" pitchFamily="65" charset="-120"/>
          </a:endParaRPr>
        </a:p>
      </dsp:txBody>
      <dsp:txXfrm>
        <a:off x="9703012" y="1414634"/>
        <a:ext cx="779134" cy="2914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45EE-5CBF-4E93-B880-12BD67B7AF48}">
      <dsp:nvSpPr>
        <dsp:cNvPr id="0" name=""/>
        <dsp:cNvSpPr/>
      </dsp:nvSpPr>
      <dsp:spPr>
        <a:xfrm>
          <a:off x="4084" y="2351"/>
          <a:ext cx="5184365" cy="5099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mn-lt"/>
              <a:ea typeface="標楷體" panose="03000509000000000000" pitchFamily="65" charset="-120"/>
            </a:rPr>
            <a:t>Ministry of Education</a:t>
          </a:r>
          <a:endParaRPr lang="zh-TW" altLang="en-US" sz="1800" kern="1200" dirty="0">
            <a:latin typeface="+mn-lt"/>
            <a:ea typeface="標楷體" panose="03000509000000000000" pitchFamily="65" charset="-120"/>
          </a:endParaRPr>
        </a:p>
      </dsp:txBody>
      <dsp:txXfrm>
        <a:off x="19019" y="17286"/>
        <a:ext cx="5154495" cy="480036"/>
      </dsp:txXfrm>
    </dsp:sp>
    <dsp:sp modelId="{7FF8D078-1D8A-4AFD-BA9C-0E82B1C4BFE6}">
      <dsp:nvSpPr>
        <dsp:cNvPr id="0" name=""/>
        <dsp:cNvSpPr/>
      </dsp:nvSpPr>
      <dsp:spPr>
        <a:xfrm>
          <a:off x="11705" y="604285"/>
          <a:ext cx="2549869"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mn-lt"/>
              <a:ea typeface="標楷體" panose="03000509000000000000" pitchFamily="65" charset="-120"/>
            </a:rPr>
            <a:t>International Education</a:t>
          </a:r>
          <a:endParaRPr lang="zh-TW" altLang="en-US" sz="1400" kern="1200" dirty="0">
            <a:latin typeface="+mn-lt"/>
            <a:ea typeface="標楷體" panose="03000509000000000000" pitchFamily="65" charset="-120"/>
          </a:endParaRPr>
        </a:p>
      </dsp:txBody>
      <dsp:txXfrm>
        <a:off x="31650" y="624230"/>
        <a:ext cx="2509979" cy="641074"/>
      </dsp:txXfrm>
    </dsp:sp>
    <dsp:sp modelId="{CAE16CA3-AA80-4669-9E16-48776C4E2CDB}">
      <dsp:nvSpPr>
        <dsp:cNvPr id="0" name=""/>
        <dsp:cNvSpPr/>
      </dsp:nvSpPr>
      <dsp:spPr>
        <a:xfrm>
          <a:off x="11739"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914400">
            <a:lnSpc>
              <a:spcPct val="100000"/>
            </a:lnSpc>
            <a:spcBef>
              <a:spcPct val="0"/>
            </a:spcBef>
            <a:spcAft>
              <a:spcPts val="0"/>
            </a:spcAft>
            <a:buClrTx/>
            <a:buSzTx/>
            <a:buFontTx/>
            <a:buNone/>
          </a:pPr>
          <a:r>
            <a:rPr lang="en-US" sz="900" kern="1200" dirty="0">
              <a:latin typeface="+mn-lt"/>
            </a:rPr>
            <a:t>Will send selected students overseas to study in foreign universities. (Foreign universities, excluding universities in Mainland China, Hong Kong, and Macau, must be listed in the MOE Reference Register)</a:t>
          </a:r>
          <a:endParaRPr lang="zh-TW" altLang="en-US" sz="900" kern="1200" dirty="0">
            <a:latin typeface="+mn-lt"/>
            <a:ea typeface="標楷體" panose="03000509000000000000" pitchFamily="65" charset="-120"/>
          </a:endParaRPr>
        </a:p>
      </dsp:txBody>
      <dsp:txXfrm>
        <a:off x="35955" y="1414610"/>
        <a:ext cx="778374" cy="2914295"/>
      </dsp:txXfrm>
    </dsp:sp>
    <dsp:sp modelId="{BF43C2F8-8F9A-41B5-BA50-FABCD5BFBC76}">
      <dsp:nvSpPr>
        <dsp:cNvPr id="0" name=""/>
        <dsp:cNvSpPr/>
      </dsp:nvSpPr>
      <dsp:spPr>
        <a:xfrm>
          <a:off x="873237"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In principle, the duration shall be one semester (quarter) or one academic year. Funding range will be between NT$60,000 and NT$120,000 per person.</a:t>
          </a:r>
          <a:endParaRPr lang="zh-TW" altLang="en-US" sz="1000" kern="1200" dirty="0">
            <a:latin typeface="+mn-lt"/>
            <a:ea typeface="標楷體" panose="03000509000000000000" pitchFamily="65" charset="-120"/>
          </a:endParaRPr>
        </a:p>
      </dsp:txBody>
      <dsp:txXfrm>
        <a:off x="897453" y="1414610"/>
        <a:ext cx="778374" cy="2914295"/>
      </dsp:txXfrm>
    </dsp:sp>
    <dsp:sp modelId="{18AB9763-E334-48CF-98BF-1E99B9AC2862}">
      <dsp:nvSpPr>
        <dsp:cNvPr id="0" name=""/>
        <dsp:cNvSpPr/>
      </dsp:nvSpPr>
      <dsp:spPr>
        <a:xfrm>
          <a:off x="1734735"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TW" sz="1000" kern="1200" dirty="0">
              <a:latin typeface="+mn-lt"/>
              <a:ea typeface="標楷體" panose="03000509000000000000" pitchFamily="65" charset="-120"/>
            </a:rPr>
            <a:t>Details will be announced by the NTNU Office of International Affairs in November of each year. Deadline for applications will be the end of February each year.</a:t>
          </a:r>
        </a:p>
      </dsp:txBody>
      <dsp:txXfrm>
        <a:off x="1758951" y="1414610"/>
        <a:ext cx="778374" cy="2914295"/>
      </dsp:txXfrm>
    </dsp:sp>
    <dsp:sp modelId="{283D7724-3FCC-4497-8D19-46C0DC3A2387}">
      <dsp:nvSpPr>
        <dsp:cNvPr id="0" name=""/>
        <dsp:cNvSpPr/>
      </dsp:nvSpPr>
      <dsp:spPr>
        <a:xfrm>
          <a:off x="2630959" y="604285"/>
          <a:ext cx="2549869"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mn-lt"/>
              <a:ea typeface="標楷體" panose="03000509000000000000" pitchFamily="65" charset="-120"/>
            </a:rPr>
            <a:t>Exchange Division</a:t>
          </a:r>
          <a:endParaRPr lang="zh-TW" altLang="en-US" sz="1400" kern="1200" dirty="0">
            <a:latin typeface="+mn-lt"/>
            <a:ea typeface="標楷體" panose="03000509000000000000" pitchFamily="65" charset="-120"/>
          </a:endParaRPr>
        </a:p>
      </dsp:txBody>
      <dsp:txXfrm>
        <a:off x="2650904" y="624230"/>
        <a:ext cx="2509979" cy="641074"/>
      </dsp:txXfrm>
    </dsp:sp>
    <dsp:sp modelId="{49BFF4B6-FB05-4135-B53A-479EF0EA36AF}">
      <dsp:nvSpPr>
        <dsp:cNvPr id="0" name=""/>
        <dsp:cNvSpPr/>
      </dsp:nvSpPr>
      <dsp:spPr>
        <a:xfrm>
          <a:off x="2630993"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Help send selected underprivileged students overseas to study in foreign universities. (Foreign universities, excluding universities in Mainland China, Hong Kong, and Macau, must be listed in the MOE Reference Register)</a:t>
          </a:r>
          <a:endParaRPr lang="zh-TW" altLang="en-US" sz="1000" kern="1200" dirty="0">
            <a:latin typeface="+mn-lt"/>
            <a:ea typeface="標楷體" panose="03000509000000000000" pitchFamily="65" charset="-120"/>
          </a:endParaRPr>
        </a:p>
      </dsp:txBody>
      <dsp:txXfrm>
        <a:off x="2655209" y="1414610"/>
        <a:ext cx="778374" cy="2914295"/>
      </dsp:txXfrm>
    </dsp:sp>
    <dsp:sp modelId="{01285EDA-FCB4-4335-B7EA-7E1F28B9AEA8}">
      <dsp:nvSpPr>
        <dsp:cNvPr id="0" name=""/>
        <dsp:cNvSpPr/>
      </dsp:nvSpPr>
      <dsp:spPr>
        <a:xfrm>
          <a:off x="3492491"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In principle, the duration shall be one semester (quarter) or one academic year. MOE will determine the amount of funding in a case-by-case basis.</a:t>
          </a:r>
          <a:endParaRPr lang="zh-TW" altLang="en-US" sz="1000" kern="1200" dirty="0">
            <a:latin typeface="+mn-lt"/>
            <a:ea typeface="標楷體" panose="03000509000000000000" pitchFamily="65" charset="-120"/>
          </a:endParaRPr>
        </a:p>
      </dsp:txBody>
      <dsp:txXfrm>
        <a:off x="3516707" y="1414610"/>
        <a:ext cx="778374" cy="2914295"/>
      </dsp:txXfrm>
    </dsp:sp>
    <dsp:sp modelId="{9B76110A-7FA0-44A3-8AC1-4BE8DA967553}">
      <dsp:nvSpPr>
        <dsp:cNvPr id="0" name=""/>
        <dsp:cNvSpPr/>
      </dsp:nvSpPr>
      <dsp:spPr>
        <a:xfrm>
          <a:off x="4353989" y="1390394"/>
          <a:ext cx="826806"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TW" sz="1000" kern="1200" dirty="0">
              <a:latin typeface="+mn-lt"/>
              <a:ea typeface="標楷體" panose="03000509000000000000" pitchFamily="65" charset="-120"/>
            </a:rPr>
            <a:t>Details will be announced by the NTNU Office of International Affairs in November of each year. Deadline for applications will be the end of February each year.</a:t>
          </a:r>
          <a:endParaRPr lang="zh-TW" altLang="en-US" sz="1000" kern="1200" dirty="0">
            <a:latin typeface="+mn-lt"/>
            <a:ea typeface="標楷體" panose="03000509000000000000" pitchFamily="65" charset="-120"/>
          </a:endParaRPr>
        </a:p>
      </dsp:txBody>
      <dsp:txXfrm>
        <a:off x="4378205" y="1414610"/>
        <a:ext cx="778374" cy="2914295"/>
      </dsp:txXfrm>
    </dsp:sp>
    <dsp:sp modelId="{D225DCF2-0944-4D12-A2DF-300097EA8DB3}">
      <dsp:nvSpPr>
        <dsp:cNvPr id="0" name=""/>
        <dsp:cNvSpPr/>
      </dsp:nvSpPr>
      <dsp:spPr>
        <a:xfrm>
          <a:off x="5327353" y="2351"/>
          <a:ext cx="5184161" cy="5099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mn-lt"/>
              <a:ea typeface="標楷體" panose="03000509000000000000" pitchFamily="65" charset="-120"/>
            </a:rPr>
            <a:t>NTNU</a:t>
          </a:r>
          <a:endParaRPr lang="zh-TW" altLang="en-US" sz="1800" kern="1200" dirty="0">
            <a:latin typeface="+mn-lt"/>
            <a:ea typeface="標楷體" panose="03000509000000000000" pitchFamily="65" charset="-120"/>
          </a:endParaRPr>
        </a:p>
      </dsp:txBody>
      <dsp:txXfrm>
        <a:off x="5342288" y="17286"/>
        <a:ext cx="5154291" cy="480036"/>
      </dsp:txXfrm>
    </dsp:sp>
    <dsp:sp modelId="{D180CAEF-078A-4309-B60B-550454B1B49A}">
      <dsp:nvSpPr>
        <dsp:cNvPr id="0" name=""/>
        <dsp:cNvSpPr/>
      </dsp:nvSpPr>
      <dsp:spPr>
        <a:xfrm>
          <a:off x="5332447" y="604285"/>
          <a:ext cx="2552294"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mn-lt"/>
              <a:ea typeface="標楷體" panose="03000509000000000000" pitchFamily="65" charset="-120"/>
            </a:rPr>
            <a:t>NTNU Subsidies on Overseas Study</a:t>
          </a:r>
          <a:r>
            <a:rPr lang="zh-TW" altLang="en-US" sz="1400" kern="1200" dirty="0">
              <a:latin typeface="+mn-lt"/>
              <a:ea typeface="標楷體" panose="03000509000000000000" pitchFamily="65" charset="-120"/>
            </a:rPr>
            <a:t> </a:t>
          </a:r>
        </a:p>
      </dsp:txBody>
      <dsp:txXfrm>
        <a:off x="5352392" y="624230"/>
        <a:ext cx="2512404" cy="641074"/>
      </dsp:txXfrm>
    </dsp:sp>
    <dsp:sp modelId="{FF74FEDE-18EA-4128-93AC-CC43F7E5196C}">
      <dsp:nvSpPr>
        <dsp:cNvPr id="0" name=""/>
        <dsp:cNvSpPr/>
      </dsp:nvSpPr>
      <dsp:spPr>
        <a:xfrm>
          <a:off x="5332481"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Help send selected students overseas to study in foreign universities</a:t>
          </a:r>
          <a:r>
            <a:rPr lang="en-US" altLang="zh-TW" sz="1000" kern="1200" dirty="0">
              <a:latin typeface="+mn-lt"/>
              <a:ea typeface="標楷體" panose="03000509000000000000" pitchFamily="65" charset="-120"/>
            </a:rPr>
            <a:t>.</a:t>
          </a:r>
          <a:r>
            <a:rPr lang="en-US" altLang="en-US" sz="1000" kern="1200" dirty="0">
              <a:latin typeface="+mn-lt"/>
              <a:ea typeface="標楷體" panose="03000509000000000000" pitchFamily="65" charset="-120"/>
            </a:rPr>
            <a:t> (including universities in Mainland China, Hong Kong, and Macau)</a:t>
          </a:r>
          <a:endParaRPr lang="zh-TW" altLang="en-US" sz="1000" kern="1200" dirty="0">
            <a:latin typeface="+mn-lt"/>
            <a:ea typeface="標楷體" panose="03000509000000000000" pitchFamily="65" charset="-120"/>
          </a:endParaRPr>
        </a:p>
      </dsp:txBody>
      <dsp:txXfrm>
        <a:off x="5356721" y="1414634"/>
        <a:ext cx="779134" cy="2914247"/>
      </dsp:txXfrm>
    </dsp:sp>
    <dsp:sp modelId="{C890410C-D174-4288-9218-F89E85B7A059}">
      <dsp:nvSpPr>
        <dsp:cNvPr id="0" name=""/>
        <dsp:cNvSpPr/>
      </dsp:nvSpPr>
      <dsp:spPr>
        <a:xfrm>
          <a:off x="6194787"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In principle, the duration shall be one semester or one academic year.</a:t>
          </a:r>
          <a:endParaRPr lang="zh-TW" altLang="en-US" sz="1000" kern="1200" dirty="0">
            <a:latin typeface="+mn-lt"/>
            <a:ea typeface="標楷體" panose="03000509000000000000" pitchFamily="65" charset="-120"/>
          </a:endParaRPr>
        </a:p>
      </dsp:txBody>
      <dsp:txXfrm>
        <a:off x="6219027" y="1414634"/>
        <a:ext cx="779134" cy="2914247"/>
      </dsp:txXfrm>
    </dsp:sp>
    <dsp:sp modelId="{D1CD4DF2-85CE-453C-9A9E-BE1BD9A02F8E}">
      <dsp:nvSpPr>
        <dsp:cNvPr id="0" name=""/>
        <dsp:cNvSpPr/>
      </dsp:nvSpPr>
      <dsp:spPr>
        <a:xfrm>
          <a:off x="7057094"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The NTNU Office of International Affairs will announce the details and start receiving applications in April and October of each year.</a:t>
          </a:r>
          <a:endParaRPr lang="zh-TW" altLang="en-US" sz="1000" kern="1200" dirty="0">
            <a:latin typeface="+mn-lt"/>
            <a:ea typeface="標楷體" panose="03000509000000000000" pitchFamily="65" charset="-120"/>
          </a:endParaRPr>
        </a:p>
      </dsp:txBody>
      <dsp:txXfrm>
        <a:off x="7081334" y="1414634"/>
        <a:ext cx="779134" cy="2914247"/>
      </dsp:txXfrm>
    </dsp:sp>
    <dsp:sp modelId="{6FD23290-A34A-4308-A05B-6600BFD3226E}">
      <dsp:nvSpPr>
        <dsp:cNvPr id="0" name=""/>
        <dsp:cNvSpPr/>
      </dsp:nvSpPr>
      <dsp:spPr>
        <a:xfrm>
          <a:off x="7954126" y="604285"/>
          <a:ext cx="2552294" cy="68096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NTNU</a:t>
          </a:r>
          <a:r>
            <a:rPr lang="zh-TW" altLang="en-US" sz="1400" kern="1200" dirty="0"/>
            <a:t> </a:t>
          </a:r>
          <a:r>
            <a:rPr lang="en-US" sz="1400" kern="1200" dirty="0"/>
            <a:t>Chen </a:t>
          </a:r>
          <a:r>
            <a:rPr lang="en-US" sz="1400" kern="1200" dirty="0" err="1"/>
            <a:t>Guang</a:t>
          </a:r>
          <a:r>
            <a:rPr lang="en-US" sz="1400" kern="1200" dirty="0"/>
            <a:t> (Morning Light)</a:t>
          </a:r>
          <a:r>
            <a:rPr lang="en-US" altLang="en-US" sz="1400" kern="1200" dirty="0">
              <a:latin typeface="+mn-lt"/>
              <a:ea typeface="標楷體" panose="03000509000000000000" pitchFamily="65" charset="-120"/>
            </a:rPr>
            <a:t> Subsidies on Overseas Study</a:t>
          </a:r>
          <a:r>
            <a:rPr lang="zh-TW" altLang="en-US" sz="1400" kern="1200" dirty="0">
              <a:latin typeface="+mn-lt"/>
              <a:ea typeface="標楷體" panose="03000509000000000000" pitchFamily="65" charset="-120"/>
            </a:rPr>
            <a:t> </a:t>
          </a:r>
        </a:p>
      </dsp:txBody>
      <dsp:txXfrm>
        <a:off x="7974071" y="624230"/>
        <a:ext cx="2512404" cy="641074"/>
      </dsp:txXfrm>
    </dsp:sp>
    <dsp:sp modelId="{A77A9F9D-7B0F-4299-817C-12D5BC465860}">
      <dsp:nvSpPr>
        <dsp:cNvPr id="0" name=""/>
        <dsp:cNvSpPr/>
      </dsp:nvSpPr>
      <dsp:spPr>
        <a:xfrm>
          <a:off x="7954160"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Help send selected underprivileged students overseas to study in Mainland Chinese, Hong Kong, and Macau universities. </a:t>
          </a:r>
          <a:endParaRPr lang="zh-TW" altLang="en-US" sz="1000" kern="1200" dirty="0">
            <a:latin typeface="+mn-lt"/>
            <a:ea typeface="標楷體" panose="03000509000000000000" pitchFamily="65" charset="-120"/>
          </a:endParaRPr>
        </a:p>
      </dsp:txBody>
      <dsp:txXfrm>
        <a:off x="7978400" y="1414634"/>
        <a:ext cx="779134" cy="2914247"/>
      </dsp:txXfrm>
    </dsp:sp>
    <dsp:sp modelId="{17F0C27A-4A2B-4A08-93E8-FE8674F73021}">
      <dsp:nvSpPr>
        <dsp:cNvPr id="0" name=""/>
        <dsp:cNvSpPr/>
      </dsp:nvSpPr>
      <dsp:spPr>
        <a:xfrm>
          <a:off x="8816466"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In principle, the duration shall be one semester or one academic year.</a:t>
          </a:r>
          <a:endParaRPr lang="zh-TW" altLang="en-US" sz="1000" kern="1200" dirty="0">
            <a:latin typeface="+mn-lt"/>
            <a:ea typeface="標楷體" panose="03000509000000000000" pitchFamily="65" charset="-120"/>
          </a:endParaRPr>
        </a:p>
      </dsp:txBody>
      <dsp:txXfrm>
        <a:off x="8840706" y="1414634"/>
        <a:ext cx="779134" cy="2914247"/>
      </dsp:txXfrm>
    </dsp:sp>
    <dsp:sp modelId="{1F566145-122B-4D7A-98D2-9142BB3E24E7}">
      <dsp:nvSpPr>
        <dsp:cNvPr id="0" name=""/>
        <dsp:cNvSpPr/>
      </dsp:nvSpPr>
      <dsp:spPr>
        <a:xfrm>
          <a:off x="9678772" y="1390394"/>
          <a:ext cx="827614" cy="29627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latin typeface="+mn-lt"/>
              <a:ea typeface="標楷體" panose="03000509000000000000" pitchFamily="65" charset="-120"/>
            </a:rPr>
            <a:t>The NTNU Office of International Affairs will announce the details and start receiving applications in April and October of each year.</a:t>
          </a:r>
          <a:endParaRPr lang="zh-TW" altLang="en-US" sz="1000" kern="1200" dirty="0">
            <a:latin typeface="+mn-lt"/>
            <a:ea typeface="標楷體" panose="03000509000000000000" pitchFamily="65" charset="-120"/>
          </a:endParaRPr>
        </a:p>
      </dsp:txBody>
      <dsp:txXfrm>
        <a:off x="9703012" y="1414634"/>
        <a:ext cx="779134" cy="2914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45EE-5CBF-4E93-B880-12BD67B7AF48}">
      <dsp:nvSpPr>
        <dsp:cNvPr id="0" name=""/>
        <dsp:cNvSpPr/>
      </dsp:nvSpPr>
      <dsp:spPr>
        <a:xfrm>
          <a:off x="1007" y="419"/>
          <a:ext cx="8779982" cy="5233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教育部</a:t>
          </a:r>
        </a:p>
      </dsp:txBody>
      <dsp:txXfrm>
        <a:off x="16336" y="15748"/>
        <a:ext cx="8749324" cy="492708"/>
      </dsp:txXfrm>
    </dsp:sp>
    <dsp:sp modelId="{7FF8D078-1D8A-4AFD-BA9C-0E82B1C4BFE6}">
      <dsp:nvSpPr>
        <dsp:cNvPr id="0" name=""/>
        <dsp:cNvSpPr/>
      </dsp:nvSpPr>
      <dsp:spPr>
        <a:xfrm>
          <a:off x="9577" y="602670"/>
          <a:ext cx="4322553" cy="6989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學海築夢</a:t>
          </a:r>
        </a:p>
      </dsp:txBody>
      <dsp:txXfrm>
        <a:off x="30048" y="623141"/>
        <a:ext cx="4281611" cy="657998"/>
      </dsp:txXfrm>
    </dsp:sp>
    <dsp:sp modelId="{CAE16CA3-AA80-4669-9E16-48776C4E2CDB}">
      <dsp:nvSpPr>
        <dsp:cNvPr id="0" name=""/>
        <dsp:cNvSpPr/>
      </dsp:nvSpPr>
      <dsp:spPr>
        <a:xfrm>
          <a:off x="9577" y="1398718"/>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800" kern="1200" dirty="0">
              <a:latin typeface="標楷體" panose="03000509000000000000" pitchFamily="65" charset="-120"/>
              <a:ea typeface="標楷體" panose="03000509000000000000" pitchFamily="65" charset="-120"/>
            </a:rPr>
            <a:t>選送優秀學生赴國外企業、機構進行職場實習（赴外國家不含新南向國家、大陸及港、澳</a:t>
          </a:r>
          <a:r>
            <a:rPr lang="en-US" altLang="en-US"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a:t>
          </a:r>
        </a:p>
      </dsp:txBody>
      <dsp:txXfrm>
        <a:off x="50629" y="1439770"/>
        <a:ext cx="1319502" cy="2958832"/>
      </dsp:txXfrm>
    </dsp:sp>
    <dsp:sp modelId="{BF43C2F8-8F9A-41B5-BA50-FABCD5BFBC76}">
      <dsp:nvSpPr>
        <dsp:cNvPr id="0" name=""/>
        <dsp:cNvSpPr/>
      </dsp:nvSpPr>
      <dsp:spPr>
        <a:xfrm>
          <a:off x="1470051" y="1398718"/>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期程至少連續</a:t>
          </a:r>
          <a:r>
            <a:rPr lang="en-US" altLang="en-US" sz="1800" kern="1200" dirty="0">
              <a:latin typeface="標楷體" panose="03000509000000000000" pitchFamily="65" charset="-120"/>
              <a:ea typeface="標楷體" panose="03000509000000000000" pitchFamily="65" charset="-120"/>
            </a:rPr>
            <a:t>30</a:t>
          </a:r>
          <a:r>
            <a:rPr lang="zh-TW" altLang="en-US" sz="1800" kern="1200" dirty="0">
              <a:latin typeface="標楷體" panose="03000509000000000000" pitchFamily="65" charset="-120"/>
              <a:ea typeface="標楷體" panose="03000509000000000000" pitchFamily="65" charset="-120"/>
            </a:rPr>
            <a:t>天。</a:t>
          </a:r>
        </a:p>
      </dsp:txBody>
      <dsp:txXfrm>
        <a:off x="1511103" y="1439770"/>
        <a:ext cx="1319502" cy="2958832"/>
      </dsp:txXfrm>
    </dsp:sp>
    <dsp:sp modelId="{18AB9763-E334-48CF-98BF-1E99B9AC2862}">
      <dsp:nvSpPr>
        <dsp:cNvPr id="0" name=""/>
        <dsp:cNvSpPr/>
      </dsp:nvSpPr>
      <dsp:spPr>
        <a:xfrm>
          <a:off x="2930525" y="1398718"/>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由本校國際事務處於每年</a:t>
          </a:r>
          <a:r>
            <a:rPr lang="en-US" altLang="zh-TW"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月和</a:t>
          </a:r>
          <a:r>
            <a:rPr lang="en-US" altLang="zh-TW" sz="1800" kern="1200" dirty="0">
              <a:latin typeface="標楷體" panose="03000509000000000000" pitchFamily="65" charset="-120"/>
              <a:ea typeface="標楷體" panose="03000509000000000000" pitchFamily="65" charset="-120"/>
            </a:rPr>
            <a:t>7</a:t>
          </a:r>
          <a:r>
            <a:rPr lang="zh-TW" altLang="en-US" sz="1800" kern="1200" dirty="0">
              <a:latin typeface="標楷體" panose="03000509000000000000" pitchFamily="65" charset="-120"/>
              <a:ea typeface="標楷體" panose="03000509000000000000" pitchFamily="65" charset="-120"/>
            </a:rPr>
            <a:t>月公告簡章並受理各系所申請。</a:t>
          </a:r>
          <a:endParaRPr lang="en-US" altLang="zh-TW" sz="1800" kern="1200" dirty="0">
            <a:latin typeface="標楷體" panose="03000509000000000000" pitchFamily="65" charset="-120"/>
            <a:ea typeface="標楷體" panose="03000509000000000000" pitchFamily="65" charset="-120"/>
          </a:endParaRPr>
        </a:p>
      </dsp:txBody>
      <dsp:txXfrm>
        <a:off x="2971577" y="1439770"/>
        <a:ext cx="1319502" cy="2958832"/>
      </dsp:txXfrm>
    </dsp:sp>
    <dsp:sp modelId="{283D7724-3FCC-4497-8D19-46C0DC3A2387}">
      <dsp:nvSpPr>
        <dsp:cNvPr id="0" name=""/>
        <dsp:cNvSpPr/>
      </dsp:nvSpPr>
      <dsp:spPr>
        <a:xfrm>
          <a:off x="4449866" y="602670"/>
          <a:ext cx="4322553" cy="6989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新南向學海築夢</a:t>
          </a:r>
        </a:p>
      </dsp:txBody>
      <dsp:txXfrm>
        <a:off x="4470337" y="623141"/>
        <a:ext cx="4281611" cy="657998"/>
      </dsp:txXfrm>
    </dsp:sp>
    <dsp:sp modelId="{49BFF4B6-FB05-4135-B53A-479EF0EA36AF}">
      <dsp:nvSpPr>
        <dsp:cNvPr id="0" name=""/>
        <dsp:cNvSpPr/>
      </dsp:nvSpPr>
      <dsp:spPr>
        <a:xfrm>
          <a:off x="4449866" y="1398718"/>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選送優秀學生赴新南向國家具發展潛力之企業、機構進行職場實習。（赴外國家限新南向國家等十八國）。</a:t>
          </a:r>
        </a:p>
      </dsp:txBody>
      <dsp:txXfrm>
        <a:off x="4490918" y="1439770"/>
        <a:ext cx="1319502" cy="2958832"/>
      </dsp:txXfrm>
    </dsp:sp>
    <dsp:sp modelId="{01285EDA-FCB4-4335-B7EA-7E1F28B9AEA8}">
      <dsp:nvSpPr>
        <dsp:cNvPr id="0" name=""/>
        <dsp:cNvSpPr/>
      </dsp:nvSpPr>
      <dsp:spPr>
        <a:xfrm>
          <a:off x="5910340" y="1398718"/>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期程至少連續</a:t>
          </a:r>
          <a:r>
            <a:rPr lang="en-US" altLang="en-US" sz="1800" kern="1200" dirty="0">
              <a:latin typeface="標楷體" panose="03000509000000000000" pitchFamily="65" charset="-120"/>
              <a:ea typeface="標楷體" panose="03000509000000000000" pitchFamily="65" charset="-120"/>
            </a:rPr>
            <a:t>30</a:t>
          </a:r>
          <a:r>
            <a:rPr lang="zh-TW" altLang="en-US" sz="1800" kern="1200" dirty="0">
              <a:latin typeface="標楷體" panose="03000509000000000000" pitchFamily="65" charset="-120"/>
              <a:ea typeface="標楷體" panose="03000509000000000000" pitchFamily="65" charset="-120"/>
            </a:rPr>
            <a:t>天。</a:t>
          </a:r>
        </a:p>
      </dsp:txBody>
      <dsp:txXfrm>
        <a:off x="5951392" y="1439770"/>
        <a:ext cx="1319502" cy="2958832"/>
      </dsp:txXfrm>
    </dsp:sp>
    <dsp:sp modelId="{9B76110A-7FA0-44A3-8AC1-4BE8DA967553}">
      <dsp:nvSpPr>
        <dsp:cNvPr id="0" name=""/>
        <dsp:cNvSpPr/>
      </dsp:nvSpPr>
      <dsp:spPr>
        <a:xfrm>
          <a:off x="7370813" y="1398718"/>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a:latin typeface="標楷體" panose="03000509000000000000" pitchFamily="65" charset="-120"/>
              <a:ea typeface="標楷體" panose="03000509000000000000" pitchFamily="65" charset="-120"/>
            </a:rPr>
            <a:t>由本校國際事務處於每年</a:t>
          </a:r>
          <a:r>
            <a:rPr lang="en-US" altLang="zh-TW" sz="1800" kern="1200">
              <a:latin typeface="標楷體" panose="03000509000000000000" pitchFamily="65" charset="-120"/>
              <a:ea typeface="標楷體" panose="03000509000000000000" pitchFamily="65" charset="-120"/>
            </a:rPr>
            <a:t>1</a:t>
          </a:r>
          <a:r>
            <a:rPr lang="zh-TW" altLang="en-US" sz="1800" kern="1200">
              <a:latin typeface="標楷體" panose="03000509000000000000" pitchFamily="65" charset="-120"/>
              <a:ea typeface="標楷體" panose="03000509000000000000" pitchFamily="65" charset="-120"/>
            </a:rPr>
            <a:t>月和</a:t>
          </a:r>
          <a:r>
            <a:rPr lang="en-US" altLang="zh-TW" sz="1800" kern="1200">
              <a:latin typeface="標楷體" panose="03000509000000000000" pitchFamily="65" charset="-120"/>
              <a:ea typeface="標楷體" panose="03000509000000000000" pitchFamily="65" charset="-120"/>
            </a:rPr>
            <a:t>7</a:t>
          </a:r>
          <a:r>
            <a:rPr lang="zh-TW" altLang="en-US" sz="1800" kern="1200">
              <a:latin typeface="標楷體" panose="03000509000000000000" pitchFamily="65" charset="-120"/>
              <a:ea typeface="標楷體" panose="03000509000000000000" pitchFamily="65" charset="-120"/>
            </a:rPr>
            <a:t>月公告簡章並受理各系所申請。</a:t>
          </a:r>
          <a:endParaRPr lang="zh-TW" altLang="en-US" sz="1800" kern="1200" dirty="0">
            <a:latin typeface="標楷體" panose="03000509000000000000" pitchFamily="65" charset="-120"/>
            <a:ea typeface="標楷體" panose="03000509000000000000" pitchFamily="65" charset="-120"/>
          </a:endParaRPr>
        </a:p>
      </dsp:txBody>
      <dsp:txXfrm>
        <a:off x="7411865" y="1439770"/>
        <a:ext cx="1319502" cy="2958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45EE-5CBF-4E93-B880-12BD67B7AF48}">
      <dsp:nvSpPr>
        <dsp:cNvPr id="0" name=""/>
        <dsp:cNvSpPr/>
      </dsp:nvSpPr>
      <dsp:spPr>
        <a:xfrm>
          <a:off x="1007" y="419"/>
          <a:ext cx="8779982" cy="5233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mn-lt"/>
              <a:ea typeface="標楷體" panose="03000509000000000000" pitchFamily="65" charset="-120"/>
            </a:rPr>
            <a:t>Ministry of Education</a:t>
          </a:r>
          <a:endParaRPr lang="zh-TW" altLang="en-US" sz="1800" kern="1200" dirty="0">
            <a:latin typeface="標楷體" panose="03000509000000000000" pitchFamily="65" charset="-120"/>
            <a:ea typeface="標楷體" panose="03000509000000000000" pitchFamily="65" charset="-120"/>
          </a:endParaRPr>
        </a:p>
      </dsp:txBody>
      <dsp:txXfrm>
        <a:off x="16336" y="15748"/>
        <a:ext cx="8749324" cy="492708"/>
      </dsp:txXfrm>
    </dsp:sp>
    <dsp:sp modelId="{7FF8D078-1D8A-4AFD-BA9C-0E82B1C4BFE6}">
      <dsp:nvSpPr>
        <dsp:cNvPr id="0" name=""/>
        <dsp:cNvSpPr/>
      </dsp:nvSpPr>
      <dsp:spPr>
        <a:xfrm>
          <a:off x="9577" y="602670"/>
          <a:ext cx="4322553" cy="6989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Overseas Internship Program</a:t>
          </a:r>
          <a:endParaRPr lang="zh-TW" altLang="en-US" sz="1400" kern="1200" dirty="0">
            <a:latin typeface="標楷體" panose="03000509000000000000" pitchFamily="65" charset="-120"/>
            <a:ea typeface="標楷體" panose="03000509000000000000" pitchFamily="65" charset="-120"/>
          </a:endParaRPr>
        </a:p>
      </dsp:txBody>
      <dsp:txXfrm>
        <a:off x="30048" y="623141"/>
        <a:ext cx="4281611" cy="657998"/>
      </dsp:txXfrm>
    </dsp:sp>
    <dsp:sp modelId="{CAE16CA3-AA80-4669-9E16-48776C4E2CDB}">
      <dsp:nvSpPr>
        <dsp:cNvPr id="0" name=""/>
        <dsp:cNvSpPr/>
      </dsp:nvSpPr>
      <dsp:spPr>
        <a:xfrm>
          <a:off x="9577" y="1398687"/>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914400">
            <a:lnSpc>
              <a:spcPct val="100000"/>
            </a:lnSpc>
            <a:spcBef>
              <a:spcPct val="0"/>
            </a:spcBef>
            <a:spcAft>
              <a:spcPts val="0"/>
            </a:spcAft>
            <a:buNone/>
          </a:pPr>
          <a:r>
            <a:rPr lang="en-US" sz="1200" kern="1200" dirty="0"/>
            <a:t>Internships in corporations and organizations abroad for outstanding students (excluding New Southbound Policy countries, Mainland China, Hong Kong and Macau)</a:t>
          </a:r>
          <a:endParaRPr lang="zh-TW" altLang="en-US" sz="1200" kern="1200" dirty="0">
            <a:latin typeface="標楷體" panose="03000509000000000000" pitchFamily="65" charset="-120"/>
            <a:ea typeface="標楷體" panose="03000509000000000000" pitchFamily="65" charset="-120"/>
          </a:endParaRPr>
        </a:p>
      </dsp:txBody>
      <dsp:txXfrm>
        <a:off x="50629" y="1439739"/>
        <a:ext cx="1319502" cy="2958832"/>
      </dsp:txXfrm>
    </dsp:sp>
    <dsp:sp modelId="{BF43C2F8-8F9A-41B5-BA50-FABCD5BFBC76}">
      <dsp:nvSpPr>
        <dsp:cNvPr id="0" name=""/>
        <dsp:cNvSpPr/>
      </dsp:nvSpPr>
      <dsp:spPr>
        <a:xfrm>
          <a:off x="1470051" y="1398687"/>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Minimum term is 30 continuous days. </a:t>
          </a:r>
          <a:endParaRPr lang="zh-TW" altLang="en-US" sz="1200" kern="1200" dirty="0">
            <a:latin typeface="標楷體" panose="03000509000000000000" pitchFamily="65" charset="-120"/>
            <a:ea typeface="標楷體" panose="03000509000000000000" pitchFamily="65" charset="-120"/>
          </a:endParaRPr>
        </a:p>
      </dsp:txBody>
      <dsp:txXfrm>
        <a:off x="1511103" y="1439739"/>
        <a:ext cx="1319502" cy="2958832"/>
      </dsp:txXfrm>
    </dsp:sp>
    <dsp:sp modelId="{18AB9763-E334-48CF-98BF-1E99B9AC2862}">
      <dsp:nvSpPr>
        <dsp:cNvPr id="0" name=""/>
        <dsp:cNvSpPr/>
      </dsp:nvSpPr>
      <dsp:spPr>
        <a:xfrm>
          <a:off x="2930525" y="1398687"/>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kern="1200" dirty="0"/>
            <a:t>The Office of International Affairs of NTNU will publish application information and start accepting applications from departments and institutes in January and July.</a:t>
          </a:r>
          <a:endParaRPr lang="en-US" altLang="zh-TW" sz="1200" kern="1200" dirty="0">
            <a:latin typeface="標楷體" panose="03000509000000000000" pitchFamily="65" charset="-120"/>
            <a:ea typeface="標楷體" panose="03000509000000000000" pitchFamily="65" charset="-120"/>
          </a:endParaRPr>
        </a:p>
      </dsp:txBody>
      <dsp:txXfrm>
        <a:off x="2971577" y="1439739"/>
        <a:ext cx="1319502" cy="2958832"/>
      </dsp:txXfrm>
    </dsp:sp>
    <dsp:sp modelId="{283D7724-3FCC-4497-8D19-46C0DC3A2387}">
      <dsp:nvSpPr>
        <dsp:cNvPr id="0" name=""/>
        <dsp:cNvSpPr/>
      </dsp:nvSpPr>
      <dsp:spPr>
        <a:xfrm>
          <a:off x="4449866" y="602670"/>
          <a:ext cx="4322553" cy="6989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mn-lt"/>
              <a:ea typeface="標楷體" panose="03000509000000000000" pitchFamily="65" charset="-120"/>
            </a:rPr>
            <a:t>The New Southbound</a:t>
          </a:r>
          <a:r>
            <a:rPr lang="zh-TW" altLang="en-US" sz="1400" kern="1200" dirty="0">
              <a:latin typeface="+mn-lt"/>
              <a:ea typeface="標楷體" panose="03000509000000000000" pitchFamily="65" charset="-120"/>
            </a:rPr>
            <a:t> </a:t>
          </a:r>
          <a:r>
            <a:rPr lang="en-US" sz="1400" b="0" i="0" kern="1200" dirty="0"/>
            <a:t>Overseas Internship Program</a:t>
          </a:r>
          <a:endParaRPr lang="zh-TW" altLang="en-US" sz="1400" kern="1200" dirty="0">
            <a:latin typeface="+mn-lt"/>
            <a:ea typeface="標楷體" panose="03000509000000000000" pitchFamily="65" charset="-120"/>
          </a:endParaRPr>
        </a:p>
      </dsp:txBody>
      <dsp:txXfrm>
        <a:off x="4470337" y="623141"/>
        <a:ext cx="4281611" cy="657998"/>
      </dsp:txXfrm>
    </dsp:sp>
    <dsp:sp modelId="{49BFF4B6-FB05-4135-B53A-479EF0EA36AF}">
      <dsp:nvSpPr>
        <dsp:cNvPr id="0" name=""/>
        <dsp:cNvSpPr/>
      </dsp:nvSpPr>
      <dsp:spPr>
        <a:xfrm>
          <a:off x="4449866" y="1398687"/>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Internships in corporations and organizations with developmental potential in New Southbound Policy countries for outstanding students. (Destination is limited to the 18 countries stipulated in the New Southbound Policy). </a:t>
          </a:r>
          <a:endParaRPr lang="zh-TW" altLang="en-US" sz="1200" kern="1200" dirty="0">
            <a:latin typeface="標楷體" panose="03000509000000000000" pitchFamily="65" charset="-120"/>
            <a:ea typeface="標楷體" panose="03000509000000000000" pitchFamily="65" charset="-120"/>
          </a:endParaRPr>
        </a:p>
      </dsp:txBody>
      <dsp:txXfrm>
        <a:off x="4490918" y="1439739"/>
        <a:ext cx="1319502" cy="2958832"/>
      </dsp:txXfrm>
    </dsp:sp>
    <dsp:sp modelId="{01285EDA-FCB4-4335-B7EA-7E1F28B9AEA8}">
      <dsp:nvSpPr>
        <dsp:cNvPr id="0" name=""/>
        <dsp:cNvSpPr/>
      </dsp:nvSpPr>
      <dsp:spPr>
        <a:xfrm>
          <a:off x="5910340" y="1398687"/>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Minimum term is 30 continuous days. </a:t>
          </a:r>
          <a:endParaRPr lang="zh-TW" altLang="en-US" sz="1200" kern="1200" dirty="0">
            <a:latin typeface="標楷體" panose="03000509000000000000" pitchFamily="65" charset="-120"/>
            <a:ea typeface="標楷體" panose="03000509000000000000" pitchFamily="65" charset="-120"/>
          </a:endParaRPr>
        </a:p>
      </dsp:txBody>
      <dsp:txXfrm>
        <a:off x="5951392" y="1439739"/>
        <a:ext cx="1319502" cy="2958832"/>
      </dsp:txXfrm>
    </dsp:sp>
    <dsp:sp modelId="{9B76110A-7FA0-44A3-8AC1-4BE8DA967553}">
      <dsp:nvSpPr>
        <dsp:cNvPr id="0" name=""/>
        <dsp:cNvSpPr/>
      </dsp:nvSpPr>
      <dsp:spPr>
        <a:xfrm>
          <a:off x="7370813" y="1398687"/>
          <a:ext cx="1401606" cy="30409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kern="1200"/>
            <a:t>The Office of International Affairs of NTNU will publish application information and start accepting applications from departments and institutes in January and July.</a:t>
          </a:r>
          <a:endParaRPr lang="zh-TW" altLang="en-US" sz="1200" kern="1200" dirty="0">
            <a:latin typeface="標楷體" panose="03000509000000000000" pitchFamily="65" charset="-120"/>
            <a:ea typeface="標楷體" panose="03000509000000000000" pitchFamily="65" charset="-120"/>
          </a:endParaRPr>
        </a:p>
      </dsp:txBody>
      <dsp:txXfrm>
        <a:off x="7411865" y="1439739"/>
        <a:ext cx="1319502" cy="2958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76AA-85DE-4E6C-A6AE-6B9E56B4126D}">
      <dsp:nvSpPr>
        <dsp:cNvPr id="0" name=""/>
        <dsp:cNvSpPr/>
      </dsp:nvSpPr>
      <dsp:spPr>
        <a:xfrm>
          <a:off x="0" y="207"/>
          <a:ext cx="2737739" cy="3999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zh-TW" altLang="en-US" sz="2200" b="1" kern="1200" dirty="0">
              <a:latin typeface="標楷體" panose="03000509000000000000" pitchFamily="65" charset="-120"/>
              <a:ea typeface="標楷體" panose="03000509000000000000" pitchFamily="65" charset="-120"/>
            </a:rPr>
            <a:t>違反學術倫理的態樣</a:t>
          </a:r>
        </a:p>
      </dsp:txBody>
      <dsp:txXfrm>
        <a:off x="19522" y="19729"/>
        <a:ext cx="2698695" cy="360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76AA-85DE-4E6C-A6AE-6B9E56B4126D}">
      <dsp:nvSpPr>
        <dsp:cNvPr id="0" name=""/>
        <dsp:cNvSpPr/>
      </dsp:nvSpPr>
      <dsp:spPr>
        <a:xfrm>
          <a:off x="0" y="436"/>
          <a:ext cx="5284388" cy="3996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Acts that are in violations of Academic Ethics</a:t>
          </a:r>
          <a:endParaRPr lang="zh-TW" altLang="en-US" sz="2200" b="1" kern="1200" dirty="0">
            <a:latin typeface="微軟正黑體" panose="020B0604030504040204" pitchFamily="34" charset="-120"/>
            <a:ea typeface="微軟正黑體" panose="020B0604030504040204" pitchFamily="34" charset="-120"/>
          </a:endParaRPr>
        </a:p>
      </dsp:txBody>
      <dsp:txXfrm>
        <a:off x="19510" y="19946"/>
        <a:ext cx="5245368" cy="36065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5660" cy="498054"/>
          </a:xfrm>
          <a:prstGeom prst="rect">
            <a:avLst/>
          </a:prstGeom>
        </p:spPr>
        <p:txBody>
          <a:bodyPr vert="horz" lIns="92227" tIns="46113" rIns="92227" bIns="46113" rtlCol="0"/>
          <a:lstStyle>
            <a:lvl1pPr algn="l">
              <a:defRPr sz="1200"/>
            </a:lvl1pPr>
          </a:lstStyle>
          <a:p>
            <a:endParaRPr lang="zh-TW" altLang="en-US"/>
          </a:p>
        </p:txBody>
      </p:sp>
      <p:sp>
        <p:nvSpPr>
          <p:cNvPr id="3" name="日期版面配置區 2"/>
          <p:cNvSpPr>
            <a:spLocks noGrp="1"/>
          </p:cNvSpPr>
          <p:nvPr>
            <p:ph type="dt" idx="1"/>
          </p:nvPr>
        </p:nvSpPr>
        <p:spPr>
          <a:xfrm>
            <a:off x="3850442" y="2"/>
            <a:ext cx="2945660" cy="498054"/>
          </a:xfrm>
          <a:prstGeom prst="rect">
            <a:avLst/>
          </a:prstGeom>
        </p:spPr>
        <p:txBody>
          <a:bodyPr vert="horz" lIns="92227" tIns="46113" rIns="92227" bIns="46113" rtlCol="0"/>
          <a:lstStyle>
            <a:lvl1pPr algn="r">
              <a:defRPr sz="1200"/>
            </a:lvl1pPr>
          </a:lstStyle>
          <a:p>
            <a:fld id="{55D50E14-CCD1-4AE3-B2EF-32F71E6DF60F}" type="datetimeFigureOut">
              <a:rPr lang="zh-TW" altLang="en-US" smtClean="0"/>
              <a:pPr/>
              <a:t>2022/5/4</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2227" tIns="46113" rIns="92227" bIns="46113" rtlCol="0" anchor="ctr"/>
          <a:lstStyle/>
          <a:p>
            <a:endParaRPr lang="zh-TW" altLang="en-US"/>
          </a:p>
        </p:txBody>
      </p:sp>
      <p:sp>
        <p:nvSpPr>
          <p:cNvPr id="5" name="備忘稿版面配置區 4"/>
          <p:cNvSpPr>
            <a:spLocks noGrp="1"/>
          </p:cNvSpPr>
          <p:nvPr>
            <p:ph type="body" sz="quarter" idx="3"/>
          </p:nvPr>
        </p:nvSpPr>
        <p:spPr>
          <a:xfrm>
            <a:off x="679769" y="4777196"/>
            <a:ext cx="5438140" cy="3908614"/>
          </a:xfrm>
          <a:prstGeom prst="rect">
            <a:avLst/>
          </a:prstGeom>
        </p:spPr>
        <p:txBody>
          <a:bodyPr vert="horz" lIns="92227" tIns="46113" rIns="92227" bIns="46113"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6"/>
            <a:ext cx="2945660" cy="498053"/>
          </a:xfrm>
          <a:prstGeom prst="rect">
            <a:avLst/>
          </a:prstGeom>
        </p:spPr>
        <p:txBody>
          <a:bodyPr vert="horz" lIns="92227" tIns="46113" rIns="92227" bIns="461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2" y="9428586"/>
            <a:ext cx="2945660" cy="498053"/>
          </a:xfrm>
          <a:prstGeom prst="rect">
            <a:avLst/>
          </a:prstGeom>
        </p:spPr>
        <p:txBody>
          <a:bodyPr vert="horz" lIns="92227" tIns="46113" rIns="92227" bIns="46113" rtlCol="0" anchor="b"/>
          <a:lstStyle>
            <a:lvl1pPr algn="r">
              <a:defRPr sz="1200"/>
            </a:lvl1pPr>
          </a:lstStyle>
          <a:p>
            <a:fld id="{5115600A-ACFE-42B7-ABDE-213A14730103}" type="slidenum">
              <a:rPr lang="zh-TW" altLang="en-US" smtClean="0"/>
              <a:pPr/>
              <a:t>‹#›</a:t>
            </a:fld>
            <a:endParaRPr lang="zh-TW" altLang="en-US"/>
          </a:p>
        </p:txBody>
      </p:sp>
    </p:spTree>
    <p:extLst>
      <p:ext uri="{BB962C8B-B14F-4D97-AF65-F5344CB8AC3E}">
        <p14:creationId xmlns:p14="http://schemas.microsoft.com/office/powerpoint/2010/main" val="416285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2</a:t>
            </a:fld>
            <a:endParaRPr lang="zh-TW" altLang="en-US"/>
          </a:p>
        </p:txBody>
      </p:sp>
    </p:spTree>
    <p:extLst>
      <p:ext uri="{BB962C8B-B14F-4D97-AF65-F5344CB8AC3E}">
        <p14:creationId xmlns:p14="http://schemas.microsoft.com/office/powerpoint/2010/main" val="326284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14</a:t>
            </a:fld>
            <a:endParaRPr lang="zh-TW" altLang="en-US"/>
          </a:p>
        </p:txBody>
      </p:sp>
    </p:spTree>
    <p:extLst>
      <p:ext uri="{BB962C8B-B14F-4D97-AF65-F5344CB8AC3E}">
        <p14:creationId xmlns:p14="http://schemas.microsoft.com/office/powerpoint/2010/main" val="70153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15</a:t>
            </a:fld>
            <a:endParaRPr lang="zh-TW" altLang="en-US"/>
          </a:p>
        </p:txBody>
      </p:sp>
    </p:spTree>
    <p:extLst>
      <p:ext uri="{BB962C8B-B14F-4D97-AF65-F5344CB8AC3E}">
        <p14:creationId xmlns:p14="http://schemas.microsoft.com/office/powerpoint/2010/main" val="161028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01638" y="1249363"/>
            <a:ext cx="5994400" cy="337185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16</a:t>
            </a:fld>
            <a:endParaRPr lang="zh-TW" altLang="en-US"/>
          </a:p>
        </p:txBody>
      </p:sp>
    </p:spTree>
    <p:extLst>
      <p:ext uri="{BB962C8B-B14F-4D97-AF65-F5344CB8AC3E}">
        <p14:creationId xmlns:p14="http://schemas.microsoft.com/office/powerpoint/2010/main" val="12672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01638" y="1249363"/>
            <a:ext cx="5994400" cy="337185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17</a:t>
            </a:fld>
            <a:endParaRPr lang="zh-TW" altLang="en-US"/>
          </a:p>
        </p:txBody>
      </p:sp>
    </p:spTree>
    <p:extLst>
      <p:ext uri="{BB962C8B-B14F-4D97-AF65-F5344CB8AC3E}">
        <p14:creationId xmlns:p14="http://schemas.microsoft.com/office/powerpoint/2010/main" val="72984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18</a:t>
            </a:fld>
            <a:endParaRPr lang="zh-TW" altLang="en-US"/>
          </a:p>
        </p:txBody>
      </p:sp>
    </p:spTree>
    <p:extLst>
      <p:ext uri="{BB962C8B-B14F-4D97-AF65-F5344CB8AC3E}">
        <p14:creationId xmlns:p14="http://schemas.microsoft.com/office/powerpoint/2010/main" val="2989845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Senior Year</a:t>
            </a:r>
            <a:endParaRPr lang="zh-TW" altLang="zh-TW" sz="1200" dirty="0"/>
          </a:p>
          <a:p>
            <a:pPr lvl="0"/>
            <a:r>
              <a:rPr lang="en-US" altLang="zh-TW" sz="1200" dirty="0"/>
              <a:t>Apply to graduate schools</a:t>
            </a:r>
            <a:endParaRPr lang="zh-TW" altLang="zh-TW" sz="1200" dirty="0"/>
          </a:p>
          <a:p>
            <a:pPr lvl="0"/>
            <a:r>
              <a:rPr lang="en-US" altLang="zh-TW" sz="1200" dirty="0"/>
              <a:t>Apply to study abroad</a:t>
            </a:r>
            <a:endParaRPr lang="zh-TW" altLang="zh-TW" sz="1200" dirty="0"/>
          </a:p>
          <a:p>
            <a:pPr lvl="0"/>
            <a:r>
              <a:rPr lang="en-US" altLang="zh-TW" sz="1200" dirty="0"/>
              <a:t>Find a job</a:t>
            </a:r>
            <a:endParaRPr lang="zh-TW" altLang="zh-TW" sz="1200" dirty="0"/>
          </a:p>
          <a:p>
            <a:r>
              <a:rPr lang="en-US" altLang="zh-TW" sz="1200" dirty="0"/>
              <a:t> </a:t>
            </a:r>
            <a:endParaRPr lang="zh-TW" altLang="zh-TW" sz="1200" dirty="0"/>
          </a:p>
          <a:p>
            <a:r>
              <a:rPr lang="en-US" altLang="zh-TW" sz="1200" dirty="0"/>
              <a:t>Junior Year</a:t>
            </a:r>
            <a:endParaRPr lang="zh-TW" altLang="zh-TW" sz="1200" dirty="0"/>
          </a:p>
          <a:p>
            <a:pPr lvl="0"/>
            <a:r>
              <a:rPr lang="en-US" altLang="zh-TW" sz="1200" dirty="0"/>
              <a:t>Consider early graduation</a:t>
            </a:r>
            <a:endParaRPr lang="zh-TW" altLang="zh-TW" sz="1200" dirty="0"/>
          </a:p>
          <a:p>
            <a:pPr lvl="0"/>
            <a:r>
              <a:rPr lang="en-US" altLang="zh-TW" sz="1200" dirty="0"/>
              <a:t>Apply to Direct Admission for Master’s or Doctoral Programs</a:t>
            </a:r>
            <a:endParaRPr lang="zh-TW" altLang="zh-TW" sz="1200" dirty="0"/>
          </a:p>
          <a:p>
            <a:pPr lvl="0"/>
            <a:r>
              <a:rPr lang="en-US" altLang="zh-TW" sz="1200" dirty="0"/>
              <a:t>To continue further studies domestically, or go abroad?</a:t>
            </a:r>
            <a:endParaRPr lang="zh-TW" altLang="zh-TW" sz="1200" dirty="0"/>
          </a:p>
          <a:p>
            <a:r>
              <a:rPr lang="en-US" altLang="zh-TW" sz="1200" dirty="0"/>
              <a:t> </a:t>
            </a:r>
            <a:endParaRPr lang="zh-TW" altLang="zh-TW" sz="1200" dirty="0"/>
          </a:p>
          <a:p>
            <a:r>
              <a:rPr lang="en-US" altLang="zh-TW" sz="1200" dirty="0"/>
              <a:t>Sophomore Year</a:t>
            </a:r>
            <a:endParaRPr lang="zh-TW" altLang="zh-TW" sz="1200" dirty="0"/>
          </a:p>
          <a:p>
            <a:pPr lvl="0"/>
            <a:r>
              <a:rPr lang="en-US" altLang="zh-TW" sz="1200" dirty="0"/>
              <a:t>Go abroad as an exchange student? (Please contact the Office of International Affairs)</a:t>
            </a:r>
            <a:endParaRPr lang="zh-TW" altLang="zh-TW" sz="1200" dirty="0"/>
          </a:p>
          <a:p>
            <a:pPr lvl="0"/>
            <a:r>
              <a:rPr lang="en-US" altLang="zh-TW" sz="1200" dirty="0"/>
              <a:t>Take relevant tests such as TOEFL, TOEIC etc.</a:t>
            </a:r>
            <a:endParaRPr lang="zh-TW" altLang="zh-TW" sz="1200" dirty="0"/>
          </a:p>
          <a:p>
            <a:r>
              <a:rPr lang="en-US" altLang="zh-TW" sz="1200" dirty="0"/>
              <a:t> </a:t>
            </a:r>
            <a:endParaRPr lang="zh-TW" altLang="zh-TW" sz="1200" dirty="0"/>
          </a:p>
          <a:p>
            <a:r>
              <a:rPr lang="en-US" altLang="zh-TW" sz="1200" dirty="0"/>
              <a:t>Freshmen Year</a:t>
            </a:r>
            <a:endParaRPr lang="zh-TW" altLang="zh-TW" sz="1200" dirty="0"/>
          </a:p>
          <a:p>
            <a:pPr lvl="0"/>
            <a:r>
              <a:rPr lang="en-US" altLang="zh-TW" sz="1200" dirty="0"/>
              <a:t>Does your major match your interests?</a:t>
            </a:r>
            <a:endParaRPr lang="zh-TW" altLang="zh-TW" sz="1200" dirty="0"/>
          </a:p>
          <a:p>
            <a:pPr lvl="0"/>
            <a:r>
              <a:rPr lang="en-US" altLang="zh-TW" sz="1200" dirty="0"/>
              <a:t>Double major? Minor? Credit Programs?</a:t>
            </a:r>
            <a:endParaRPr lang="zh-TW" altLang="zh-TW" sz="1200" dirty="0"/>
          </a:p>
          <a:p>
            <a:pPr lvl="0"/>
            <a:r>
              <a:rPr lang="en-US" altLang="zh-TW" sz="1200" dirty="0"/>
              <a:t>Change your major? Transfer to other universities?</a:t>
            </a:r>
            <a:endParaRPr lang="zh-TW" altLang="zh-TW" sz="1200" dirty="0"/>
          </a:p>
          <a:p>
            <a:r>
              <a:rPr lang="en-US" altLang="zh-TW" sz="1200" dirty="0"/>
              <a:t> </a:t>
            </a:r>
            <a:endParaRPr lang="zh-TW" altLang="zh-TW" sz="1200" dirty="0"/>
          </a:p>
          <a:p>
            <a:r>
              <a:rPr lang="en-US" altLang="zh-TW" sz="1200" dirty="0"/>
              <a:t>Stage-based Planning and Key Thinking Points</a:t>
            </a:r>
            <a:endParaRPr lang="zh-TW" altLang="en-US" sz="1200"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19</a:t>
            </a:fld>
            <a:endParaRPr lang="zh-TW" altLang="en-US"/>
          </a:p>
        </p:txBody>
      </p:sp>
    </p:spTree>
    <p:extLst>
      <p:ext uri="{BB962C8B-B14F-4D97-AF65-F5344CB8AC3E}">
        <p14:creationId xmlns:p14="http://schemas.microsoft.com/office/powerpoint/2010/main" val="298984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21</a:t>
            </a:fld>
            <a:endParaRPr lang="zh-TW" altLang="en-US"/>
          </a:p>
        </p:txBody>
      </p:sp>
    </p:spTree>
    <p:extLst>
      <p:ext uri="{BB962C8B-B14F-4D97-AF65-F5344CB8AC3E}">
        <p14:creationId xmlns:p14="http://schemas.microsoft.com/office/powerpoint/2010/main" val="297515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chemeClr val="bg1"/>
                </a:solidFill>
                <a:latin typeface="華康正顏楷體W5" panose="03000509000000000000" pitchFamily="65" charset="-120"/>
                <a:ea typeface="華康正顏楷體W5" panose="03000509000000000000" pitchFamily="65" charset="-120"/>
              </a:rPr>
              <a:t>1110222</a:t>
            </a:r>
            <a:r>
              <a:rPr lang="zh-TW" altLang="en-US" dirty="0">
                <a:solidFill>
                  <a:schemeClr val="bg1"/>
                </a:solidFill>
                <a:latin typeface="華康正顏楷體W5" panose="03000509000000000000" pitchFamily="65" charset="-120"/>
                <a:ea typeface="華康正顏楷體W5" panose="03000509000000000000" pitchFamily="65" charset="-120"/>
              </a:rPr>
              <a:t>註冊組淑珍姐更新</a:t>
            </a:r>
            <a:endParaRPr lang="zh-TW" altLang="en-US" dirty="0"/>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22</a:t>
            </a:fld>
            <a:endParaRPr lang="zh-TW" altLang="en-US"/>
          </a:p>
        </p:txBody>
      </p:sp>
    </p:spTree>
    <p:extLst>
      <p:ext uri="{BB962C8B-B14F-4D97-AF65-F5344CB8AC3E}">
        <p14:creationId xmlns:p14="http://schemas.microsoft.com/office/powerpoint/2010/main" val="29836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chemeClr val="bg1"/>
                </a:solidFill>
                <a:latin typeface="華康正顏楷體W5" panose="03000509000000000000" pitchFamily="65" charset="-120"/>
                <a:ea typeface="華康正顏楷體W5" panose="03000509000000000000" pitchFamily="65" charset="-120"/>
              </a:rPr>
              <a:t>1110222</a:t>
            </a:r>
            <a:r>
              <a:rPr lang="zh-TW" altLang="en-US" dirty="0">
                <a:solidFill>
                  <a:schemeClr val="bg1"/>
                </a:solidFill>
                <a:latin typeface="華康正顏楷體W5" panose="03000509000000000000" pitchFamily="65" charset="-120"/>
                <a:ea typeface="華康正顏楷體W5" panose="03000509000000000000" pitchFamily="65" charset="-120"/>
              </a:rPr>
              <a:t>註冊組淑珍姐更新</a:t>
            </a:r>
            <a:endParaRPr lang="zh-TW" altLang="en-US" dirty="0"/>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23</a:t>
            </a:fld>
            <a:endParaRPr lang="zh-TW" altLang="en-US"/>
          </a:p>
        </p:txBody>
      </p:sp>
    </p:spTree>
    <p:extLst>
      <p:ext uri="{BB962C8B-B14F-4D97-AF65-F5344CB8AC3E}">
        <p14:creationId xmlns:p14="http://schemas.microsoft.com/office/powerpoint/2010/main" val="47717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chemeClr val="bg1"/>
                </a:solidFill>
                <a:latin typeface="華康正顏楷體W5" panose="03000509000000000000" pitchFamily="65" charset="-120"/>
                <a:ea typeface="華康正顏楷體W5" panose="03000509000000000000" pitchFamily="65" charset="-120"/>
              </a:rPr>
              <a:t>1110221</a:t>
            </a:r>
            <a:r>
              <a:rPr lang="zh-TW" altLang="en-US" dirty="0">
                <a:solidFill>
                  <a:schemeClr val="bg1"/>
                </a:solidFill>
                <a:latin typeface="華康正顏楷體W5" panose="03000509000000000000" pitchFamily="65" charset="-120"/>
                <a:ea typeface="華康正顏楷體W5" panose="03000509000000000000" pitchFamily="65" charset="-120"/>
              </a:rPr>
              <a:t>課務組麗雯更新</a:t>
            </a:r>
            <a:endParaRPr lang="zh-TW" altLang="en-US" dirty="0"/>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24</a:t>
            </a:fld>
            <a:endParaRPr lang="zh-TW" altLang="en-US"/>
          </a:p>
        </p:txBody>
      </p:sp>
    </p:spTree>
    <p:extLst>
      <p:ext uri="{BB962C8B-B14F-4D97-AF65-F5344CB8AC3E}">
        <p14:creationId xmlns:p14="http://schemas.microsoft.com/office/powerpoint/2010/main" val="48893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3</a:t>
            </a:fld>
            <a:endParaRPr lang="zh-TW" altLang="en-US"/>
          </a:p>
        </p:txBody>
      </p:sp>
    </p:spTree>
    <p:extLst>
      <p:ext uri="{BB962C8B-B14F-4D97-AF65-F5344CB8AC3E}">
        <p14:creationId xmlns:p14="http://schemas.microsoft.com/office/powerpoint/2010/main" val="404980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chemeClr val="bg1"/>
                </a:solidFill>
                <a:latin typeface="華康正顏楷體W5" panose="03000509000000000000" pitchFamily="65" charset="-120"/>
                <a:ea typeface="華康正顏楷體W5" panose="03000509000000000000" pitchFamily="65" charset="-120"/>
              </a:rPr>
              <a:t>1110221</a:t>
            </a:r>
            <a:r>
              <a:rPr lang="zh-TW" altLang="en-US" dirty="0">
                <a:solidFill>
                  <a:schemeClr val="bg1"/>
                </a:solidFill>
                <a:latin typeface="華康正顏楷體W5" panose="03000509000000000000" pitchFamily="65" charset="-120"/>
                <a:ea typeface="華康正顏楷體W5" panose="03000509000000000000" pitchFamily="65" charset="-120"/>
              </a:rPr>
              <a:t>課務組麗雯更新</a:t>
            </a:r>
            <a:endParaRPr lang="zh-TW" altLang="en-US" dirty="0"/>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25</a:t>
            </a:fld>
            <a:endParaRPr lang="zh-TW" altLang="en-US"/>
          </a:p>
        </p:txBody>
      </p:sp>
    </p:spTree>
    <p:extLst>
      <p:ext uri="{BB962C8B-B14F-4D97-AF65-F5344CB8AC3E}">
        <p14:creationId xmlns:p14="http://schemas.microsoft.com/office/powerpoint/2010/main" val="126697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27</a:t>
            </a:fld>
            <a:endParaRPr lang="zh-TW" altLang="en-US"/>
          </a:p>
        </p:txBody>
      </p:sp>
    </p:spTree>
    <p:extLst>
      <p:ext uri="{BB962C8B-B14F-4D97-AF65-F5344CB8AC3E}">
        <p14:creationId xmlns:p14="http://schemas.microsoft.com/office/powerpoint/2010/main" val="414493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31</a:t>
            </a:fld>
            <a:endParaRPr lang="zh-TW" altLang="en-US"/>
          </a:p>
        </p:txBody>
      </p:sp>
    </p:spTree>
    <p:extLst>
      <p:ext uri="{BB962C8B-B14F-4D97-AF65-F5344CB8AC3E}">
        <p14:creationId xmlns:p14="http://schemas.microsoft.com/office/powerpoint/2010/main" val="68576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5600A-ACFE-42B7-ABDE-213A14730103}"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94706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5600A-ACFE-42B7-ABDE-213A14730103}"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6098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47</a:t>
            </a:fld>
            <a:endParaRPr lang="zh-TW" altLang="en-US"/>
          </a:p>
        </p:txBody>
      </p:sp>
    </p:spTree>
    <p:extLst>
      <p:ext uri="{BB962C8B-B14F-4D97-AF65-F5344CB8AC3E}">
        <p14:creationId xmlns:p14="http://schemas.microsoft.com/office/powerpoint/2010/main" val="2528092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48</a:t>
            </a:fld>
            <a:endParaRPr lang="zh-TW" altLang="en-US"/>
          </a:p>
        </p:txBody>
      </p:sp>
    </p:spTree>
    <p:extLst>
      <p:ext uri="{BB962C8B-B14F-4D97-AF65-F5344CB8AC3E}">
        <p14:creationId xmlns:p14="http://schemas.microsoft.com/office/powerpoint/2010/main" val="570175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49</a:t>
            </a:fld>
            <a:endParaRPr lang="zh-TW" altLang="en-US"/>
          </a:p>
        </p:txBody>
      </p:sp>
    </p:spTree>
    <p:extLst>
      <p:ext uri="{BB962C8B-B14F-4D97-AF65-F5344CB8AC3E}">
        <p14:creationId xmlns:p14="http://schemas.microsoft.com/office/powerpoint/2010/main" val="570175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55</a:t>
            </a:fld>
            <a:endParaRPr lang="zh-TW" altLang="en-US"/>
          </a:p>
        </p:txBody>
      </p:sp>
    </p:spTree>
    <p:extLst>
      <p:ext uri="{BB962C8B-B14F-4D97-AF65-F5344CB8AC3E}">
        <p14:creationId xmlns:p14="http://schemas.microsoft.com/office/powerpoint/2010/main" val="2904188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57</a:t>
            </a:fld>
            <a:endParaRPr lang="zh-TW" altLang="en-US"/>
          </a:p>
        </p:txBody>
      </p:sp>
    </p:spTree>
    <p:extLst>
      <p:ext uri="{BB962C8B-B14F-4D97-AF65-F5344CB8AC3E}">
        <p14:creationId xmlns:p14="http://schemas.microsoft.com/office/powerpoint/2010/main" val="36557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5</a:t>
            </a:fld>
            <a:endParaRPr lang="zh-TW" altLang="en-US"/>
          </a:p>
        </p:txBody>
      </p:sp>
    </p:spTree>
    <p:extLst>
      <p:ext uri="{BB962C8B-B14F-4D97-AF65-F5344CB8AC3E}">
        <p14:creationId xmlns:p14="http://schemas.microsoft.com/office/powerpoint/2010/main" val="1788875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59</a:t>
            </a:fld>
            <a:endParaRPr lang="zh-TW" altLang="en-US"/>
          </a:p>
        </p:txBody>
      </p:sp>
    </p:spTree>
    <p:extLst>
      <p:ext uri="{BB962C8B-B14F-4D97-AF65-F5344CB8AC3E}">
        <p14:creationId xmlns:p14="http://schemas.microsoft.com/office/powerpoint/2010/main" val="3828424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教務處研究生教務組</a:t>
            </a:r>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60</a:t>
            </a:fld>
            <a:endParaRPr lang="zh-TW" altLang="en-US"/>
          </a:p>
        </p:txBody>
      </p:sp>
    </p:spTree>
    <p:extLst>
      <p:ext uri="{BB962C8B-B14F-4D97-AF65-F5344CB8AC3E}">
        <p14:creationId xmlns:p14="http://schemas.microsoft.com/office/powerpoint/2010/main" val="2233920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61</a:t>
            </a:fld>
            <a:endParaRPr lang="zh-TW" altLang="en-US"/>
          </a:p>
        </p:txBody>
      </p:sp>
    </p:spTree>
    <p:extLst>
      <p:ext uri="{BB962C8B-B14F-4D97-AF65-F5344CB8AC3E}">
        <p14:creationId xmlns:p14="http://schemas.microsoft.com/office/powerpoint/2010/main" val="428333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62</a:t>
            </a:fld>
            <a:endParaRPr lang="zh-TW" altLang="en-US"/>
          </a:p>
        </p:txBody>
      </p:sp>
    </p:spTree>
    <p:extLst>
      <p:ext uri="{BB962C8B-B14F-4D97-AF65-F5344CB8AC3E}">
        <p14:creationId xmlns:p14="http://schemas.microsoft.com/office/powerpoint/2010/main" val="383122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63</a:t>
            </a:fld>
            <a:endParaRPr lang="zh-TW" altLang="en-US"/>
          </a:p>
        </p:txBody>
      </p:sp>
    </p:spTree>
    <p:extLst>
      <p:ext uri="{BB962C8B-B14F-4D97-AF65-F5344CB8AC3E}">
        <p14:creationId xmlns:p14="http://schemas.microsoft.com/office/powerpoint/2010/main" val="3831221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64</a:t>
            </a:fld>
            <a:endParaRPr lang="zh-TW" altLang="en-US"/>
          </a:p>
        </p:txBody>
      </p:sp>
    </p:spTree>
    <p:extLst>
      <p:ext uri="{BB962C8B-B14F-4D97-AF65-F5344CB8AC3E}">
        <p14:creationId xmlns:p14="http://schemas.microsoft.com/office/powerpoint/2010/main" val="2678968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65</a:t>
            </a:fld>
            <a:endParaRPr lang="zh-TW" altLang="en-US"/>
          </a:p>
        </p:txBody>
      </p:sp>
    </p:spTree>
    <p:extLst>
      <p:ext uri="{BB962C8B-B14F-4D97-AF65-F5344CB8AC3E}">
        <p14:creationId xmlns:p14="http://schemas.microsoft.com/office/powerpoint/2010/main" val="1440550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66</a:t>
            </a:fld>
            <a:endParaRPr lang="zh-TW" altLang="en-US"/>
          </a:p>
        </p:txBody>
      </p:sp>
    </p:spTree>
    <p:extLst>
      <p:ext uri="{BB962C8B-B14F-4D97-AF65-F5344CB8AC3E}">
        <p14:creationId xmlns:p14="http://schemas.microsoft.com/office/powerpoint/2010/main" val="2772146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67</a:t>
            </a:fld>
            <a:endParaRPr lang="zh-TW" altLang="en-US"/>
          </a:p>
        </p:txBody>
      </p:sp>
    </p:spTree>
    <p:extLst>
      <p:ext uri="{BB962C8B-B14F-4D97-AF65-F5344CB8AC3E}">
        <p14:creationId xmlns:p14="http://schemas.microsoft.com/office/powerpoint/2010/main" val="1190367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latin typeface="標楷體" panose="03000509000000000000" pitchFamily="65" charset="-120"/>
                <a:ea typeface="標楷體" panose="03000509000000000000" pitchFamily="65" charset="-120"/>
              </a:rPr>
              <a:t>產業實習</a:t>
            </a:r>
            <a:r>
              <a:rPr lang="en-US" altLang="zh-TW" dirty="0"/>
              <a:t>1110225</a:t>
            </a:r>
            <a:r>
              <a:rPr lang="zh-TW" altLang="zh-TW" sz="1200" kern="1200" dirty="0">
                <a:solidFill>
                  <a:schemeClr val="tx1"/>
                </a:solidFill>
                <a:effectLst/>
                <a:latin typeface="+mn-lt"/>
                <a:ea typeface="+mn-ea"/>
                <a:cs typeface="+mn-cs"/>
              </a:rPr>
              <a:t>學務處職涯發展中心許瑋庭秘書</a:t>
            </a:r>
            <a:r>
              <a:rPr lang="zh-TW" altLang="en-US" sz="1200" kern="1200" dirty="0">
                <a:solidFill>
                  <a:schemeClr val="tx1"/>
                </a:solidFill>
                <a:effectLst/>
                <a:latin typeface="+mn-lt"/>
                <a:ea typeface="+mn-ea"/>
                <a:cs typeface="+mn-cs"/>
              </a:rPr>
              <a:t>更新</a:t>
            </a:r>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68</a:t>
            </a:fld>
            <a:endParaRPr lang="zh-TW" altLang="en-US"/>
          </a:p>
        </p:txBody>
      </p:sp>
    </p:spTree>
    <p:extLst>
      <p:ext uri="{BB962C8B-B14F-4D97-AF65-F5344CB8AC3E}">
        <p14:creationId xmlns:p14="http://schemas.microsoft.com/office/powerpoint/2010/main" val="295048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a:t>
            </a:fld>
            <a:endParaRPr lang="zh-TW" altLang="en-US"/>
          </a:p>
        </p:txBody>
      </p:sp>
    </p:spTree>
    <p:extLst>
      <p:ext uri="{BB962C8B-B14F-4D97-AF65-F5344CB8AC3E}">
        <p14:creationId xmlns:p14="http://schemas.microsoft.com/office/powerpoint/2010/main" val="3932004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latin typeface="標楷體" panose="03000509000000000000" pitchFamily="65" charset="-120"/>
                <a:ea typeface="標楷體" panose="03000509000000000000" pitchFamily="65" charset="-120"/>
              </a:rPr>
              <a:t>產業實習</a:t>
            </a:r>
            <a:r>
              <a:rPr lang="en-US" altLang="zh-TW" dirty="0"/>
              <a:t>1110225</a:t>
            </a:r>
            <a:r>
              <a:rPr lang="zh-TW" altLang="zh-TW" sz="1200" kern="1200" dirty="0">
                <a:solidFill>
                  <a:schemeClr val="tx1"/>
                </a:solidFill>
                <a:effectLst/>
                <a:latin typeface="+mn-lt"/>
                <a:ea typeface="+mn-ea"/>
                <a:cs typeface="+mn-cs"/>
              </a:rPr>
              <a:t>學務處職涯發展中心許瑋庭秘書</a:t>
            </a:r>
            <a:r>
              <a:rPr lang="zh-TW" altLang="en-US" sz="1200" kern="1200" dirty="0">
                <a:solidFill>
                  <a:schemeClr val="tx1"/>
                </a:solidFill>
                <a:effectLst/>
                <a:latin typeface="+mn-lt"/>
                <a:ea typeface="+mn-ea"/>
                <a:cs typeface="+mn-cs"/>
              </a:rPr>
              <a:t>更新</a:t>
            </a:r>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69</a:t>
            </a:fld>
            <a:endParaRPr lang="zh-TW" altLang="en-US"/>
          </a:p>
        </p:txBody>
      </p:sp>
    </p:spTree>
    <p:extLst>
      <p:ext uri="{BB962C8B-B14F-4D97-AF65-F5344CB8AC3E}">
        <p14:creationId xmlns:p14="http://schemas.microsoft.com/office/powerpoint/2010/main" val="2220266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73</a:t>
            </a:fld>
            <a:endParaRPr lang="zh-TW" altLang="en-US"/>
          </a:p>
        </p:txBody>
      </p:sp>
    </p:spTree>
    <p:extLst>
      <p:ext uri="{BB962C8B-B14F-4D97-AF65-F5344CB8AC3E}">
        <p14:creationId xmlns:p14="http://schemas.microsoft.com/office/powerpoint/2010/main" val="121148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7</a:t>
            </a:fld>
            <a:endParaRPr lang="zh-TW" altLang="en-US"/>
          </a:p>
        </p:txBody>
      </p:sp>
    </p:spTree>
    <p:extLst>
      <p:ext uri="{BB962C8B-B14F-4D97-AF65-F5344CB8AC3E}">
        <p14:creationId xmlns:p14="http://schemas.microsoft.com/office/powerpoint/2010/main" val="377052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華康正顏楷體W5" panose="03000509000000000000" pitchFamily="65" charset="-120"/>
                <a:ea typeface="華康正顏楷體W5" panose="03000509000000000000" pitchFamily="65" charset="-120"/>
              </a:rPr>
              <a:t>課務組可欣</a:t>
            </a:r>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10</a:t>
            </a:fld>
            <a:endParaRPr lang="zh-TW" altLang="en-US"/>
          </a:p>
        </p:txBody>
      </p:sp>
    </p:spTree>
    <p:extLst>
      <p:ext uri="{BB962C8B-B14F-4D97-AF65-F5344CB8AC3E}">
        <p14:creationId xmlns:p14="http://schemas.microsoft.com/office/powerpoint/2010/main" val="362389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華康正顏楷體W5" panose="03000509000000000000" pitchFamily="65" charset="-120"/>
                <a:ea typeface="華康正顏楷體W5" panose="03000509000000000000" pitchFamily="65" charset="-120"/>
              </a:rPr>
              <a:t>課務組可欣</a:t>
            </a:r>
          </a:p>
        </p:txBody>
      </p:sp>
      <p:sp>
        <p:nvSpPr>
          <p:cNvPr id="4" name="投影片編號版面配置區 3"/>
          <p:cNvSpPr>
            <a:spLocks noGrp="1"/>
          </p:cNvSpPr>
          <p:nvPr>
            <p:ph type="sldNum" sz="quarter" idx="5"/>
          </p:nvPr>
        </p:nvSpPr>
        <p:spPr/>
        <p:txBody>
          <a:bodyPr/>
          <a:lstStyle/>
          <a:p>
            <a:fld id="{5115600A-ACFE-42B7-ABDE-213A14730103}" type="slidenum">
              <a:rPr lang="zh-TW" altLang="en-US" smtClean="0"/>
              <a:pPr/>
              <a:t>11</a:t>
            </a:fld>
            <a:endParaRPr lang="zh-TW" altLang="en-US"/>
          </a:p>
        </p:txBody>
      </p:sp>
    </p:spTree>
    <p:extLst>
      <p:ext uri="{BB962C8B-B14F-4D97-AF65-F5344CB8AC3E}">
        <p14:creationId xmlns:p14="http://schemas.microsoft.com/office/powerpoint/2010/main" val="407186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12</a:t>
            </a:fld>
            <a:endParaRPr lang="zh-TW" altLang="en-US"/>
          </a:p>
        </p:txBody>
      </p:sp>
    </p:spTree>
    <p:extLst>
      <p:ext uri="{BB962C8B-B14F-4D97-AF65-F5344CB8AC3E}">
        <p14:creationId xmlns:p14="http://schemas.microsoft.com/office/powerpoint/2010/main" val="428512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13</a:t>
            </a:fld>
            <a:endParaRPr lang="zh-TW" altLang="en-US"/>
          </a:p>
        </p:txBody>
      </p:sp>
    </p:spTree>
    <p:extLst>
      <p:ext uri="{BB962C8B-B14F-4D97-AF65-F5344CB8AC3E}">
        <p14:creationId xmlns:p14="http://schemas.microsoft.com/office/powerpoint/2010/main" val="8295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107232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111366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409486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991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97787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323027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136207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24451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150822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264950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2262393-E45D-4D9C-8188-A046829F5082}" type="datetimeFigureOut">
              <a:rPr lang="zh-TW" altLang="en-US" smtClean="0"/>
              <a:pPr/>
              <a:t>2022/5/4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370708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2393-E45D-4D9C-8188-A046829F5082}" type="datetimeFigureOut">
              <a:rPr lang="zh-TW" altLang="en-US" smtClean="0"/>
              <a:pPr/>
              <a:t>2022/5/4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45EDE-D7B6-4473-91CD-5394B8C4947D}" type="slidenum">
              <a:rPr lang="zh-TW" altLang="en-US" smtClean="0"/>
              <a:pPr/>
              <a:t>‹#›</a:t>
            </a:fld>
            <a:endParaRPr lang="zh-TW" altLang="en-US"/>
          </a:p>
        </p:txBody>
      </p:sp>
    </p:spTree>
    <p:extLst>
      <p:ext uri="{BB962C8B-B14F-4D97-AF65-F5344CB8AC3E}">
        <p14:creationId xmlns:p14="http://schemas.microsoft.com/office/powerpoint/2010/main" val="1320477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12"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diagramColors" Target="../diagrams/colors1.xml"/><Relationship Id="rId5" Type="http://schemas.openxmlformats.org/officeDocument/2006/relationships/image" Target="../media/image18.png"/><Relationship Id="rId10" Type="http://schemas.openxmlformats.org/officeDocument/2006/relationships/diagramQuickStyle" Target="../diagrams/quickStyle1.xml"/><Relationship Id="rId4" Type="http://schemas.openxmlformats.org/officeDocument/2006/relationships/image" Target="../media/image6.jpeg"/><Relationship Id="rId9" Type="http://schemas.openxmlformats.org/officeDocument/2006/relationships/diagramLayout" Target="../diagrams/layout1.xml"/><Relationship Id="rId1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image" Target="../media/image21.png"/><Relationship Id="rId12"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diagramLayout" Target="../diagrams/layout2.xml"/><Relationship Id="rId5" Type="http://schemas.openxmlformats.org/officeDocument/2006/relationships/image" Target="../media/image19.png"/><Relationship Id="rId10" Type="http://schemas.openxmlformats.org/officeDocument/2006/relationships/diagramData" Target="../diagrams/data2.xml"/><Relationship Id="rId4" Type="http://schemas.openxmlformats.org/officeDocument/2006/relationships/image" Target="../media/image18.png"/><Relationship Id="rId9" Type="http://schemas.openxmlformats.org/officeDocument/2006/relationships/image" Target="../media/image17.png"/><Relationship Id="rId14" Type="http://schemas.microsoft.com/office/2007/relationships/diagramDrawing" Target="../diagrams/drawing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tecs.otecs.ntnu.edu.tw/page.aspx?id=268"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10" Type="http://schemas.microsoft.com/office/2007/relationships/hdphoto" Target="../media/hdphoto3.wdp"/><Relationship Id="rId4" Type="http://schemas.openxmlformats.org/officeDocument/2006/relationships/image" Target="../media/image30.gif"/><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gif"/><Relationship Id="rId7"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31.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ntnucal" TargetMode="External"/><Relationship Id="rId3" Type="http://schemas.openxmlformats.org/officeDocument/2006/relationships/image" Target="../media/image28.png"/><Relationship Id="rId7" Type="http://schemas.openxmlformats.org/officeDocument/2006/relationships/hyperlink" Target="https://www.cal.ntnu.edu.tw/" TargetMode="External"/><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38.jpeg"/><Relationship Id="rId4" Type="http://schemas.openxmlformats.org/officeDocument/2006/relationships/image" Target="../media/image34.jpe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jpeg"/><Relationship Id="rId7" Type="http://schemas.openxmlformats.org/officeDocument/2006/relationships/hyperlink" Target="https://www.facebook.com/ntnucal" TargetMode="External"/><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hyperlink" Target="https://www.cal.ntnu.edu.tw/" TargetMode="External"/><Relationship Id="rId5" Type="http://schemas.openxmlformats.org/officeDocument/2006/relationships/image" Target="../media/image36.png"/><Relationship Id="rId10" Type="http://schemas.openxmlformats.org/officeDocument/2006/relationships/image" Target="../media/image28.png"/><Relationship Id="rId4" Type="http://schemas.openxmlformats.org/officeDocument/2006/relationships/image" Target="../media/image35.jpeg"/><Relationship Id="rId9" Type="http://schemas.openxmlformats.org/officeDocument/2006/relationships/image" Target="../media/image38.jpe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8.png"/><Relationship Id="rId7"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hyperlink" Target="mailto:libservice@deps.ntnu.edu.tw" TargetMode="External"/><Relationship Id="rId4" Type="http://schemas.openxmlformats.org/officeDocument/2006/relationships/hyperlink" Target="https://subjectguide.lib.ntnu.edu.tw/readinggroup"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subjectguide.lib.ntnu.edu.tw/readinggroup" TargetMode="External"/><Relationship Id="rId7"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gif"/><Relationship Id="rId4" Type="http://schemas.openxmlformats.org/officeDocument/2006/relationships/hyperlink" Target="mailto:libservice@deps.ntnu.edu.tw"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43.sv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8.png"/><Relationship Id="rId4" Type="http://schemas.openxmlformats.org/officeDocument/2006/relationships/image" Target="../media/image43.sv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gif"/></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gif"/></Relationships>
</file>

<file path=ppt/slides/_rels/slide66.xml.rels><?xml version="1.0" encoding="UTF-8" standalone="yes"?>
<Relationships xmlns="http://schemas.openxmlformats.org/package/2006/relationships"><Relationship Id="rId8" Type="http://schemas.openxmlformats.org/officeDocument/2006/relationships/hyperlink" Target="mailto:libservice@deps.ntnu.edu.tw" TargetMode="External"/><Relationship Id="rId3" Type="http://schemas.openxmlformats.org/officeDocument/2006/relationships/image" Target="../media/image6.jpeg"/><Relationship Id="rId7" Type="http://schemas.openxmlformats.org/officeDocument/2006/relationships/hyperlink" Target="https://subjectguide.lib.ntnu.edu.tw/readinggrou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39.gif"/></Relationships>
</file>

<file path=ppt/slides/_rels/slide67.xml.rels><?xml version="1.0" encoding="UTF-8" standalone="yes"?>
<Relationships xmlns="http://schemas.openxmlformats.org/package/2006/relationships"><Relationship Id="rId8" Type="http://schemas.openxmlformats.org/officeDocument/2006/relationships/hyperlink" Target="mailto:libservice@deps.ntnu.edu.tw" TargetMode="External"/><Relationship Id="rId3" Type="http://schemas.openxmlformats.org/officeDocument/2006/relationships/image" Target="../media/image6.jpeg"/><Relationship Id="rId7" Type="http://schemas.openxmlformats.org/officeDocument/2006/relationships/hyperlink" Target="https://subjectguide.lib.ntnu.edu.tw/readinggrou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39.gif"/></Relationships>
</file>

<file path=ppt/slides/_rels/slide6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6.jpeg"/><Relationship Id="rId7"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6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6.jpeg"/><Relationship Id="rId7"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7.xml"/><Relationship Id="rId7" Type="http://schemas.openxmlformats.org/officeDocument/2006/relationships/image" Target="../media/image57.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jpeg"/><Relationship Id="rId4" Type="http://schemas.openxmlformats.org/officeDocument/2006/relationships/diagramQuickStyle" Target="../diagrams/quickStyle7.xml"/><Relationship Id="rId9" Type="http://schemas.openxmlformats.org/officeDocument/2006/relationships/image" Target="../media/image59.png"/></Relationships>
</file>

<file path=ppt/slides/_rels/slide7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8.png"/><Relationship Id="rId7" Type="http://schemas.openxmlformats.org/officeDocument/2006/relationships/diagramQuickStyle" Target="../diagrams/quickStyle8.xml"/><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6.jpeg"/><Relationship Id="rId4" Type="http://schemas.openxmlformats.org/officeDocument/2006/relationships/image" Target="../media/image59.png"/><Relationship Id="rId9" Type="http://schemas.microsoft.com/office/2007/relationships/diagramDrawing" Target="../diagrams/drawing8.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image" Target="../media/image63.jpg"/><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image" Target="../media/image63.jp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1776CAF-E65B-4367-BCF4-4481B23AF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329" y="45294"/>
            <a:ext cx="6539342" cy="6767413"/>
          </a:xfrm>
          <a:prstGeom prst="rect">
            <a:avLst/>
          </a:prstGeom>
        </p:spPr>
      </p:pic>
      <p:sp>
        <p:nvSpPr>
          <p:cNvPr id="6" name="文字方塊 5"/>
          <p:cNvSpPr txBox="1"/>
          <p:nvPr/>
        </p:nvSpPr>
        <p:spPr>
          <a:xfrm>
            <a:off x="1895789" y="3264894"/>
            <a:ext cx="1861080" cy="584775"/>
          </a:xfrm>
          <a:prstGeom prst="rect">
            <a:avLst/>
          </a:prstGeom>
          <a:noFill/>
        </p:spPr>
        <p:txBody>
          <a:bodyPr wrap="square" rtlCol="0">
            <a:spAutoFit/>
          </a:bodyPr>
          <a:lstStyle/>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課 業 篇</a:t>
            </a:r>
          </a:p>
        </p:txBody>
      </p:sp>
      <p:sp>
        <p:nvSpPr>
          <p:cNvPr id="2" name="文字方塊 1"/>
          <p:cNvSpPr txBox="1"/>
          <p:nvPr/>
        </p:nvSpPr>
        <p:spPr>
          <a:xfrm>
            <a:off x="1895789" y="3940214"/>
            <a:ext cx="5372265"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一本指引你如何亮麗畢業的小手冊</a:t>
            </a:r>
          </a:p>
        </p:txBody>
      </p:sp>
    </p:spTree>
    <p:extLst>
      <p:ext uri="{BB962C8B-B14F-4D97-AF65-F5344CB8AC3E}">
        <p14:creationId xmlns:p14="http://schemas.microsoft.com/office/powerpoint/2010/main" val="211296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322177"/>
            <a:ext cx="2621230" cy="707886"/>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endParaRPr lang="zh-TW" altLang="en-US" sz="2000" b="1" dirty="0">
              <a:solidFill>
                <a:srgbClr val="CB531F"/>
              </a:solidFill>
              <a:latin typeface="標楷體" panose="03000509000000000000" pitchFamily="65" charset="-120"/>
              <a:ea typeface="標楷體" panose="03000509000000000000" pitchFamily="65" charset="-120"/>
            </a:endParaRPr>
          </a:p>
          <a:p>
            <a:endParaRPr lang="zh-TW" altLang="en-US" sz="2000" b="1" dirty="0">
              <a:solidFill>
                <a:srgbClr val="CB531F"/>
              </a:solidFill>
              <a:latin typeface="標楷體" panose="03000509000000000000" pitchFamily="65" charset="-120"/>
              <a:ea typeface="標楷體" panose="03000509000000000000" pitchFamily="65" charset="-120"/>
            </a:endParaRP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 name="文字方塊 2"/>
          <p:cNvSpPr txBox="1"/>
          <p:nvPr/>
        </p:nvSpPr>
        <p:spPr>
          <a:xfrm>
            <a:off x="1474652" y="3864405"/>
            <a:ext cx="7208118" cy="830997"/>
          </a:xfrm>
          <a:prstGeom prst="rect">
            <a:avLst/>
          </a:prstGeom>
          <a:noFill/>
        </p:spPr>
        <p:txBody>
          <a:bodyPr wrap="square" rtlCol="0">
            <a:spAutoFit/>
          </a:bodyPr>
          <a:lstStyle/>
          <a:p>
            <a:r>
              <a:rPr lang="zh-TW" altLang="en-US" sz="1600" b="1" dirty="0">
                <a:latin typeface="標楷體" panose="03000509000000000000" pitchFamily="65" charset="-120"/>
                <a:ea typeface="標楷體" panose="03000509000000000000" pitchFamily="65" charset="-120"/>
              </a:rPr>
              <a:t>●了解選課規則：你知道期末課程意見調查填答率將影響第一、二階段的分發排序嗎？你知道每學期僅能修一門體育課嗎？請務必掌握選課規則，制定專屬於自己的選課策略，以選到更多心目中的課程</a:t>
            </a:r>
            <a:r>
              <a:rPr lang="en-US" altLang="zh-TW" sz="1600" b="1" dirty="0">
                <a:latin typeface="標楷體" panose="03000509000000000000" pitchFamily="65" charset="-120"/>
                <a:ea typeface="標楷體" panose="03000509000000000000" pitchFamily="65" charset="-120"/>
              </a:rPr>
              <a:t>!</a:t>
            </a:r>
            <a:endParaRPr lang="zh-TW" altLang="zh-TW" sz="1600" b="1" dirty="0">
              <a:latin typeface="標楷體" panose="03000509000000000000" pitchFamily="65" charset="-120"/>
              <a:ea typeface="標楷體" panose="03000509000000000000" pitchFamily="65" charset="-120"/>
            </a:endParaRPr>
          </a:p>
        </p:txBody>
      </p:sp>
      <p:sp>
        <p:nvSpPr>
          <p:cNvPr id="5" name="文字方塊 4"/>
          <p:cNvSpPr txBox="1"/>
          <p:nvPr/>
        </p:nvSpPr>
        <p:spPr>
          <a:xfrm>
            <a:off x="1075414" y="869308"/>
            <a:ext cx="3910342" cy="369332"/>
          </a:xfrm>
          <a:prstGeom prst="rect">
            <a:avLst/>
          </a:prstGeom>
          <a:noFill/>
        </p:spPr>
        <p:txBody>
          <a:bodyPr wrap="square" rtlCol="0">
            <a:spAutoFit/>
          </a:bodyPr>
          <a:lstStyle/>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修課規定</a:t>
            </a:r>
            <a:endParaRPr lang="zh-TW" altLang="en-US" sz="1400" dirty="0">
              <a:latin typeface="標楷體" panose="03000509000000000000" pitchFamily="65" charset="-120"/>
              <a:ea typeface="標楷體" panose="03000509000000000000" pitchFamily="65" charset="-120"/>
            </a:endParaRPr>
          </a:p>
        </p:txBody>
      </p:sp>
      <p:sp>
        <p:nvSpPr>
          <p:cNvPr id="24" name="文字方塊 23"/>
          <p:cNvSpPr txBox="1"/>
          <p:nvPr/>
        </p:nvSpPr>
        <p:spPr>
          <a:xfrm>
            <a:off x="1075414" y="2581610"/>
            <a:ext cx="7398181" cy="369332"/>
          </a:xfrm>
          <a:prstGeom prst="rect">
            <a:avLst/>
          </a:prstGeom>
          <a:noFill/>
        </p:spPr>
        <p:txBody>
          <a:bodyPr wrap="square" rtlCol="0">
            <a:spAutoFit/>
          </a:bodyPr>
          <a:lstStyle/>
          <a:p>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選課策略 </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智者千言一如醍醐；善規劃，得不困。</a:t>
            </a:r>
          </a:p>
        </p:txBody>
      </p:sp>
      <p:graphicFrame>
        <p:nvGraphicFramePr>
          <p:cNvPr id="7" name="表格 6"/>
          <p:cNvGraphicFramePr>
            <a:graphicFrameLocks noGrp="1"/>
          </p:cNvGraphicFramePr>
          <p:nvPr>
            <p:extLst>
              <p:ext uri="{D42A27DB-BD31-4B8C-83A1-F6EECF244321}">
                <p14:modId xmlns:p14="http://schemas.microsoft.com/office/powerpoint/2010/main" val="472330212"/>
              </p:ext>
            </p:extLst>
          </p:nvPr>
        </p:nvGraphicFramePr>
        <p:xfrm>
          <a:off x="1576576" y="1778636"/>
          <a:ext cx="7106194" cy="771086"/>
        </p:xfrm>
        <a:graphic>
          <a:graphicData uri="http://schemas.openxmlformats.org/drawingml/2006/table">
            <a:tbl>
              <a:tblPr firstRow="1" firstCol="1" bandRow="1">
                <a:tableStyleId>{5C22544A-7EE6-4342-B048-85BDC9FD1C3A}</a:tableStyleId>
              </a:tblPr>
              <a:tblGrid>
                <a:gridCol w="7106194">
                  <a:extLst>
                    <a:ext uri="{9D8B030D-6E8A-4147-A177-3AD203B41FA5}">
                      <a16:colId xmlns:a16="http://schemas.microsoft.com/office/drawing/2014/main" val="20000"/>
                    </a:ext>
                  </a:extLst>
                </a:gridCol>
              </a:tblGrid>
              <a:tr h="285305">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每學期修習學分數規定─</a:t>
                      </a:r>
                      <a:r>
                        <a:rPr lang="en-US" sz="1400" kern="0" dirty="0">
                          <a:effectLst/>
                          <a:latin typeface="標楷體" panose="03000509000000000000" pitchFamily="65" charset="-120"/>
                          <a:ea typeface="標楷體" panose="03000509000000000000" pitchFamily="65" charset="-120"/>
                        </a:rPr>
                        <a:t>(</a:t>
                      </a:r>
                      <a:r>
                        <a:rPr lang="zh-TW" sz="1400" kern="0" dirty="0">
                          <a:effectLst/>
                          <a:latin typeface="標楷體" panose="03000509000000000000" pitchFamily="65" charset="-120"/>
                          <a:ea typeface="標楷體" panose="03000509000000000000" pitchFamily="65" charset="-120"/>
                        </a:rPr>
                        <a:t>學則§</a:t>
                      </a:r>
                      <a:r>
                        <a:rPr lang="en-US" sz="1400" kern="0" dirty="0">
                          <a:effectLst/>
                          <a:latin typeface="標楷體" panose="03000509000000000000" pitchFamily="65" charset="-120"/>
                          <a:ea typeface="標楷體" panose="03000509000000000000" pitchFamily="65" charset="-120"/>
                        </a:rPr>
                        <a:t>13)</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485781">
                <a:tc>
                  <a:txBody>
                    <a:bodyPr/>
                    <a:lstStyle/>
                    <a:p>
                      <a:pPr algn="ctr">
                        <a:lnSpc>
                          <a:spcPct val="100000"/>
                        </a:lnSpc>
                        <a:spcAft>
                          <a:spcPts val="0"/>
                        </a:spcAft>
                      </a:pPr>
                      <a:r>
                        <a:rPr lang="zh-TW" sz="1400" b="0" kern="100" dirty="0">
                          <a:solidFill>
                            <a:schemeClr val="tx1"/>
                          </a:solidFill>
                          <a:effectLst/>
                          <a:latin typeface="標楷體" panose="03000509000000000000" pitchFamily="65" charset="-120"/>
                          <a:ea typeface="標楷體" panose="03000509000000000000" pitchFamily="65" charset="-120"/>
                        </a:rPr>
                        <a:t>除應屆畢業年級不得少於九學分外，各年級不得少於十六學分，不得多於</a:t>
                      </a:r>
                      <a:endParaRPr lang="en-US" altLang="zh-TW" sz="1400" b="0" kern="100" dirty="0">
                        <a:solidFill>
                          <a:schemeClr val="tx1"/>
                        </a:solidFill>
                        <a:effectLst/>
                        <a:latin typeface="標楷體" panose="03000509000000000000" pitchFamily="65" charset="-120"/>
                        <a:ea typeface="標楷體" panose="03000509000000000000" pitchFamily="65" charset="-120"/>
                      </a:endParaRPr>
                    </a:p>
                    <a:p>
                      <a:pPr algn="ctr">
                        <a:lnSpc>
                          <a:spcPct val="100000"/>
                        </a:lnSpc>
                        <a:spcAft>
                          <a:spcPts val="0"/>
                        </a:spcAft>
                      </a:pPr>
                      <a:r>
                        <a:rPr lang="zh-TW" sz="1400" b="0" kern="100" dirty="0">
                          <a:solidFill>
                            <a:schemeClr val="tx1"/>
                          </a:solidFill>
                          <a:effectLst/>
                          <a:latin typeface="標楷體" panose="03000509000000000000" pitchFamily="65" charset="-120"/>
                          <a:ea typeface="標楷體" panose="03000509000000000000" pitchFamily="65" charset="-120"/>
                        </a:rPr>
                        <a:t>二十七學分。但若因特殊情況，經系主任核可者，</a:t>
                      </a:r>
                      <a:r>
                        <a:rPr lang="zh-TW" altLang="en-US" sz="1400" b="0" kern="100" dirty="0">
                          <a:solidFill>
                            <a:schemeClr val="tx1"/>
                          </a:solidFill>
                          <a:effectLst/>
                          <a:latin typeface="標楷體" panose="03000509000000000000" pitchFamily="65" charset="-120"/>
                          <a:ea typeface="標楷體" panose="03000509000000000000" pitchFamily="65" charset="-120"/>
                        </a:rPr>
                        <a:t>不在此限</a:t>
                      </a:r>
                      <a:r>
                        <a:rPr lang="zh-TW" sz="1400" b="0" kern="100" dirty="0">
                          <a:solidFill>
                            <a:schemeClr val="tx1"/>
                          </a:solidFill>
                          <a:effectLst/>
                          <a:latin typeface="標楷體" panose="03000509000000000000" pitchFamily="65" charset="-120"/>
                          <a:ea typeface="標楷體" panose="03000509000000000000" pitchFamily="65" charset="-120"/>
                        </a:rPr>
                        <a:t>。</a:t>
                      </a:r>
                      <a:endParaRPr lang="zh-TW" sz="1400" b="0" kern="100" dirty="0">
                        <a:solidFill>
                          <a:schemeClr val="tx1"/>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563535203"/>
              </p:ext>
            </p:extLst>
          </p:nvPr>
        </p:nvGraphicFramePr>
        <p:xfrm>
          <a:off x="1576576" y="5192744"/>
          <a:ext cx="7106194" cy="1384994"/>
        </p:xfrm>
        <a:graphic>
          <a:graphicData uri="http://schemas.openxmlformats.org/drawingml/2006/table">
            <a:tbl>
              <a:tblPr firstCol="1" bandRow="1">
                <a:tableStyleId>{5C22544A-7EE6-4342-B048-85BDC9FD1C3A}</a:tableStyleId>
              </a:tblPr>
              <a:tblGrid>
                <a:gridCol w="1386360">
                  <a:extLst>
                    <a:ext uri="{9D8B030D-6E8A-4147-A177-3AD203B41FA5}">
                      <a16:colId xmlns:a16="http://schemas.microsoft.com/office/drawing/2014/main" val="20000"/>
                    </a:ext>
                  </a:extLst>
                </a:gridCol>
                <a:gridCol w="5719834">
                  <a:extLst>
                    <a:ext uri="{9D8B030D-6E8A-4147-A177-3AD203B41FA5}">
                      <a16:colId xmlns:a16="http://schemas.microsoft.com/office/drawing/2014/main" val="20001"/>
                    </a:ext>
                  </a:extLst>
                </a:gridCol>
              </a:tblGrid>
              <a:tr h="622088">
                <a:tc>
                  <a:txBody>
                    <a:bodyPr/>
                    <a:lstStyle/>
                    <a:p>
                      <a:pPr>
                        <a:lnSpc>
                          <a:spcPts val="1400"/>
                        </a:lnSpc>
                        <a:spcAft>
                          <a:spcPts val="0"/>
                        </a:spcAft>
                      </a:pPr>
                      <a:r>
                        <a:rPr lang="zh-TW" sz="1400" kern="100" dirty="0">
                          <a:effectLst/>
                          <a:latin typeface="標楷體" panose="03000509000000000000" pitchFamily="65" charset="-120"/>
                          <a:ea typeface="標楷體" panose="03000509000000000000" pitchFamily="65" charset="-120"/>
                        </a:rPr>
                        <a:t>第一階段</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342900" lvl="0" indent="-342900" algn="just">
                        <a:lnSpc>
                          <a:spcPts val="1400"/>
                        </a:lnSpc>
                        <a:spcAft>
                          <a:spcPts val="0"/>
                        </a:spcAft>
                        <a:buFont typeface="Wingdings" panose="05000000000000000000" pitchFamily="2" charset="2"/>
                        <a:buChar char=""/>
                      </a:pPr>
                      <a:r>
                        <a:rPr lang="zh-TW" sz="1400" kern="100" dirty="0">
                          <a:effectLst/>
                          <a:latin typeface="標楷體" panose="03000509000000000000" pitchFamily="65" charset="-120"/>
                          <a:ea typeface="標楷體" panose="03000509000000000000" pitchFamily="65" charset="-120"/>
                        </a:rPr>
                        <a:t>體育、通識、教程填寫志願分發，宜多填選志願增加分發成功機率。</a:t>
                      </a:r>
                    </a:p>
                    <a:p>
                      <a:pPr marL="342900" lvl="0" indent="-342900" algn="just">
                        <a:lnSpc>
                          <a:spcPts val="1400"/>
                        </a:lnSpc>
                        <a:spcAft>
                          <a:spcPts val="0"/>
                        </a:spcAft>
                        <a:buFont typeface="Wingdings" panose="05000000000000000000" pitchFamily="2" charset="2"/>
                        <a:buChar char=""/>
                      </a:pPr>
                      <a:r>
                        <a:rPr lang="zh-TW" sz="1400" kern="100" dirty="0">
                          <a:effectLst/>
                          <a:latin typeface="標楷體" panose="03000509000000000000" pitchFamily="65" charset="-120"/>
                          <a:ea typeface="標楷體" panose="03000509000000000000" pitchFamily="65" charset="-120"/>
                        </a:rPr>
                        <a:t>了解分發順序</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必→體→教→通→選</a:t>
                      </a:r>
                      <a:r>
                        <a:rPr lang="zh-TW" altLang="zh-TW" sz="1400" kern="100" dirty="0">
                          <a:effectLst/>
                          <a:latin typeface="標楷體" panose="03000509000000000000" pitchFamily="65" charset="-120"/>
                          <a:ea typeface="標楷體" panose="03000509000000000000" pitchFamily="65" charset="-120"/>
                        </a:rPr>
                        <a:t>→</a:t>
                      </a:r>
                      <a:r>
                        <a:rPr lang="zh-TW" altLang="en-US" sz="1400" kern="100" dirty="0">
                          <a:effectLst/>
                          <a:latin typeface="標楷體" panose="03000509000000000000" pitchFamily="65" charset="-120"/>
                          <a:ea typeface="標楷體" panose="03000509000000000000" pitchFamily="65" charset="-120"/>
                        </a:rPr>
                        <a:t>系統學校</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，避免分發衝堂。</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66195">
                <a:tc>
                  <a:txBody>
                    <a:bodyPr/>
                    <a:lstStyle/>
                    <a:p>
                      <a:pPr>
                        <a:lnSpc>
                          <a:spcPts val="1400"/>
                        </a:lnSpc>
                        <a:spcAft>
                          <a:spcPts val="0"/>
                        </a:spcAft>
                      </a:pPr>
                      <a:r>
                        <a:rPr lang="zh-TW" sz="1400" kern="100">
                          <a:effectLst/>
                          <a:latin typeface="標楷體" panose="03000509000000000000" pitchFamily="65" charset="-120"/>
                          <a:ea typeface="標楷體" panose="03000509000000000000" pitchFamily="65" charset="-120"/>
                        </a:rPr>
                        <a:t>第二階段</a:t>
                      </a:r>
                      <a:endParaRPr lang="zh-TW" sz="1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342900" lvl="0" indent="-342900">
                        <a:lnSpc>
                          <a:spcPts val="1400"/>
                        </a:lnSpc>
                        <a:spcAft>
                          <a:spcPts val="0"/>
                        </a:spcAft>
                        <a:buFont typeface="Wingdings" panose="05000000000000000000" pitchFamily="2" charset="2"/>
                        <a:buChar char=""/>
                      </a:pPr>
                      <a:r>
                        <a:rPr lang="zh-TW" sz="1400" kern="100" dirty="0">
                          <a:effectLst/>
                          <a:latin typeface="標楷體" panose="03000509000000000000" pitchFamily="65" charset="-120"/>
                          <a:ea typeface="標楷體" panose="03000509000000000000" pitchFamily="65" charset="-120"/>
                        </a:rPr>
                        <a:t>善用登記學分上限，填選多門課程增加分發成功機率</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96711">
                <a:tc>
                  <a:txBody>
                    <a:bodyPr/>
                    <a:lstStyle/>
                    <a:p>
                      <a:pPr algn="just">
                        <a:lnSpc>
                          <a:spcPts val="1400"/>
                        </a:lnSpc>
                        <a:spcAft>
                          <a:spcPts val="0"/>
                        </a:spcAft>
                      </a:pPr>
                      <a:r>
                        <a:rPr lang="zh-TW" sz="1400" kern="100" dirty="0">
                          <a:effectLst/>
                          <a:latin typeface="標楷體" panose="03000509000000000000" pitchFamily="65" charset="-120"/>
                          <a:ea typeface="標楷體" panose="03000509000000000000" pitchFamily="65" charset="-120"/>
                        </a:rPr>
                        <a:t>全校加退選階段</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342900" lvl="0" indent="-342900">
                        <a:lnSpc>
                          <a:spcPts val="1400"/>
                        </a:lnSpc>
                        <a:spcAft>
                          <a:spcPts val="0"/>
                        </a:spcAft>
                        <a:buFont typeface="Wingdings" panose="05000000000000000000" pitchFamily="2" charset="2"/>
                        <a:buChar char=""/>
                      </a:pPr>
                      <a:r>
                        <a:rPr lang="zh-TW" sz="1400" kern="100" dirty="0">
                          <a:effectLst/>
                          <a:latin typeface="標楷體" panose="03000509000000000000" pitchFamily="65" charset="-120"/>
                          <a:ea typeface="標楷體" panose="03000509000000000000" pitchFamily="65" charset="-120"/>
                        </a:rPr>
                        <a:t>善用授權碼，注意授權碼使用規定</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3" name="文字方塊 12"/>
          <p:cNvSpPr txBox="1"/>
          <p:nvPr/>
        </p:nvSpPr>
        <p:spPr>
          <a:xfrm>
            <a:off x="1434456" y="1161973"/>
            <a:ext cx="7248314" cy="584775"/>
          </a:xfrm>
          <a:prstGeom prst="rect">
            <a:avLst/>
          </a:prstGeom>
          <a:noFill/>
        </p:spPr>
        <p:txBody>
          <a:bodyPr wrap="square" rtlCol="0">
            <a:spAutoFit/>
          </a:bodyPr>
          <a:lstStyle/>
          <a:p>
            <a:r>
              <a:rPr lang="zh-TW" altLang="en-US" sz="1600" b="1" dirty="0">
                <a:latin typeface="標楷體" panose="03000509000000000000" pitchFamily="65" charset="-120"/>
                <a:ea typeface="標楷體" panose="03000509000000000000" pitchFamily="65" charset="-120"/>
              </a:rPr>
              <a:t>大一到大三每學期最少需修</a:t>
            </a:r>
            <a:r>
              <a:rPr lang="en-US" altLang="zh-TW" sz="1600" b="1" dirty="0">
                <a:latin typeface="標楷體" panose="03000509000000000000" pitchFamily="65" charset="-120"/>
                <a:ea typeface="標楷體" panose="03000509000000000000" pitchFamily="65" charset="-120"/>
              </a:rPr>
              <a:t>16</a:t>
            </a:r>
            <a:r>
              <a:rPr lang="zh-TW" altLang="en-US" sz="1600" b="1" dirty="0">
                <a:latin typeface="標楷體" panose="03000509000000000000" pitchFamily="65" charset="-120"/>
                <a:ea typeface="標楷體" panose="03000509000000000000" pitchFamily="65" charset="-120"/>
              </a:rPr>
              <a:t>學分，</a:t>
            </a:r>
            <a:r>
              <a:rPr lang="zh-TW" altLang="zh-TW" sz="1600" b="1" dirty="0">
                <a:latin typeface="標楷體" panose="03000509000000000000" pitchFamily="65" charset="-120"/>
                <a:ea typeface="標楷體" panose="03000509000000000000" pitchFamily="65" charset="-120"/>
              </a:rPr>
              <a:t>大四每學期最少</a:t>
            </a:r>
            <a:r>
              <a:rPr lang="zh-TW" altLang="en-US" sz="1600" b="1" dirty="0">
                <a:latin typeface="標楷體" panose="03000509000000000000" pitchFamily="65" charset="-120"/>
                <a:ea typeface="標楷體" panose="03000509000000000000" pitchFamily="65" charset="-120"/>
              </a:rPr>
              <a:t>需</a:t>
            </a:r>
            <a:r>
              <a:rPr lang="zh-TW" altLang="zh-TW" sz="1600" b="1" dirty="0">
                <a:latin typeface="標楷體" panose="03000509000000000000" pitchFamily="65" charset="-120"/>
                <a:ea typeface="標楷體" panose="03000509000000000000" pitchFamily="65" charset="-120"/>
              </a:rPr>
              <a:t>修</a:t>
            </a:r>
            <a:r>
              <a:rPr lang="en-US" altLang="zh-TW" sz="1600" b="1" dirty="0">
                <a:latin typeface="標楷體" panose="03000509000000000000" pitchFamily="65" charset="-120"/>
                <a:ea typeface="標楷體" panose="03000509000000000000" pitchFamily="65" charset="-120"/>
              </a:rPr>
              <a:t>9</a:t>
            </a:r>
            <a:r>
              <a:rPr lang="zh-TW" altLang="zh-TW" sz="1600" b="1" dirty="0">
                <a:latin typeface="標楷體" panose="03000509000000000000" pitchFamily="65" charset="-120"/>
                <a:ea typeface="標楷體" panose="03000509000000000000" pitchFamily="65" charset="-120"/>
              </a:rPr>
              <a:t>學分的課程</a:t>
            </a:r>
            <a:r>
              <a:rPr lang="zh-TW" altLang="en-US" sz="1600" b="1" dirty="0">
                <a:latin typeface="標楷體" panose="03000509000000000000" pitchFamily="65" charset="-120"/>
                <a:ea typeface="標楷體" panose="03000509000000000000" pitchFamily="65" charset="-120"/>
              </a:rPr>
              <a:t>。</a:t>
            </a:r>
            <a:endParaRPr lang="en-US" altLang="zh-TW" sz="1600" b="1" dirty="0">
              <a:latin typeface="標楷體" panose="03000509000000000000" pitchFamily="65" charset="-120"/>
              <a:ea typeface="標楷體" panose="03000509000000000000" pitchFamily="65" charset="-120"/>
            </a:endParaRPr>
          </a:p>
          <a:p>
            <a:r>
              <a:rPr lang="zh-TW" altLang="en-US" sz="1600" b="1" dirty="0">
                <a:latin typeface="標楷體" panose="03000509000000000000" pitchFamily="65" charset="-120"/>
                <a:ea typeface="標楷體" panose="03000509000000000000" pitchFamily="65" charset="-120"/>
              </a:rPr>
              <a:t>低於此</a:t>
            </a:r>
            <a:r>
              <a:rPr lang="zh-TW" altLang="zh-TW" sz="1600" b="1" dirty="0">
                <a:latin typeface="標楷體" panose="03000509000000000000" pitchFamily="65" charset="-120"/>
                <a:ea typeface="標楷體" panose="03000509000000000000" pitchFamily="65" charset="-120"/>
              </a:rPr>
              <a:t>規定又沒有申請減選課程，會被強制休學喔！</a:t>
            </a:r>
          </a:p>
        </p:txBody>
      </p:sp>
      <p:sp>
        <p:nvSpPr>
          <p:cNvPr id="14" name="文字方塊 13"/>
          <p:cNvSpPr txBox="1"/>
          <p:nvPr/>
        </p:nvSpPr>
        <p:spPr>
          <a:xfrm>
            <a:off x="1457304" y="2992980"/>
            <a:ext cx="7225466" cy="830997"/>
          </a:xfrm>
          <a:prstGeom prst="rect">
            <a:avLst/>
          </a:prstGeom>
          <a:noFill/>
        </p:spPr>
        <p:txBody>
          <a:bodyPr wrap="square" rtlCol="0">
            <a:spAutoFit/>
          </a:bodyPr>
          <a:lstStyle/>
          <a:p>
            <a:r>
              <a:rPr lang="zh-TW" altLang="en-US" sz="1600" b="1" dirty="0">
                <a:latin typeface="標楷體" panose="03000509000000000000" pitchFamily="65" charset="-120"/>
                <a:ea typeface="標楷體" panose="03000509000000000000" pitchFamily="65" charset="-120"/>
              </a:rPr>
              <a:t>●課表規劃：依照修業規定及課程規劃每學期課表。盡量在低年級時掌握共同科、通識、跨域探索課程以及基礎課程，至中高年級時更能彈性運用空堂時間修讀其他有興趣之課程、申請赴外交換或提前畢業。</a:t>
            </a:r>
            <a:endParaRPr lang="zh-TW" altLang="zh-TW" sz="1600" b="1" dirty="0">
              <a:latin typeface="標楷體" panose="03000509000000000000" pitchFamily="65" charset="-120"/>
              <a:ea typeface="標楷體" panose="03000509000000000000" pitchFamily="65" charset="-120"/>
            </a:endParaRPr>
          </a:p>
        </p:txBody>
      </p:sp>
      <p:sp>
        <p:nvSpPr>
          <p:cNvPr id="2" name="文字方塊 1"/>
          <p:cNvSpPr txBox="1"/>
          <p:nvPr/>
        </p:nvSpPr>
        <p:spPr>
          <a:xfrm>
            <a:off x="7348151" y="3898838"/>
            <a:ext cx="184731" cy="369332"/>
          </a:xfrm>
          <a:prstGeom prst="rect">
            <a:avLst/>
          </a:prstGeom>
          <a:noFill/>
        </p:spPr>
        <p:txBody>
          <a:bodyPr wrap="none" rtlCol="0">
            <a:spAutoFit/>
          </a:bodyPr>
          <a:lstStyle/>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10</a:t>
            </a:fld>
            <a:endParaRPr lang="zh-TW" altLang="en-US" dirty="0">
              <a:latin typeface="標楷體" panose="03000509000000000000" pitchFamily="65" charset="-120"/>
              <a:ea typeface="標楷體" panose="03000509000000000000" pitchFamily="65" charset="-120"/>
            </a:endParaRPr>
          </a:p>
        </p:txBody>
      </p:sp>
      <p:grpSp>
        <p:nvGrpSpPr>
          <p:cNvPr id="11" name="群組 10">
            <a:extLst>
              <a:ext uri="{FF2B5EF4-FFF2-40B4-BE49-F238E27FC236}">
                <a16:creationId xmlns:a16="http://schemas.microsoft.com/office/drawing/2014/main" id="{CF38A8A9-CC96-4463-9306-CC71CAA7D5AE}"/>
              </a:ext>
            </a:extLst>
          </p:cNvPr>
          <p:cNvGrpSpPr/>
          <p:nvPr/>
        </p:nvGrpSpPr>
        <p:grpSpPr>
          <a:xfrm>
            <a:off x="9700241" y="3470211"/>
            <a:ext cx="2107384" cy="2664000"/>
            <a:chOff x="9700241" y="3470211"/>
            <a:chExt cx="2107384" cy="2664000"/>
          </a:xfrm>
        </p:grpSpPr>
        <p:sp>
          <p:nvSpPr>
            <p:cNvPr id="6" name="文字方塊 5"/>
            <p:cNvSpPr txBox="1"/>
            <p:nvPr/>
          </p:nvSpPr>
          <p:spPr>
            <a:xfrm>
              <a:off x="9700241" y="3470211"/>
              <a:ext cx="2107384" cy="2664000"/>
            </a:xfrm>
            <a:prstGeom prst="rect">
              <a:avLst/>
            </a:prstGeom>
            <a:noFill/>
            <a:ln>
              <a:solidFill>
                <a:schemeClr val="tx1"/>
              </a:solidFill>
            </a:ln>
          </p:spPr>
          <p:txBody>
            <a:bodyPr wrap="square" rtlCol="0">
              <a:spAutoFit/>
            </a:bodyPr>
            <a:lstStyle/>
            <a:p>
              <a:r>
                <a:rPr lang="zh-TW" altLang="en-US" sz="1600" dirty="0">
                  <a:latin typeface="標楷體" panose="03000509000000000000" pitchFamily="65" charset="-120"/>
                  <a:ea typeface="標楷體" panose="03000509000000000000" pitchFamily="65" charset="-120"/>
                </a:rPr>
                <a:t>課務組</a:t>
              </a:r>
              <a:r>
                <a:rPr lang="en-US" altLang="zh-TW" sz="1600" dirty="0">
                  <a:latin typeface="標楷體" panose="03000509000000000000" pitchFamily="65" charset="-120"/>
                  <a:ea typeface="標楷體" panose="03000509000000000000" pitchFamily="65" charset="-120"/>
                </a:rPr>
                <a:t>02-7749-1114</a:t>
              </a:r>
              <a:endParaRPr lang="zh-TW" altLang="en-US" sz="1600" dirty="0">
                <a:latin typeface="標楷體" panose="03000509000000000000" pitchFamily="65" charset="-120"/>
                <a:ea typeface="標楷體" panose="03000509000000000000" pitchFamily="65" charset="-120"/>
              </a:endParaRPr>
            </a:p>
            <a:p>
              <a:r>
                <a:rPr lang="zh-TW" altLang="en-US" sz="1600" dirty="0">
                  <a:latin typeface="標楷體" panose="03000509000000000000" pitchFamily="65" charset="-120"/>
                  <a:ea typeface="標楷體" panose="03000509000000000000" pitchFamily="65" charset="-120"/>
                </a:rPr>
                <a:t>更多訊息請見教務處選課專區</a:t>
              </a:r>
              <a:r>
                <a:rPr lang="en-US" altLang="zh-TW" sz="1600" dirty="0">
                  <a:latin typeface="標楷體" panose="03000509000000000000" pitchFamily="65" charset="-120"/>
                  <a:ea typeface="標楷體" panose="03000509000000000000" pitchFamily="65" charset="-120"/>
                </a:rPr>
                <a:t>http://www.aa.ntnu.edu.tw/course/super_pages.php?ID=0course101&amp;Sn=8</a:t>
              </a: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7472" y="5262607"/>
              <a:ext cx="713505" cy="713505"/>
            </a:xfrm>
            <a:prstGeom prst="rect">
              <a:avLst/>
            </a:prstGeom>
          </p:spPr>
        </p:pic>
      </p:grpSp>
      <p:sp>
        <p:nvSpPr>
          <p:cNvPr id="20" name="文字方塊 24">
            <a:extLst>
              <a:ext uri="{FF2B5EF4-FFF2-40B4-BE49-F238E27FC236}">
                <a16:creationId xmlns:a16="http://schemas.microsoft.com/office/drawing/2014/main" id="{85E01ADA-C054-499E-A1F6-1A45A090CD24}"/>
              </a:ext>
            </a:extLst>
          </p:cNvPr>
          <p:cNvSpPr txBox="1">
            <a:spLocks noChangeArrowheads="1"/>
          </p:cNvSpPr>
          <p:nvPr/>
        </p:nvSpPr>
        <p:spPr bwMode="auto">
          <a:xfrm>
            <a:off x="1075414" y="4714302"/>
            <a:ext cx="7607356" cy="369332"/>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zh-TW" altLang="en-US" b="1" dirty="0">
                <a:solidFill>
                  <a:schemeClr val="accent5"/>
                </a:solidFill>
                <a:latin typeface="標楷體" panose="03000509000000000000" pitchFamily="65" charset="-120"/>
                <a:ea typeface="標楷體" panose="03000509000000000000" pitchFamily="65" charset="-120"/>
                <a:cs typeface="華康中圓體"/>
              </a:rPr>
              <a:t>想要一次選到更多心目中理想的課程，請掌握</a:t>
            </a:r>
            <a:r>
              <a:rPr lang="en-US" altLang="zh-TW" b="1" dirty="0">
                <a:solidFill>
                  <a:schemeClr val="accent5"/>
                </a:solidFill>
                <a:latin typeface="標楷體" panose="03000509000000000000" pitchFamily="65" charset="-120"/>
                <a:ea typeface="標楷體" panose="03000509000000000000" pitchFamily="65" charset="-120"/>
                <a:cs typeface="華康中圓體"/>
              </a:rPr>
              <a:t>...</a:t>
            </a:r>
            <a:endParaRPr kumimoji="0" lang="zh-TW" altLang="zh-TW" b="1" dirty="0">
              <a:solidFill>
                <a:schemeClr val="accent5"/>
              </a:solidFill>
              <a:latin typeface="標楷體" panose="03000509000000000000" pitchFamily="65" charset="-120"/>
              <a:ea typeface="標楷體" panose="03000509000000000000" pitchFamily="65" charset="-120"/>
              <a:cs typeface="華康中圓體"/>
            </a:endParaRPr>
          </a:p>
        </p:txBody>
      </p:sp>
    </p:spTree>
    <p:extLst>
      <p:ext uri="{BB962C8B-B14F-4D97-AF65-F5344CB8AC3E}">
        <p14:creationId xmlns:p14="http://schemas.microsoft.com/office/powerpoint/2010/main" val="35880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文字方塊 1"/>
          <p:cNvSpPr txBox="1"/>
          <p:nvPr/>
        </p:nvSpPr>
        <p:spPr>
          <a:xfrm>
            <a:off x="7348151" y="3898838"/>
            <a:ext cx="184731" cy="369332"/>
          </a:xfrm>
          <a:prstGeom prst="rect">
            <a:avLst/>
          </a:prstGeom>
          <a:noFill/>
        </p:spPr>
        <p:txBody>
          <a:bodyPr wrap="none" rtlCol="0">
            <a:spAutoFit/>
          </a:bodyPr>
          <a:lstStyle/>
          <a:p>
            <a:endParaRPr lang="zh-TW" altLang="en-US" dirty="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11</a:t>
            </a:fld>
            <a:endParaRPr lang="zh-TW" altLang="en-US" dirty="0">
              <a:latin typeface="標楷體" panose="03000509000000000000" pitchFamily="65" charset="-120"/>
              <a:ea typeface="標楷體" panose="03000509000000000000" pitchFamily="65" charset="-120"/>
            </a:endParaRPr>
          </a:p>
        </p:txBody>
      </p:sp>
      <p:grpSp>
        <p:nvGrpSpPr>
          <p:cNvPr id="11" name="群組 10">
            <a:extLst>
              <a:ext uri="{FF2B5EF4-FFF2-40B4-BE49-F238E27FC236}">
                <a16:creationId xmlns:a16="http://schemas.microsoft.com/office/drawing/2014/main" id="{CF38A8A9-CC96-4463-9306-CC71CAA7D5AE}"/>
              </a:ext>
            </a:extLst>
          </p:cNvPr>
          <p:cNvGrpSpPr/>
          <p:nvPr/>
        </p:nvGrpSpPr>
        <p:grpSpPr>
          <a:xfrm>
            <a:off x="9700241" y="3470210"/>
            <a:ext cx="2107384" cy="2520000"/>
            <a:chOff x="9700241" y="3470210"/>
            <a:chExt cx="2107384" cy="2520000"/>
          </a:xfrm>
        </p:grpSpPr>
        <p:sp>
          <p:nvSpPr>
            <p:cNvPr id="6" name="文字方塊 5"/>
            <p:cNvSpPr txBox="1"/>
            <p:nvPr/>
          </p:nvSpPr>
          <p:spPr>
            <a:xfrm>
              <a:off x="9700241" y="3470210"/>
              <a:ext cx="2107384" cy="2520000"/>
            </a:xfrm>
            <a:prstGeom prst="rect">
              <a:avLst/>
            </a:prstGeom>
            <a:noFill/>
            <a:ln>
              <a:solidFill>
                <a:schemeClr val="tx1"/>
              </a:solidFill>
            </a:ln>
          </p:spPr>
          <p:txBody>
            <a:bodyPr wrap="square" rtlCol="0">
              <a:spAutoFit/>
            </a:bodyPr>
            <a:lstStyle/>
            <a:p>
              <a:r>
                <a:rPr lang="en-US" altLang="zh-TW" sz="1100" dirty="0">
                  <a:ea typeface="標楷體" panose="03000509000000000000" pitchFamily="65" charset="-120"/>
                </a:rPr>
                <a:t>Curriculum Division </a:t>
              </a:r>
            </a:p>
            <a:p>
              <a:r>
                <a:rPr lang="en-US" altLang="zh-TW" sz="1100" dirty="0">
                  <a:ea typeface="標楷體" panose="03000509000000000000" pitchFamily="65" charset="-120"/>
                </a:rPr>
                <a:t>02-7749-1114</a:t>
              </a:r>
              <a:endParaRPr lang="zh-TW" altLang="en-US" sz="1100" dirty="0">
                <a:ea typeface="標楷體" panose="03000509000000000000" pitchFamily="65" charset="-120"/>
              </a:endParaRPr>
            </a:p>
            <a:p>
              <a:r>
                <a:rPr lang="en-US" altLang="zh-TW" sz="1100" dirty="0">
                  <a:ea typeface="標楷體" panose="03000509000000000000" pitchFamily="65" charset="-120"/>
                </a:rPr>
                <a:t>For more information, please see the Course Selection page on the Office of Academic Affairs website.</a:t>
              </a:r>
            </a:p>
            <a:p>
              <a:r>
                <a:rPr lang="en-US" altLang="zh-TW" sz="1100" dirty="0">
                  <a:ea typeface="標楷體" panose="03000509000000000000" pitchFamily="65" charset="-120"/>
                </a:rPr>
                <a:t>http://www.aa.ntnu.edu.tw/course/super_pages.php?ID=0course101&amp;Sn=8</a:t>
              </a: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472" y="5262607"/>
              <a:ext cx="713505" cy="713505"/>
            </a:xfrm>
            <a:prstGeom prst="rect">
              <a:avLst/>
            </a:prstGeom>
          </p:spPr>
        </p:pic>
      </p:grpSp>
      <p:grpSp>
        <p:nvGrpSpPr>
          <p:cNvPr id="22" name="群組 21">
            <a:extLst>
              <a:ext uri="{FF2B5EF4-FFF2-40B4-BE49-F238E27FC236}">
                <a16:creationId xmlns:a16="http://schemas.microsoft.com/office/drawing/2014/main" id="{A99FE3B8-0546-450D-A0A8-479B291371F7}"/>
              </a:ext>
            </a:extLst>
          </p:cNvPr>
          <p:cNvGrpSpPr/>
          <p:nvPr/>
        </p:nvGrpSpPr>
        <p:grpSpPr>
          <a:xfrm>
            <a:off x="3030585" y="103626"/>
            <a:ext cx="4586278" cy="699192"/>
            <a:chOff x="3030585" y="103626"/>
            <a:chExt cx="4586278" cy="699192"/>
          </a:xfrm>
        </p:grpSpPr>
        <p:sp>
          <p:nvSpPr>
            <p:cNvPr id="23" name="文字方塊 22">
              <a:extLst>
                <a:ext uri="{FF2B5EF4-FFF2-40B4-BE49-F238E27FC236}">
                  <a16:creationId xmlns:a16="http://schemas.microsoft.com/office/drawing/2014/main" id="{3392C295-61EE-44BF-A7FE-4EBB8FF4DBAD}"/>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25" name="Line 11">
              <a:extLst>
                <a:ext uri="{FF2B5EF4-FFF2-40B4-BE49-F238E27FC236}">
                  <a16:creationId xmlns:a16="http://schemas.microsoft.com/office/drawing/2014/main" id="{1EA4265A-E9FB-488F-AFF0-107F68451302}"/>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標楷體" panose="03000509000000000000" pitchFamily="65" charset="-120"/>
              </a:endParaRPr>
            </a:p>
          </p:txBody>
        </p:sp>
        <p:pic>
          <p:nvPicPr>
            <p:cNvPr id="26" name="圖片 25">
              <a:extLst>
                <a:ext uri="{FF2B5EF4-FFF2-40B4-BE49-F238E27FC236}">
                  <a16:creationId xmlns:a16="http://schemas.microsoft.com/office/drawing/2014/main" id="{44121E6A-537C-401B-8A8E-7C37F99C1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
        <p:nvSpPr>
          <p:cNvPr id="27" name="文字方塊 26">
            <a:extLst>
              <a:ext uri="{FF2B5EF4-FFF2-40B4-BE49-F238E27FC236}">
                <a16:creationId xmlns:a16="http://schemas.microsoft.com/office/drawing/2014/main" id="{8CBCC832-9C08-45AD-811F-7B0D732429C0}"/>
              </a:ext>
            </a:extLst>
          </p:cNvPr>
          <p:cNvSpPr txBox="1"/>
          <p:nvPr/>
        </p:nvSpPr>
        <p:spPr>
          <a:xfrm>
            <a:off x="786203" y="4054632"/>
            <a:ext cx="4454040" cy="369332"/>
          </a:xfrm>
          <a:prstGeom prst="rect">
            <a:avLst/>
          </a:prstGeom>
          <a:noFill/>
        </p:spPr>
        <p:txBody>
          <a:bodyPr wrap="none" rtlCol="0">
            <a:spAutoFit/>
          </a:bodyPr>
          <a:lstStyle/>
          <a:p>
            <a:pPr marL="285750" indent="-285750">
              <a:buFont typeface="Wingdings" panose="05000000000000000000" pitchFamily="2" charset="2"/>
              <a:buChar char="Ø"/>
            </a:pPr>
            <a:r>
              <a:rPr lang="en-US" altLang="zh-TW" b="1" dirty="0">
                <a:solidFill>
                  <a:schemeClr val="accent1"/>
                </a:solidFill>
              </a:rPr>
              <a:t>To get into the courses you want, please…</a:t>
            </a:r>
            <a:endParaRPr lang="zh-TW" altLang="zh-TW" b="1" dirty="0">
              <a:solidFill>
                <a:schemeClr val="accent1"/>
              </a:solidFill>
            </a:endParaRPr>
          </a:p>
        </p:txBody>
      </p:sp>
      <p:sp>
        <p:nvSpPr>
          <p:cNvPr id="28" name="文字方塊 27">
            <a:extLst>
              <a:ext uri="{FF2B5EF4-FFF2-40B4-BE49-F238E27FC236}">
                <a16:creationId xmlns:a16="http://schemas.microsoft.com/office/drawing/2014/main" id="{1E5A962E-2C54-4C29-88B0-FDADFA86249F}"/>
              </a:ext>
            </a:extLst>
          </p:cNvPr>
          <p:cNvSpPr txBox="1"/>
          <p:nvPr/>
        </p:nvSpPr>
        <p:spPr>
          <a:xfrm>
            <a:off x="668324" y="910252"/>
            <a:ext cx="3910342" cy="369332"/>
          </a:xfrm>
          <a:prstGeom prst="rect">
            <a:avLst/>
          </a:prstGeom>
          <a:noFill/>
        </p:spPr>
        <p:txBody>
          <a:bodyPr wrap="square" rtlCol="0">
            <a:spAutoFit/>
          </a:bodyPr>
          <a:lstStyle/>
          <a:p>
            <a:r>
              <a:rPr lang="en-US" altLang="zh-TW" b="1" dirty="0">
                <a:ea typeface="華康中圓體" panose="020F0509000000000000" pitchFamily="49" charset="-120"/>
              </a:rPr>
              <a:t>(2)</a:t>
            </a:r>
            <a:r>
              <a:rPr lang="en-US" altLang="zh-TW" dirty="0"/>
              <a:t> </a:t>
            </a:r>
            <a:r>
              <a:rPr lang="en-US" altLang="zh-TW" b="1" dirty="0"/>
              <a:t>Course Selection Regulations</a:t>
            </a:r>
            <a:endParaRPr lang="zh-TW" altLang="en-US" sz="1400" b="1" dirty="0"/>
          </a:p>
        </p:txBody>
      </p:sp>
      <p:sp>
        <p:nvSpPr>
          <p:cNvPr id="29" name="文字方塊 28">
            <a:extLst>
              <a:ext uri="{FF2B5EF4-FFF2-40B4-BE49-F238E27FC236}">
                <a16:creationId xmlns:a16="http://schemas.microsoft.com/office/drawing/2014/main" id="{A99F767B-D2F9-436E-9B7D-3B5D141776A2}"/>
              </a:ext>
            </a:extLst>
          </p:cNvPr>
          <p:cNvSpPr txBox="1"/>
          <p:nvPr/>
        </p:nvSpPr>
        <p:spPr>
          <a:xfrm>
            <a:off x="691623" y="3071970"/>
            <a:ext cx="4951026" cy="369332"/>
          </a:xfrm>
          <a:prstGeom prst="rect">
            <a:avLst/>
          </a:prstGeom>
          <a:noFill/>
        </p:spPr>
        <p:txBody>
          <a:bodyPr wrap="square" rtlCol="0">
            <a:spAutoFit/>
          </a:bodyPr>
          <a:lstStyle/>
          <a:p>
            <a:r>
              <a:rPr lang="en-US" altLang="zh-TW" b="1" dirty="0">
                <a:ea typeface="華康中圓體" panose="020F0509000000000000" pitchFamily="49" charset="-120"/>
              </a:rPr>
              <a:t>(3)</a:t>
            </a:r>
            <a:r>
              <a:rPr lang="en-US" altLang="zh-TW" b="1" dirty="0"/>
              <a:t> Course Selection Strategies</a:t>
            </a:r>
          </a:p>
        </p:txBody>
      </p:sp>
      <p:graphicFrame>
        <p:nvGraphicFramePr>
          <p:cNvPr id="30" name="表格 29">
            <a:extLst>
              <a:ext uri="{FF2B5EF4-FFF2-40B4-BE49-F238E27FC236}">
                <a16:creationId xmlns:a16="http://schemas.microsoft.com/office/drawing/2014/main" id="{C09DDFC0-9DE8-4AB9-A174-D5BB585ABF42}"/>
              </a:ext>
            </a:extLst>
          </p:cNvPr>
          <p:cNvGraphicFramePr>
            <a:graphicFrameLocks noGrp="1"/>
          </p:cNvGraphicFramePr>
          <p:nvPr>
            <p:extLst>
              <p:ext uri="{D42A27DB-BD31-4B8C-83A1-F6EECF244321}">
                <p14:modId xmlns:p14="http://schemas.microsoft.com/office/powerpoint/2010/main" val="1999694992"/>
              </p:ext>
            </p:extLst>
          </p:nvPr>
        </p:nvGraphicFramePr>
        <p:xfrm>
          <a:off x="1067561" y="1819579"/>
          <a:ext cx="8237988" cy="1191957"/>
        </p:xfrm>
        <a:graphic>
          <a:graphicData uri="http://schemas.openxmlformats.org/drawingml/2006/table">
            <a:tbl>
              <a:tblPr firstRow="1" firstCol="1" bandRow="1">
                <a:tableStyleId>{5C22544A-7EE6-4342-B048-85BDC9FD1C3A}</a:tableStyleId>
              </a:tblPr>
              <a:tblGrid>
                <a:gridCol w="8237988">
                  <a:extLst>
                    <a:ext uri="{9D8B030D-6E8A-4147-A177-3AD203B41FA5}">
                      <a16:colId xmlns:a16="http://schemas.microsoft.com/office/drawing/2014/main" val="20000"/>
                    </a:ext>
                  </a:extLst>
                </a:gridCol>
              </a:tblGrid>
              <a:tr h="441029">
                <a:tc>
                  <a:txBody>
                    <a:bodyPr/>
                    <a:lstStyle/>
                    <a:p>
                      <a:pPr algn="ctr">
                        <a:lnSpc>
                          <a:spcPts val="1400"/>
                        </a:lnSpc>
                        <a:spcAft>
                          <a:spcPts val="0"/>
                        </a:spcAft>
                      </a:pPr>
                      <a:endParaRPr lang="en-US" altLang="zh-TW" sz="1800" kern="100" dirty="0">
                        <a:effectLst/>
                        <a:latin typeface="華康中圓體" panose="020F0509000000000000" pitchFamily="49" charset="-120"/>
                        <a:ea typeface="華康中圓體" panose="020F0509000000000000" pitchFamily="49" charset="-120"/>
                      </a:endParaRPr>
                    </a:p>
                    <a:p>
                      <a:pPr algn="ctr">
                        <a:lnSpc>
                          <a:spcPts val="1400"/>
                        </a:lnSpc>
                        <a:spcAft>
                          <a:spcPts val="0"/>
                        </a:spcAft>
                      </a:pPr>
                      <a:r>
                        <a:rPr lang="en-US" altLang="zh-TW" sz="1800" b="1" kern="1200" dirty="0">
                          <a:solidFill>
                            <a:schemeClr val="lt1"/>
                          </a:solidFill>
                          <a:effectLst/>
                          <a:latin typeface="+mn-lt"/>
                          <a:ea typeface="+mn-ea"/>
                          <a:cs typeface="+mn-cs"/>
                        </a:rPr>
                        <a:t>Regulations on Credit Course Load</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750928">
                <a:tc>
                  <a:txBody>
                    <a:bodyPr/>
                    <a:lstStyle/>
                    <a:p>
                      <a:pPr algn="ctr">
                        <a:lnSpc>
                          <a:spcPct val="100000"/>
                        </a:lnSpc>
                        <a:spcAft>
                          <a:spcPts val="0"/>
                        </a:spcAft>
                      </a:pPr>
                      <a:r>
                        <a:rPr lang="en-US" altLang="zh-TW" sz="1400" b="1" kern="1200" dirty="0">
                          <a:solidFill>
                            <a:schemeClr val="lt1"/>
                          </a:solidFill>
                          <a:effectLst/>
                          <a:latin typeface="+mn-lt"/>
                          <a:ea typeface="+mn-ea"/>
                          <a:cs typeface="+mn-cs"/>
                        </a:rPr>
                        <a:t>With the exception of graduating students, all undergraduates should take no less than 16 credits, and no more than 27 credits per semester. Graduating students should take no less than 9 credits per semester. Exceptions can be made with the permission of the department chair.</a:t>
                      </a:r>
                      <a:endParaRPr lang="zh-TW" sz="1100" b="0" kern="100" dirty="0">
                        <a:solidFill>
                          <a:schemeClr val="tx1"/>
                        </a:solidFill>
                        <a:effectLst/>
                        <a:latin typeface="華康中圓體" panose="020F0509000000000000" pitchFamily="49" charset="-120"/>
                        <a:ea typeface="華康中圓體" panose="020F0509000000000000" pitchFamily="49" charset="-120"/>
                        <a:cs typeface="標楷體" panose="03000509000000000000" pitchFamily="65" charset="-12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1" name="表格 30">
            <a:extLst>
              <a:ext uri="{FF2B5EF4-FFF2-40B4-BE49-F238E27FC236}">
                <a16:creationId xmlns:a16="http://schemas.microsoft.com/office/drawing/2014/main" id="{465CCD2B-B08F-4758-95CB-0F0C4D4BB15D}"/>
              </a:ext>
            </a:extLst>
          </p:cNvPr>
          <p:cNvGraphicFramePr>
            <a:graphicFrameLocks noGrp="1"/>
          </p:cNvGraphicFramePr>
          <p:nvPr>
            <p:extLst>
              <p:ext uri="{D42A27DB-BD31-4B8C-83A1-F6EECF244321}">
                <p14:modId xmlns:p14="http://schemas.microsoft.com/office/powerpoint/2010/main" val="829309817"/>
              </p:ext>
            </p:extLst>
          </p:nvPr>
        </p:nvGraphicFramePr>
        <p:xfrm>
          <a:off x="1067561" y="4512920"/>
          <a:ext cx="8237988" cy="1795158"/>
        </p:xfrm>
        <a:graphic>
          <a:graphicData uri="http://schemas.openxmlformats.org/drawingml/2006/table">
            <a:tbl>
              <a:tblPr firstCol="1" bandRow="1">
                <a:tableStyleId>{5C22544A-7EE6-4342-B048-85BDC9FD1C3A}</a:tableStyleId>
              </a:tblPr>
              <a:tblGrid>
                <a:gridCol w="2157206">
                  <a:extLst>
                    <a:ext uri="{9D8B030D-6E8A-4147-A177-3AD203B41FA5}">
                      <a16:colId xmlns:a16="http://schemas.microsoft.com/office/drawing/2014/main" val="20000"/>
                    </a:ext>
                  </a:extLst>
                </a:gridCol>
                <a:gridCol w="6080782">
                  <a:extLst>
                    <a:ext uri="{9D8B030D-6E8A-4147-A177-3AD203B41FA5}">
                      <a16:colId xmlns:a16="http://schemas.microsoft.com/office/drawing/2014/main" val="20001"/>
                    </a:ext>
                  </a:extLst>
                </a:gridCol>
              </a:tblGrid>
              <a:tr h="738898">
                <a:tc>
                  <a:txBody>
                    <a:bodyPr/>
                    <a:lstStyle/>
                    <a:p>
                      <a:pPr>
                        <a:lnSpc>
                          <a:spcPts val="1400"/>
                        </a:lnSpc>
                        <a:spcAft>
                          <a:spcPts val="0"/>
                        </a:spcAft>
                      </a:pPr>
                      <a:r>
                        <a:rPr lang="en-US" altLang="zh-TW" sz="1800" b="1" kern="1200" dirty="0">
                          <a:solidFill>
                            <a:schemeClr val="lt1"/>
                          </a:solidFill>
                          <a:effectLst/>
                          <a:latin typeface="+mn-lt"/>
                          <a:ea typeface="+mn-ea"/>
                          <a:cs typeface="+mn-cs"/>
                        </a:rPr>
                        <a:t>First Stage</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marL="342900" lvl="0" indent="-342900" algn="just">
                        <a:lnSpc>
                          <a:spcPts val="1400"/>
                        </a:lnSpc>
                        <a:spcAft>
                          <a:spcPts val="0"/>
                        </a:spcAft>
                        <a:buFont typeface="Wingdings" panose="05000000000000000000" pitchFamily="2" charset="2"/>
                        <a:buChar char=""/>
                      </a:pPr>
                      <a:r>
                        <a:rPr lang="en-US" altLang="zh-TW" sz="1200" kern="1200" dirty="0">
                          <a:solidFill>
                            <a:schemeClr val="dk1"/>
                          </a:solidFill>
                          <a:effectLst/>
                          <a:latin typeface="+mn-lt"/>
                          <a:ea typeface="+mn-ea"/>
                          <a:cs typeface="+mn-cs"/>
                        </a:rPr>
                        <a:t>List</a:t>
                      </a:r>
                      <a:r>
                        <a:rPr lang="en-US" altLang="zh-TW" sz="1200" kern="1200" baseline="0" dirty="0">
                          <a:solidFill>
                            <a:schemeClr val="dk1"/>
                          </a:solidFill>
                          <a:effectLst/>
                          <a:latin typeface="+mn-lt"/>
                          <a:ea typeface="+mn-ea"/>
                          <a:cs typeface="+mn-cs"/>
                        </a:rPr>
                        <a:t> as many courses as possible in your course wish list for </a:t>
                      </a:r>
                      <a:r>
                        <a:rPr lang="en-US" altLang="zh-TW" sz="1200" kern="1200" dirty="0">
                          <a:solidFill>
                            <a:schemeClr val="dk1"/>
                          </a:solidFill>
                          <a:effectLst/>
                          <a:latin typeface="+mn-lt"/>
                          <a:ea typeface="+mn-ea"/>
                          <a:cs typeface="+mn-cs"/>
                        </a:rPr>
                        <a:t>Sports, General Education, and Teacher Education Courses. The more courses you put on your course wish list, the higher the chance you have for getting into the courses you want.</a:t>
                      </a:r>
                    </a:p>
                    <a:p>
                      <a:pPr marL="342900" lvl="0" indent="-342900" algn="just">
                        <a:lnSpc>
                          <a:spcPts val="1400"/>
                        </a:lnSpc>
                        <a:spcAft>
                          <a:spcPts val="0"/>
                        </a:spcAft>
                        <a:buFont typeface="Wingdings" panose="05000000000000000000" pitchFamily="2" charset="2"/>
                        <a:buChar char=""/>
                      </a:pPr>
                      <a:r>
                        <a:rPr lang="en-US" altLang="zh-TW" sz="1200" kern="1200" dirty="0">
                          <a:solidFill>
                            <a:schemeClr val="dk1"/>
                          </a:solidFill>
                          <a:effectLst/>
                          <a:latin typeface="+mn-lt"/>
                          <a:ea typeface="+mn-ea"/>
                          <a:cs typeface="+mn-cs"/>
                        </a:rPr>
                        <a:t>Understand course assignment’s order of precedence (Requirements </a:t>
                      </a:r>
                      <a:r>
                        <a:rPr lang="zh-TW" altLang="zh-TW" sz="1200" kern="1200" dirty="0">
                          <a:solidFill>
                            <a:schemeClr val="dk1"/>
                          </a:solidFill>
                          <a:effectLst/>
                          <a:latin typeface="+mn-lt"/>
                          <a:ea typeface="+mn-ea"/>
                          <a:cs typeface="+mn-cs"/>
                        </a:rPr>
                        <a:t>→</a:t>
                      </a:r>
                      <a:r>
                        <a:rPr lang="en-US" altLang="zh-TW" sz="1200" kern="1200" dirty="0">
                          <a:solidFill>
                            <a:schemeClr val="dk1"/>
                          </a:solidFill>
                          <a:effectLst/>
                          <a:latin typeface="+mn-lt"/>
                          <a:ea typeface="+mn-ea"/>
                          <a:cs typeface="+mn-cs"/>
                        </a:rPr>
                        <a:t> Sports </a:t>
                      </a:r>
                      <a:r>
                        <a:rPr lang="zh-TW" altLang="zh-TW" sz="1200" kern="1200" dirty="0">
                          <a:solidFill>
                            <a:schemeClr val="dk1"/>
                          </a:solidFill>
                          <a:effectLst/>
                          <a:latin typeface="+mn-lt"/>
                          <a:ea typeface="+mn-ea"/>
                          <a:cs typeface="+mn-cs"/>
                        </a:rPr>
                        <a:t>→ </a:t>
                      </a:r>
                      <a:r>
                        <a:rPr lang="en-US" altLang="zh-TW" sz="1200" kern="1200" dirty="0">
                          <a:solidFill>
                            <a:schemeClr val="dk1"/>
                          </a:solidFill>
                          <a:effectLst/>
                          <a:latin typeface="+mn-lt"/>
                          <a:ea typeface="+mn-ea"/>
                          <a:cs typeface="+mn-cs"/>
                        </a:rPr>
                        <a:t>Teacher Education </a:t>
                      </a:r>
                      <a:r>
                        <a:rPr lang="zh-TW" altLang="zh-TW" sz="1200" kern="1200" dirty="0">
                          <a:solidFill>
                            <a:schemeClr val="dk1"/>
                          </a:solidFill>
                          <a:effectLst/>
                          <a:latin typeface="+mn-lt"/>
                          <a:ea typeface="+mn-ea"/>
                          <a:cs typeface="+mn-cs"/>
                        </a:rPr>
                        <a:t>→</a:t>
                      </a:r>
                      <a:r>
                        <a:rPr lang="en-US" altLang="zh-TW" sz="1200" kern="1200" dirty="0">
                          <a:solidFill>
                            <a:schemeClr val="dk1"/>
                          </a:solidFill>
                          <a:effectLst/>
                          <a:latin typeface="+mn-lt"/>
                          <a:ea typeface="+mn-ea"/>
                          <a:cs typeface="+mn-cs"/>
                        </a:rPr>
                        <a:t> Common Core </a:t>
                      </a:r>
                      <a:r>
                        <a:rPr lang="zh-TW" altLang="zh-TW" sz="1200" kern="1200" dirty="0">
                          <a:solidFill>
                            <a:schemeClr val="dk1"/>
                          </a:solidFill>
                          <a:effectLst/>
                          <a:latin typeface="+mn-lt"/>
                          <a:ea typeface="+mn-ea"/>
                          <a:cs typeface="+mn-cs"/>
                        </a:rPr>
                        <a:t>→</a:t>
                      </a:r>
                      <a:r>
                        <a:rPr lang="en-US" altLang="zh-TW" sz="1200" kern="1200" dirty="0">
                          <a:solidFill>
                            <a:schemeClr val="dk1"/>
                          </a:solidFill>
                          <a:effectLst/>
                          <a:latin typeface="+mn-lt"/>
                          <a:ea typeface="+mn-ea"/>
                          <a:cs typeface="+mn-cs"/>
                        </a:rPr>
                        <a:t> Electives </a:t>
                      </a:r>
                      <a:r>
                        <a:rPr lang="zh-TW" altLang="zh-TW" sz="1200" kern="1200" dirty="0">
                          <a:solidFill>
                            <a:schemeClr val="dk1"/>
                          </a:solidFill>
                          <a:effectLst/>
                          <a:latin typeface="+mn-lt"/>
                          <a:ea typeface="+mn-ea"/>
                          <a:cs typeface="+mn-cs"/>
                        </a:rPr>
                        <a:t>→</a:t>
                      </a:r>
                      <a:r>
                        <a:rPr lang="en-US" altLang="zh-TW" sz="1200" kern="1200" dirty="0">
                          <a:solidFill>
                            <a:schemeClr val="dk1"/>
                          </a:solidFill>
                          <a:effectLst/>
                          <a:latin typeface="+mn-lt"/>
                          <a:ea typeface="+mn-ea"/>
                          <a:cs typeface="+mn-cs"/>
                        </a:rPr>
                        <a:t> Courses of NTU System Universities) </a:t>
                      </a:r>
                      <a:endParaRPr lang="zh-TW" sz="105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34956">
                <a:tc>
                  <a:txBody>
                    <a:bodyPr/>
                    <a:lstStyle/>
                    <a:p>
                      <a:pPr>
                        <a:lnSpc>
                          <a:spcPts val="1400"/>
                        </a:lnSpc>
                        <a:spcAft>
                          <a:spcPts val="0"/>
                        </a:spcAft>
                      </a:pPr>
                      <a:r>
                        <a:rPr lang="en-US" altLang="zh-TW" sz="1800" kern="100" dirty="0">
                          <a:effectLst/>
                          <a:latin typeface="+mn-lt"/>
                          <a:ea typeface="華康中圓體" panose="020F0509000000000000" pitchFamily="49" charset="-120"/>
                        </a:rPr>
                        <a:t>Second Stage</a:t>
                      </a:r>
                      <a:endParaRPr lang="zh-TW" sz="1800" kern="100" dirty="0">
                        <a:effectLst/>
                        <a:latin typeface="+mn-lt"/>
                        <a:ea typeface="華康中圓體" panose="020F0509000000000000" pitchFamily="49" charset="-120"/>
                        <a:cs typeface="Times New Roman" panose="02020603050405020304" pitchFamily="18" charset="0"/>
                      </a:endParaRPr>
                    </a:p>
                  </a:txBody>
                  <a:tcPr marL="68580" marR="68580" marT="0" marB="0" anchor="ctr"/>
                </a:tc>
                <a:tc>
                  <a:txBody>
                    <a:bodyPr/>
                    <a:lstStyle/>
                    <a:p>
                      <a:pPr marL="342900" lvl="0" indent="-342900">
                        <a:lnSpc>
                          <a:spcPts val="1400"/>
                        </a:lnSpc>
                        <a:spcAft>
                          <a:spcPts val="0"/>
                        </a:spcAft>
                        <a:buFont typeface="Wingdings" panose="05000000000000000000" pitchFamily="2" charset="2"/>
                        <a:buChar char=""/>
                      </a:pPr>
                      <a:r>
                        <a:rPr lang="en-US" altLang="zh-TW" sz="1200" kern="1200" dirty="0">
                          <a:solidFill>
                            <a:schemeClr val="dk1"/>
                          </a:solidFill>
                          <a:effectLst/>
                          <a:latin typeface="+mn-lt"/>
                          <a:ea typeface="+mn-ea"/>
                          <a:cs typeface="+mn-cs"/>
                        </a:rPr>
                        <a:t>Make use of the maximum credit limit. The more courses you put in your course wish list, the higher the chance you have for getting into the courses you want.</a:t>
                      </a:r>
                      <a:endParaRPr lang="zh-TW" sz="105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71202">
                <a:tc>
                  <a:txBody>
                    <a:bodyPr/>
                    <a:lstStyle/>
                    <a:p>
                      <a:pPr algn="just">
                        <a:lnSpc>
                          <a:spcPts val="1400"/>
                        </a:lnSpc>
                        <a:spcAft>
                          <a:spcPts val="0"/>
                        </a:spcAft>
                      </a:pPr>
                      <a:r>
                        <a:rPr lang="en-US" altLang="zh-TW" sz="1600" b="1" kern="1200" dirty="0">
                          <a:solidFill>
                            <a:schemeClr val="lt1"/>
                          </a:solidFill>
                          <a:effectLst/>
                          <a:latin typeface="+mn-lt"/>
                          <a:ea typeface="+mn-ea"/>
                          <a:cs typeface="+mn-cs"/>
                        </a:rPr>
                        <a:t>University-Wide Stage</a:t>
                      </a:r>
                      <a:endParaRPr lang="zh-TW" sz="1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marL="342900" lvl="0" indent="-342900">
                        <a:lnSpc>
                          <a:spcPts val="1400"/>
                        </a:lnSpc>
                        <a:spcAft>
                          <a:spcPts val="0"/>
                        </a:spcAft>
                        <a:buFont typeface="Wingdings" panose="05000000000000000000" pitchFamily="2" charset="2"/>
                        <a:buChar char=""/>
                      </a:pPr>
                      <a:r>
                        <a:rPr lang="en-US" altLang="zh-TW" sz="1200" kern="1200" dirty="0">
                          <a:solidFill>
                            <a:schemeClr val="dk1"/>
                          </a:solidFill>
                          <a:effectLst/>
                          <a:latin typeface="+mn-lt"/>
                          <a:ea typeface="+mn-ea"/>
                          <a:cs typeface="+mn-cs"/>
                        </a:rPr>
                        <a:t>Make use of course authorization codes. Familiarize yourself with the rules on authorization code use.</a:t>
                      </a:r>
                      <a:endParaRPr lang="zh-TW" sz="105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32" name="文字方塊 31">
            <a:extLst>
              <a:ext uri="{FF2B5EF4-FFF2-40B4-BE49-F238E27FC236}">
                <a16:creationId xmlns:a16="http://schemas.microsoft.com/office/drawing/2014/main" id="{248A23B6-E801-4FFF-89AA-603FAB3DAE5D}"/>
              </a:ext>
            </a:extLst>
          </p:cNvPr>
          <p:cNvSpPr txBox="1"/>
          <p:nvPr/>
        </p:nvSpPr>
        <p:spPr>
          <a:xfrm>
            <a:off x="1027366" y="1202917"/>
            <a:ext cx="8278183" cy="646331"/>
          </a:xfrm>
          <a:prstGeom prst="rect">
            <a:avLst/>
          </a:prstGeom>
          <a:noFill/>
        </p:spPr>
        <p:txBody>
          <a:bodyPr wrap="square" rtlCol="0">
            <a:spAutoFit/>
          </a:bodyPr>
          <a:lstStyle/>
          <a:p>
            <a:r>
              <a:rPr lang="en-US" altLang="zh-TW" sz="1200" dirty="0"/>
              <a:t>A minimum of 16 credits per semester must be maintained for the first three years of students’ undergraduate studies. In the last year of their study, undergraduate students must take on at least 9 credits per semester. Students who fail to maintain this minimum levels of credits without applying for credit hour reduction may be suspended from their studies. </a:t>
            </a:r>
            <a:endParaRPr lang="zh-TW" altLang="zh-TW" sz="1200" dirty="0"/>
          </a:p>
        </p:txBody>
      </p:sp>
      <p:sp>
        <p:nvSpPr>
          <p:cNvPr id="33" name="文字方塊 32">
            <a:extLst>
              <a:ext uri="{FF2B5EF4-FFF2-40B4-BE49-F238E27FC236}">
                <a16:creationId xmlns:a16="http://schemas.microsoft.com/office/drawing/2014/main" id="{B78B7EBD-B614-4570-9285-03BB2BB3554E}"/>
              </a:ext>
            </a:extLst>
          </p:cNvPr>
          <p:cNvSpPr txBox="1"/>
          <p:nvPr/>
        </p:nvSpPr>
        <p:spPr>
          <a:xfrm>
            <a:off x="1050214" y="3483340"/>
            <a:ext cx="8255336" cy="646331"/>
          </a:xfrm>
          <a:prstGeom prst="rect">
            <a:avLst/>
          </a:prstGeom>
          <a:noFill/>
        </p:spPr>
        <p:txBody>
          <a:bodyPr wrap="square" rtlCol="0">
            <a:spAutoFit/>
          </a:bodyPr>
          <a:lstStyle/>
          <a:p>
            <a:r>
              <a:rPr lang="en-US" altLang="zh-TW" sz="1200" dirty="0"/>
              <a:t>It is a student’s right to seek and receive help from their academic advisors regarding their future life plans and course selections. Students should know what courses are offered in the coming semester, be familiar with all the rules regarding the different stages of course selection, and plan ahead based on their future goals.</a:t>
            </a:r>
            <a:endParaRPr lang="zh-TW" altLang="zh-TW" sz="1100" b="1" dirty="0">
              <a:ea typeface="華康中圓體" panose="020F0509000000000000" pitchFamily="49" charset="-120"/>
            </a:endParaRPr>
          </a:p>
        </p:txBody>
      </p:sp>
    </p:spTree>
    <p:extLst>
      <p:ext uri="{BB962C8B-B14F-4D97-AF65-F5344CB8AC3E}">
        <p14:creationId xmlns:p14="http://schemas.microsoft.com/office/powerpoint/2010/main" val="392369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322177"/>
            <a:ext cx="2621230" cy="707886"/>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endParaRPr lang="zh-TW" altLang="en-US" sz="2000" b="1" dirty="0">
              <a:solidFill>
                <a:srgbClr val="CB531F"/>
              </a:solidFill>
              <a:latin typeface="標楷體" panose="03000509000000000000" pitchFamily="65" charset="-120"/>
              <a:ea typeface="標楷體" panose="03000509000000000000" pitchFamily="65" charset="-120"/>
            </a:endParaRPr>
          </a:p>
          <a:p>
            <a:endParaRPr lang="zh-TW" altLang="en-US" sz="2000" b="1" dirty="0">
              <a:solidFill>
                <a:srgbClr val="CB531F"/>
              </a:solidFill>
              <a:latin typeface="標楷體" panose="03000509000000000000" pitchFamily="65" charset="-120"/>
              <a:ea typeface="標楷體" panose="03000509000000000000" pitchFamily="65" charset="-120"/>
            </a:endParaRP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5" name="文字方塊 4"/>
          <p:cNvSpPr txBox="1"/>
          <p:nvPr/>
        </p:nvSpPr>
        <p:spPr>
          <a:xfrm>
            <a:off x="1136658" y="1210946"/>
            <a:ext cx="6878806" cy="369332"/>
          </a:xfrm>
          <a:prstGeom prst="rect">
            <a:avLst/>
          </a:prstGeom>
          <a:noFill/>
        </p:spPr>
        <p:txBody>
          <a:bodyPr wrap="none" rtlCol="0">
            <a:spAutoFit/>
          </a:bodyPr>
          <a:lstStyle/>
          <a:p>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校際選課</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你也是國立臺灣大學系統的一員（</a:t>
            </a:r>
            <a:r>
              <a:rPr lang="en-US" altLang="zh-TW" b="1" dirty="0">
                <a:latin typeface="標楷體" panose="03000509000000000000" pitchFamily="65" charset="-120"/>
                <a:ea typeface="標楷體" panose="03000509000000000000" pitchFamily="65" charset="-120"/>
              </a:rPr>
              <a:t>NTU System</a:t>
            </a:r>
            <a:r>
              <a:rPr lang="zh-TW" altLang="en-US" b="1" dirty="0">
                <a:latin typeface="標楷體" panose="03000509000000000000" pitchFamily="65" charset="-120"/>
                <a:ea typeface="標楷體" panose="03000509000000000000" pitchFamily="65" charset="-120"/>
              </a:rPr>
              <a:t>）</a:t>
            </a:r>
          </a:p>
        </p:txBody>
      </p:sp>
      <p:sp>
        <p:nvSpPr>
          <p:cNvPr id="10" name="文字方塊 9"/>
          <p:cNvSpPr txBox="1"/>
          <p:nvPr/>
        </p:nvSpPr>
        <p:spPr>
          <a:xfrm>
            <a:off x="1526209" y="3558962"/>
            <a:ext cx="4493538" cy="1077218"/>
          </a:xfrm>
          <a:prstGeom prst="rect">
            <a:avLst/>
          </a:prstGeom>
          <a:noFill/>
        </p:spPr>
        <p:txBody>
          <a:bodyPr wrap="none" rtlCol="0">
            <a:spAutoFit/>
          </a:bodyPr>
          <a:lstStyle/>
          <a:p>
            <a:r>
              <a:rPr lang="zh-TW" altLang="zh-TW" sz="1600" b="1" dirty="0">
                <a:latin typeface="標楷體" panose="03000509000000000000" pitchFamily="65" charset="-120"/>
                <a:ea typeface="標楷體" panose="03000509000000000000" pitchFamily="65" charset="-120"/>
              </a:rPr>
              <a:t>通則：</a:t>
            </a:r>
            <a:endParaRPr lang="en-US" altLang="zh-TW" sz="1600" b="1" dirty="0">
              <a:latin typeface="標楷體" panose="03000509000000000000" pitchFamily="65" charset="-120"/>
              <a:ea typeface="標楷體" panose="03000509000000000000" pitchFamily="65" charset="-120"/>
            </a:endParaRPr>
          </a:p>
          <a:p>
            <a:pPr>
              <a:lnSpc>
                <a:spcPct val="150000"/>
              </a:lnSpc>
            </a:pPr>
            <a:r>
              <a:rPr lang="en-US" altLang="zh-TW" sz="1600" b="1" dirty="0">
                <a:latin typeface="標楷體" panose="03000509000000000000" pitchFamily="65" charset="-120"/>
                <a:ea typeface="標楷體" panose="03000509000000000000" pitchFamily="65" charset="-120"/>
              </a:rPr>
              <a:t>      1.</a:t>
            </a:r>
            <a:r>
              <a:rPr lang="zh-TW" altLang="zh-TW" sz="1600" b="1" dirty="0">
                <a:latin typeface="標楷體" panose="03000509000000000000" pitchFamily="65" charset="-120"/>
                <a:ea typeface="標楷體" panose="03000509000000000000" pitchFamily="65" charset="-120"/>
              </a:rPr>
              <a:t>校際選課不超過畢業學分數三分之一。</a:t>
            </a:r>
          </a:p>
          <a:p>
            <a:pPr>
              <a:lnSpc>
                <a:spcPct val="150000"/>
              </a:lnSpc>
            </a:pPr>
            <a:r>
              <a:rPr lang="en-US" altLang="zh-TW" sz="1600" b="1" dirty="0">
                <a:latin typeface="標楷體" panose="03000509000000000000" pitchFamily="65" charset="-120"/>
                <a:ea typeface="標楷體" panose="03000509000000000000" pitchFamily="65" charset="-120"/>
              </a:rPr>
              <a:t>      2.</a:t>
            </a:r>
            <a:r>
              <a:rPr lang="zh-TW" altLang="zh-TW" sz="1600" b="1" dirty="0">
                <a:latin typeface="標楷體" panose="03000509000000000000" pitchFamily="65" charset="-120"/>
                <a:ea typeface="標楷體" panose="03000509000000000000" pitchFamily="65" charset="-120"/>
              </a:rPr>
              <a:t>當學期本校沒開課程始可校際選課。</a:t>
            </a:r>
            <a:endParaRPr lang="zh-TW" altLang="en-US" sz="1600" b="1" dirty="0">
              <a:latin typeface="標楷體" panose="03000509000000000000" pitchFamily="65" charset="-120"/>
              <a:ea typeface="標楷體" panose="03000509000000000000" pitchFamily="65" charset="-120"/>
            </a:endParaRPr>
          </a:p>
        </p:txBody>
      </p:sp>
      <p:sp>
        <p:nvSpPr>
          <p:cNvPr id="11" name="文字方塊 10"/>
          <p:cNvSpPr txBox="1"/>
          <p:nvPr/>
        </p:nvSpPr>
        <p:spPr>
          <a:xfrm>
            <a:off x="1397468" y="1684164"/>
            <a:ext cx="6647974" cy="1815882"/>
          </a:xfrm>
          <a:prstGeom prst="rect">
            <a:avLst/>
          </a:prstGeom>
          <a:noFill/>
        </p:spPr>
        <p:txBody>
          <a:bodyPr wrap="square" rtlCol="0">
            <a:spAutoFit/>
          </a:bodyPr>
          <a:lstStyle/>
          <a:p>
            <a:pPr marL="285750" indent="-285750">
              <a:buFont typeface="Wingdings" panose="05000000000000000000" pitchFamily="2" charset="2"/>
              <a:buChar char="Ø"/>
            </a:pPr>
            <a:r>
              <a:rPr lang="zh-TW" altLang="en-US" sz="1600" b="1" dirty="0">
                <a:latin typeface="標楷體" panose="03000509000000000000" pitchFamily="65" charset="-120"/>
                <a:ea typeface="標楷體" panose="03000509000000000000" pitchFamily="65" charset="-120"/>
              </a:rPr>
              <a:t>藉由校際選課，跨域學習並拓展視野。</a:t>
            </a:r>
            <a:endParaRPr lang="en-US" altLang="zh-TW" sz="1600" b="1"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b="1" dirty="0">
                <a:latin typeface="標楷體" panose="03000509000000000000" pitchFamily="65" charset="-120"/>
                <a:ea typeface="標楷體" panose="03000509000000000000" pitchFamily="65" charset="-120"/>
              </a:rPr>
              <a:t>國立臺灣大學系統課程：</a:t>
            </a:r>
            <a:r>
              <a:rPr lang="zh-TW" altLang="en-US" sz="1600" dirty="0">
                <a:latin typeface="標楷體" panose="03000509000000000000" pitchFamily="65" charset="-120"/>
                <a:ea typeface="標楷體" panose="03000509000000000000" pitchFamily="65" charset="-120"/>
              </a:rPr>
              <a:t>在師大的選課系統直接選課，亦得向授課教師申請核發該校課程授權碼；</a:t>
            </a:r>
            <a:r>
              <a:rPr lang="zh-TW" altLang="zh-TW" sz="1600" dirty="0">
                <a:latin typeface="標楷體" panose="03000509000000000000" pitchFamily="65" charset="-120"/>
                <a:ea typeface="標楷體" panose="03000509000000000000" pitchFamily="65" charset="-120"/>
              </a:rPr>
              <a:t>未在選課系統</a:t>
            </a:r>
            <a:r>
              <a:rPr lang="zh-TW" altLang="en-US" sz="1600" dirty="0">
                <a:latin typeface="標楷體" panose="03000509000000000000" pitchFamily="65" charset="-120"/>
                <a:ea typeface="標楷體" panose="03000509000000000000" pitchFamily="65" charset="-120"/>
              </a:rPr>
              <a:t>上</a:t>
            </a:r>
            <a:r>
              <a:rPr lang="zh-TW" altLang="zh-TW" sz="1600" dirty="0">
                <a:latin typeface="標楷體" panose="03000509000000000000" pitchFamily="65" charset="-120"/>
                <a:ea typeface="標楷體" panose="03000509000000000000" pitchFamily="65" charset="-120"/>
              </a:rPr>
              <a:t>之課程</a:t>
            </a:r>
            <a:r>
              <a:rPr lang="zh-TW" altLang="en-US"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為</a:t>
            </a:r>
            <a:r>
              <a:rPr lang="zh-TW" altLang="en-US" sz="1600" dirty="0">
                <a:latin typeface="標楷體" panose="03000509000000000000" pitchFamily="65" charset="-120"/>
                <a:ea typeface="標楷體" panose="03000509000000000000" pitchFamily="65" charset="-120"/>
              </a:rPr>
              <a:t>其他</a:t>
            </a:r>
            <a:r>
              <a:rPr lang="zh-TW" altLang="zh-TW" sz="1600" dirty="0">
                <a:latin typeface="標楷體" panose="03000509000000000000" pitchFamily="65" charset="-120"/>
                <a:ea typeface="標楷體" panose="03000509000000000000" pitchFamily="65" charset="-120"/>
              </a:rPr>
              <a:t>兩校不開放之課程，</a:t>
            </a:r>
            <a:r>
              <a:rPr lang="zh-TW" altLang="en-US" sz="1600" dirty="0">
                <a:latin typeface="標楷體" panose="03000509000000000000" pitchFamily="65" charset="-120"/>
                <a:ea typeface="標楷體" panose="03000509000000000000" pitchFamily="65" charset="-120"/>
              </a:rPr>
              <a:t>如取得授課老師同意，得請老師開放三校名額或以授權碼加選</a:t>
            </a:r>
            <a:r>
              <a:rPr lang="zh-TW" altLang="zh-TW" sz="1600" dirty="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b="1" dirty="0">
                <a:latin typeface="標楷體" panose="03000509000000000000" pitchFamily="65" charset="-120"/>
                <a:ea typeface="標楷體" panose="03000509000000000000" pitchFamily="65" charset="-120"/>
              </a:rPr>
              <a:t>其他學校課程：</a:t>
            </a:r>
            <a:r>
              <a:rPr lang="zh-TW" altLang="zh-TW" sz="1600" dirty="0">
                <a:latin typeface="標楷體" panose="03000509000000000000" pitchFamily="65" charset="-120"/>
                <a:ea typeface="標楷體" panose="03000509000000000000" pitchFamily="65" charset="-120"/>
              </a:rPr>
              <a:t>只要是當學期</a:t>
            </a:r>
            <a:r>
              <a:rPr lang="zh-TW" altLang="en-US" sz="1600" dirty="0">
                <a:latin typeface="標楷體" panose="03000509000000000000" pitchFamily="65" charset="-120"/>
                <a:ea typeface="標楷體" panose="03000509000000000000" pitchFamily="65" charset="-120"/>
              </a:rPr>
              <a:t>本校</a:t>
            </a:r>
            <a:r>
              <a:rPr lang="zh-TW" altLang="zh-TW" sz="1600" dirty="0">
                <a:latin typeface="標楷體" panose="03000509000000000000" pitchFamily="65" charset="-120"/>
                <a:ea typeface="標楷體" panose="03000509000000000000" pitchFamily="65" charset="-120"/>
              </a:rPr>
              <a:t>沒開</a:t>
            </a:r>
            <a:r>
              <a:rPr lang="zh-TW" altLang="en-US" sz="1600" dirty="0">
                <a:latin typeface="標楷體" panose="03000509000000000000" pitchFamily="65" charset="-120"/>
                <a:ea typeface="標楷體" panose="03000509000000000000" pitchFamily="65" charset="-120"/>
              </a:rPr>
              <a:t>之課程</a:t>
            </a:r>
            <a:r>
              <a:rPr lang="zh-TW" altLang="zh-TW" sz="1600" dirty="0">
                <a:latin typeface="標楷體" panose="03000509000000000000" pitchFamily="65" charset="-120"/>
                <a:ea typeface="標楷體" panose="03000509000000000000" pitchFamily="65" charset="-120"/>
              </a:rPr>
              <a:t>，都可以在系</a:t>
            </a:r>
            <a:r>
              <a:rPr lang="zh-TW" altLang="en-US" sz="1600" dirty="0">
                <a:latin typeface="標楷體" panose="03000509000000000000" pitchFamily="65" charset="-120"/>
                <a:ea typeface="標楷體" panose="03000509000000000000" pitchFamily="65" charset="-120"/>
              </a:rPr>
              <a:t>所主管</a:t>
            </a:r>
            <a:r>
              <a:rPr lang="zh-TW" altLang="zh-TW" sz="1600" dirty="0">
                <a:latin typeface="標楷體" panose="03000509000000000000" pitchFamily="65" charset="-120"/>
                <a:ea typeface="標楷體" panose="03000509000000000000" pitchFamily="65" charset="-120"/>
              </a:rPr>
              <a:t>同意下</a:t>
            </a:r>
            <a:r>
              <a:rPr lang="zh-TW" altLang="en-US"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申請校際選課，</a:t>
            </a:r>
            <a:r>
              <a:rPr lang="zh-TW" altLang="en-US" sz="1600" dirty="0">
                <a:latin typeface="標楷體" panose="03000509000000000000" pitchFamily="65" charset="-120"/>
                <a:ea typeface="標楷體" panose="03000509000000000000" pitchFamily="65" charset="-120"/>
              </a:rPr>
              <a:t>但</a:t>
            </a:r>
            <a:r>
              <a:rPr lang="zh-TW" altLang="zh-TW" sz="1600" dirty="0">
                <a:latin typeface="標楷體" panose="03000509000000000000" pitchFamily="65" charset="-120"/>
                <a:ea typeface="標楷體" panose="03000509000000000000" pitchFamily="65" charset="-120"/>
              </a:rPr>
              <a:t>申請前</a:t>
            </a:r>
            <a:r>
              <a:rPr lang="zh-TW" altLang="en-US" sz="1600" dirty="0">
                <a:latin typeface="標楷體" panose="03000509000000000000" pitchFamily="65" charset="-120"/>
                <a:ea typeface="標楷體" panose="03000509000000000000" pitchFamily="65" charset="-120"/>
              </a:rPr>
              <a:t>須</a:t>
            </a:r>
            <a:r>
              <a:rPr lang="zh-TW" altLang="zh-TW" sz="1600" dirty="0">
                <a:latin typeface="標楷體" panose="03000509000000000000" pitchFamily="65" charset="-120"/>
                <a:ea typeface="標楷體" panose="03000509000000000000" pitchFamily="65" charset="-120"/>
              </a:rPr>
              <a:t>先了解校際選課規定與截止日期。</a:t>
            </a:r>
            <a:endParaRPr lang="en-US" altLang="zh-TW" sz="1600" dirty="0">
              <a:latin typeface="標楷體" panose="03000509000000000000" pitchFamily="65" charset="-120"/>
              <a:ea typeface="標楷體" panose="03000509000000000000" pitchFamily="65" charset="-120"/>
            </a:endParaRPr>
          </a:p>
        </p:txBody>
      </p:sp>
      <p:sp>
        <p:nvSpPr>
          <p:cNvPr id="2" name="文字方塊 1"/>
          <p:cNvSpPr txBox="1"/>
          <p:nvPr/>
        </p:nvSpPr>
        <p:spPr>
          <a:xfrm>
            <a:off x="1526209" y="4724323"/>
            <a:ext cx="9551094" cy="1354217"/>
          </a:xfrm>
          <a:prstGeom prst="rect">
            <a:avLst/>
          </a:prstGeom>
          <a:noFill/>
          <a:ln>
            <a:solidFill>
              <a:schemeClr val="tx1"/>
            </a:solidFill>
          </a:ln>
        </p:spPr>
        <p:txBody>
          <a:bodyPr wrap="square" rtlCol="0">
            <a:spAutoFit/>
          </a:bodyPr>
          <a:lstStyle/>
          <a:p>
            <a:r>
              <a:rPr lang="zh-TW" altLang="en-US" sz="1600" b="1" dirty="0">
                <a:latin typeface="標楷體" panose="03000509000000000000" pitchFamily="65" charset="-120"/>
                <a:ea typeface="標楷體" panose="03000509000000000000" pitchFamily="65" charset="-120"/>
              </a:rPr>
              <a:t>國立臺灣大學系統成員：國立臺灣大學、國立臺灣師範大學、國立臺灣科技大學。</a:t>
            </a:r>
            <a:endParaRPr lang="en-US" altLang="zh-TW" sz="1600" b="1"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NTU System</a:t>
            </a:r>
            <a:r>
              <a:rPr lang="zh-TW" altLang="en-US" sz="1600" dirty="0">
                <a:latin typeface="標楷體" panose="03000509000000000000" pitchFamily="65" charset="-120"/>
                <a:ea typeface="標楷體" panose="03000509000000000000" pitchFamily="65" charset="-120"/>
              </a:rPr>
              <a:t>國立臺灣大學系統 </a:t>
            </a:r>
            <a:r>
              <a:rPr lang="en-US" altLang="zh-TW" sz="1600" dirty="0">
                <a:latin typeface="標楷體" panose="03000509000000000000" pitchFamily="65" charset="-120"/>
                <a:ea typeface="標楷體" panose="03000509000000000000" pitchFamily="65" charset="-120"/>
              </a:rPr>
              <a:t>https://triangle.ntu.edu.tw/</a:t>
            </a:r>
          </a:p>
          <a:p>
            <a:r>
              <a:rPr lang="zh-TW" altLang="en-US" sz="1600" dirty="0">
                <a:latin typeface="標楷體" panose="03000509000000000000" pitchFamily="65" charset="-120"/>
                <a:ea typeface="標楷體" panose="03000509000000000000" pitchFamily="65" charset="-120"/>
              </a:rPr>
              <a:t>本校學生選修臺灣大學系統課程說明：</a:t>
            </a:r>
            <a:r>
              <a:rPr lang="en-US" altLang="zh-TW" sz="1600" dirty="0">
                <a:latin typeface="標楷體" panose="03000509000000000000" pitchFamily="65" charset="-120"/>
                <a:ea typeface="標楷體" panose="03000509000000000000" pitchFamily="65" charset="-120"/>
              </a:rPr>
              <a:t>http://www.aa.ntnu.edu.tw/course/super_pages.php?ID=0course101&amp;Sn=177</a:t>
            </a:r>
          </a:p>
          <a:p>
            <a:r>
              <a:rPr lang="zh-TW" altLang="en-US" sz="1600" dirty="0">
                <a:latin typeface="標楷體" panose="03000509000000000000" pitchFamily="65" charset="-120"/>
                <a:ea typeface="標楷體" panose="03000509000000000000" pitchFamily="65" charset="-120"/>
              </a:rPr>
              <a:t>課務組：</a:t>
            </a:r>
            <a:r>
              <a:rPr lang="en-US" altLang="zh-TW" sz="1600" dirty="0">
                <a:latin typeface="標楷體" panose="03000509000000000000" pitchFamily="65" charset="-120"/>
                <a:ea typeface="標楷體" panose="03000509000000000000" pitchFamily="65" charset="-120"/>
              </a:rPr>
              <a:t>02-7749-1114</a:t>
            </a:r>
            <a:endParaRPr lang="zh-TW" altLang="en-US" sz="16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12</a:t>
            </a:fld>
            <a:endParaRPr lang="zh-TW" altLang="en-US">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9311" y="4738574"/>
            <a:ext cx="695187" cy="695187"/>
          </a:xfrm>
          <a:prstGeom prst="rect">
            <a:avLst/>
          </a:prstGeom>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4945" y="5391513"/>
            <a:ext cx="683917" cy="683917"/>
          </a:xfrm>
          <a:prstGeom prst="rect">
            <a:avLst/>
          </a:prstGeom>
        </p:spPr>
      </p:pic>
      <p:pic>
        <p:nvPicPr>
          <p:cNvPr id="8" name="圖片 7">
            <a:extLst>
              <a:ext uri="{FF2B5EF4-FFF2-40B4-BE49-F238E27FC236}">
                <a16:creationId xmlns:a16="http://schemas.microsoft.com/office/drawing/2014/main" id="{A92561A0-4538-4496-9D86-F74D813F07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392" y="1716298"/>
            <a:ext cx="1882140" cy="1927860"/>
          </a:xfrm>
          <a:prstGeom prst="rect">
            <a:avLst/>
          </a:prstGeom>
        </p:spPr>
      </p:pic>
    </p:spTree>
    <p:extLst>
      <p:ext uri="{BB962C8B-B14F-4D97-AF65-F5344CB8AC3E}">
        <p14:creationId xmlns:p14="http://schemas.microsoft.com/office/powerpoint/2010/main" val="256314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5" name="文字方塊 4"/>
          <p:cNvSpPr txBox="1"/>
          <p:nvPr/>
        </p:nvSpPr>
        <p:spPr>
          <a:xfrm>
            <a:off x="1136658" y="1210946"/>
            <a:ext cx="7514924" cy="646331"/>
          </a:xfrm>
          <a:prstGeom prst="rect">
            <a:avLst/>
          </a:prstGeom>
          <a:noFill/>
        </p:spPr>
        <p:txBody>
          <a:bodyPr wrap="square" rtlCol="0">
            <a:spAutoFit/>
          </a:bodyPr>
          <a:lstStyle/>
          <a:p>
            <a:r>
              <a:rPr lang="en-US" altLang="zh-TW" b="1" dirty="0">
                <a:ea typeface="標楷體" panose="03000509000000000000" pitchFamily="65" charset="-120"/>
              </a:rPr>
              <a:t>(4) Inter-University Course Selection-- You are also a member of the National Taiwan University System (NTU System)</a:t>
            </a:r>
            <a:endParaRPr lang="zh-TW" altLang="en-US" b="1" dirty="0">
              <a:ea typeface="標楷體" panose="03000509000000000000" pitchFamily="65" charset="-120"/>
            </a:endParaRPr>
          </a:p>
        </p:txBody>
      </p:sp>
      <p:sp>
        <p:nvSpPr>
          <p:cNvPr id="2" name="文字方塊 1"/>
          <p:cNvSpPr txBox="1"/>
          <p:nvPr/>
        </p:nvSpPr>
        <p:spPr>
          <a:xfrm>
            <a:off x="1526209" y="5128072"/>
            <a:ext cx="9551094" cy="1569660"/>
          </a:xfrm>
          <a:prstGeom prst="rect">
            <a:avLst/>
          </a:prstGeom>
          <a:noFill/>
          <a:ln>
            <a:solidFill>
              <a:schemeClr val="tx1"/>
            </a:solidFill>
          </a:ln>
        </p:spPr>
        <p:txBody>
          <a:bodyPr wrap="square" rtlCol="0">
            <a:spAutoFit/>
          </a:bodyPr>
          <a:lstStyle/>
          <a:p>
            <a:r>
              <a:rPr lang="en-US" altLang="zh-TW" sz="1600" b="1" dirty="0">
                <a:ea typeface="標楷體" panose="03000509000000000000" pitchFamily="65" charset="-120"/>
              </a:rPr>
              <a:t>NTU System Universities: National Taiwan University, National Taiwan Normal University,</a:t>
            </a:r>
          </a:p>
          <a:p>
            <a:r>
              <a:rPr lang="en-US" altLang="zh-TW" sz="1600" b="1" dirty="0">
                <a:ea typeface="標楷體" panose="03000509000000000000" pitchFamily="65" charset="-120"/>
              </a:rPr>
              <a:t>National Taiwan University of Science and Technology</a:t>
            </a:r>
          </a:p>
          <a:p>
            <a:r>
              <a:rPr lang="en-US" altLang="zh-TW" sz="1600" dirty="0">
                <a:ea typeface="標楷體" panose="03000509000000000000" pitchFamily="65" charset="-120"/>
              </a:rPr>
              <a:t>NTU System</a:t>
            </a:r>
            <a:r>
              <a:rPr lang="zh-TW" altLang="en-US" sz="1600" dirty="0">
                <a:ea typeface="標楷體" panose="03000509000000000000" pitchFamily="65" charset="-120"/>
              </a:rPr>
              <a:t> </a:t>
            </a:r>
            <a:r>
              <a:rPr lang="en-US" altLang="zh-TW" sz="1600" dirty="0">
                <a:ea typeface="標楷體" panose="03000509000000000000" pitchFamily="65" charset="-120"/>
              </a:rPr>
              <a:t>https://triangle.ntu.edu.tw/</a:t>
            </a:r>
          </a:p>
          <a:p>
            <a:r>
              <a:rPr lang="en-US" altLang="zh-TW" sz="1600" dirty="0">
                <a:ea typeface="標楷體" panose="03000509000000000000" pitchFamily="65" charset="-120"/>
              </a:rPr>
              <a:t>Instructions for NTU System Course Selection</a:t>
            </a:r>
            <a:r>
              <a:rPr lang="zh-TW" altLang="en-US" sz="1600" dirty="0">
                <a:ea typeface="標楷體" panose="03000509000000000000" pitchFamily="65" charset="-120"/>
              </a:rPr>
              <a:t>：</a:t>
            </a:r>
            <a:r>
              <a:rPr lang="en-US" altLang="zh-TW" sz="1600" dirty="0">
                <a:ea typeface="標楷體" panose="03000509000000000000" pitchFamily="65" charset="-120"/>
              </a:rPr>
              <a:t>http://www.aa.ntnu.edu.tw/course/super_pages.php?ID=0course101&amp;Sn=177</a:t>
            </a:r>
          </a:p>
          <a:p>
            <a:r>
              <a:rPr lang="en-US" altLang="zh-TW" sz="1600" dirty="0">
                <a:ea typeface="標楷體" panose="03000509000000000000" pitchFamily="65" charset="-120"/>
              </a:rPr>
              <a:t>Curriculum Division</a:t>
            </a:r>
            <a:r>
              <a:rPr lang="zh-TW" altLang="en-US" sz="1600" dirty="0">
                <a:ea typeface="標楷體" panose="03000509000000000000" pitchFamily="65" charset="-120"/>
              </a:rPr>
              <a:t>：</a:t>
            </a:r>
            <a:r>
              <a:rPr lang="en-US" altLang="zh-TW" sz="1600" dirty="0">
                <a:ea typeface="標楷體" panose="03000509000000000000" pitchFamily="65" charset="-120"/>
              </a:rPr>
              <a:t>02-7749-1114</a:t>
            </a:r>
            <a:endParaRPr lang="zh-TW" altLang="en-US" sz="1600" dirty="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13</a:t>
            </a:fld>
            <a:endParaRPr lang="zh-TW" altLang="en-US">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142" y="5229286"/>
            <a:ext cx="695187" cy="695187"/>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200" y="5924473"/>
            <a:ext cx="683917" cy="683917"/>
          </a:xfrm>
          <a:prstGeom prst="rect">
            <a:avLst/>
          </a:prstGeom>
        </p:spPr>
      </p:pic>
      <p:pic>
        <p:nvPicPr>
          <p:cNvPr id="8" name="圖片 7">
            <a:extLst>
              <a:ext uri="{FF2B5EF4-FFF2-40B4-BE49-F238E27FC236}">
                <a16:creationId xmlns:a16="http://schemas.microsoft.com/office/drawing/2014/main" id="{A92561A0-4538-4496-9D86-F74D813F07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2392" y="1716298"/>
            <a:ext cx="1882140" cy="1927860"/>
          </a:xfrm>
          <a:prstGeom prst="rect">
            <a:avLst/>
          </a:prstGeom>
        </p:spPr>
      </p:pic>
      <p:grpSp>
        <p:nvGrpSpPr>
          <p:cNvPr id="14" name="群組 13">
            <a:extLst>
              <a:ext uri="{FF2B5EF4-FFF2-40B4-BE49-F238E27FC236}">
                <a16:creationId xmlns:a16="http://schemas.microsoft.com/office/drawing/2014/main" id="{04D079CD-1514-4334-98F4-D31F5D81BD14}"/>
              </a:ext>
            </a:extLst>
          </p:cNvPr>
          <p:cNvGrpSpPr/>
          <p:nvPr/>
        </p:nvGrpSpPr>
        <p:grpSpPr>
          <a:xfrm>
            <a:off x="3030585" y="103626"/>
            <a:ext cx="4586278" cy="699192"/>
            <a:chOff x="3030585" y="103626"/>
            <a:chExt cx="4586278" cy="699192"/>
          </a:xfrm>
        </p:grpSpPr>
        <p:sp>
          <p:nvSpPr>
            <p:cNvPr id="15" name="文字方塊 14">
              <a:extLst>
                <a:ext uri="{FF2B5EF4-FFF2-40B4-BE49-F238E27FC236}">
                  <a16:creationId xmlns:a16="http://schemas.microsoft.com/office/drawing/2014/main" id="{5386F672-0F72-4ACF-B624-1CB97627799C}"/>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16" name="Line 11">
              <a:extLst>
                <a:ext uri="{FF2B5EF4-FFF2-40B4-BE49-F238E27FC236}">
                  <a16:creationId xmlns:a16="http://schemas.microsoft.com/office/drawing/2014/main" id="{DA711AFA-B16A-4874-8209-02394FBE23AA}"/>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標楷體" panose="03000509000000000000" pitchFamily="65" charset="-120"/>
              </a:endParaRPr>
            </a:p>
          </p:txBody>
        </p:sp>
        <p:pic>
          <p:nvPicPr>
            <p:cNvPr id="20" name="圖片 19">
              <a:extLst>
                <a:ext uri="{FF2B5EF4-FFF2-40B4-BE49-F238E27FC236}">
                  <a16:creationId xmlns:a16="http://schemas.microsoft.com/office/drawing/2014/main" id="{15138904-B111-4CF3-82DF-672ED20FB1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
        <p:nvSpPr>
          <p:cNvPr id="22" name="文字方塊 21">
            <a:extLst>
              <a:ext uri="{FF2B5EF4-FFF2-40B4-BE49-F238E27FC236}">
                <a16:creationId xmlns:a16="http://schemas.microsoft.com/office/drawing/2014/main" id="{2977F3AA-0CE8-4F5D-8475-EEF3B9D87702}"/>
              </a:ext>
            </a:extLst>
          </p:cNvPr>
          <p:cNvSpPr txBox="1"/>
          <p:nvPr/>
        </p:nvSpPr>
        <p:spPr>
          <a:xfrm>
            <a:off x="1397468" y="3797271"/>
            <a:ext cx="7514924" cy="1277273"/>
          </a:xfrm>
          <a:prstGeom prst="rect">
            <a:avLst/>
          </a:prstGeom>
          <a:noFill/>
        </p:spPr>
        <p:txBody>
          <a:bodyPr wrap="square" rtlCol="0">
            <a:spAutoFit/>
          </a:bodyPr>
          <a:lstStyle/>
          <a:p>
            <a:pPr>
              <a:lnSpc>
                <a:spcPct val="150000"/>
              </a:lnSpc>
            </a:pPr>
            <a:r>
              <a:rPr lang="en-US" altLang="zh-TW" sz="1400" b="1" dirty="0">
                <a:ea typeface="華康中圓體" panose="020F0509000000000000" pitchFamily="49" charset="-120"/>
              </a:rPr>
              <a:t>General Rules:</a:t>
            </a:r>
          </a:p>
          <a:p>
            <a:pPr marL="800100" lvl="1" indent="-342900">
              <a:buFont typeface="+mj-lt"/>
              <a:buAutoNum type="arabicPeriod"/>
            </a:pPr>
            <a:r>
              <a:rPr lang="en-US" altLang="zh-TW" sz="1400" dirty="0"/>
              <a:t>Credits earned through non-NTNU courses should be no more than one-third of the minimum total graduation credits. </a:t>
            </a:r>
            <a:endParaRPr lang="zh-TW" altLang="zh-TW" sz="1400" dirty="0"/>
          </a:p>
          <a:p>
            <a:pPr marL="800100" lvl="1" indent="-342900">
              <a:buFont typeface="+mj-lt"/>
              <a:buAutoNum type="arabicPeriod"/>
            </a:pPr>
            <a:r>
              <a:rPr lang="en-US" altLang="zh-TW" sz="1400" dirty="0"/>
              <a:t>Inter-University course selection will only be approved for courses not offered by NTNU during the semester concerned.</a:t>
            </a:r>
            <a:endParaRPr lang="zh-TW" altLang="zh-TW" sz="1400" dirty="0"/>
          </a:p>
        </p:txBody>
      </p:sp>
      <p:sp>
        <p:nvSpPr>
          <p:cNvPr id="23" name="文字方塊 22">
            <a:extLst>
              <a:ext uri="{FF2B5EF4-FFF2-40B4-BE49-F238E27FC236}">
                <a16:creationId xmlns:a16="http://schemas.microsoft.com/office/drawing/2014/main" id="{E0E61243-B443-4A6E-A519-37D37D107D3D}"/>
              </a:ext>
            </a:extLst>
          </p:cNvPr>
          <p:cNvSpPr txBox="1"/>
          <p:nvPr/>
        </p:nvSpPr>
        <p:spPr>
          <a:xfrm>
            <a:off x="1397467" y="1918416"/>
            <a:ext cx="7514925" cy="2031325"/>
          </a:xfrm>
          <a:prstGeom prst="rect">
            <a:avLst/>
          </a:prstGeom>
          <a:noFill/>
        </p:spPr>
        <p:txBody>
          <a:bodyPr wrap="square" rtlCol="0">
            <a:spAutoFit/>
          </a:bodyPr>
          <a:lstStyle/>
          <a:p>
            <a:pPr marL="285750" indent="-285750">
              <a:buFont typeface="Wingdings" panose="05000000000000000000" pitchFamily="2" charset="2"/>
              <a:buChar char="Ø"/>
            </a:pPr>
            <a:r>
              <a:rPr lang="en-US" altLang="zh-TW" sz="1400" dirty="0"/>
              <a:t>Learning without borders! In addition to courses from NTNU, taking courses from other universities can also enhance your learning! All courses made available to the NTU System are also available in the NTNU course selection system. Any course not found in the course selection system is not open to NTNU students. In the case, students may request for an authorization code from the course instructor to enroll in these courses if needed. </a:t>
            </a:r>
          </a:p>
          <a:p>
            <a:pPr marL="285750" indent="-285750">
              <a:buFont typeface="Wingdings" panose="05000000000000000000" pitchFamily="2" charset="2"/>
              <a:buChar char="Ø"/>
            </a:pPr>
            <a:r>
              <a:rPr lang="en-US" altLang="zh-TW" sz="1400" dirty="0"/>
              <a:t>For courses offered in non-NTU System universities, under the condition that a similar course is not offered in NTNU in the current semester, students may apply for cross-university course selection with the permission of the department chair. Students should know the rules regarding inter-university course selection and relevant deadlines before applying. </a:t>
            </a:r>
            <a:endParaRPr lang="zh-TW" altLang="zh-TW" sz="1400" b="1" dirty="0">
              <a:ea typeface="華康中圓體" panose="020F0509000000000000" pitchFamily="49" charset="-120"/>
            </a:endParaRPr>
          </a:p>
        </p:txBody>
      </p:sp>
    </p:spTree>
    <p:extLst>
      <p:ext uri="{BB962C8B-B14F-4D97-AF65-F5344CB8AC3E}">
        <p14:creationId xmlns:p14="http://schemas.microsoft.com/office/powerpoint/2010/main" val="288888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C26775A-5044-435A-9D1B-DFE12BC9F537}"/>
              </a:ext>
            </a:extLst>
          </p:cNvPr>
          <p:cNvPicPr>
            <a:picLocks noChangeAspect="1"/>
          </p:cNvPicPr>
          <p:nvPr/>
        </p:nvPicPr>
        <p:blipFill rotWithShape="1">
          <a:blip r:embed="rId3">
            <a:extLst>
              <a:ext uri="{28A0092B-C50C-407E-A947-70E740481C1C}">
                <a14:useLocalDpi xmlns:a14="http://schemas.microsoft.com/office/drawing/2010/main" val="0"/>
              </a:ext>
            </a:extLst>
          </a:blip>
          <a:srcRect l="6975" r="8990"/>
          <a:stretch/>
        </p:blipFill>
        <p:spPr>
          <a:xfrm>
            <a:off x="1314994" y="3908286"/>
            <a:ext cx="8900160" cy="2765350"/>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1095208612"/>
              </p:ext>
            </p:extLst>
          </p:nvPr>
        </p:nvGraphicFramePr>
        <p:xfrm>
          <a:off x="1593304" y="2457415"/>
          <a:ext cx="8329293" cy="1147293"/>
        </p:xfrm>
        <a:graphic>
          <a:graphicData uri="http://schemas.openxmlformats.org/drawingml/2006/table">
            <a:tbl>
              <a:tblPr firstRow="1" bandRow="1">
                <a:tableStyleId>{5C22544A-7EE6-4342-B048-85BDC9FD1C3A}</a:tableStyleId>
              </a:tblPr>
              <a:tblGrid>
                <a:gridCol w="5339848">
                  <a:extLst>
                    <a:ext uri="{9D8B030D-6E8A-4147-A177-3AD203B41FA5}">
                      <a16:colId xmlns:a16="http://schemas.microsoft.com/office/drawing/2014/main" val="20000"/>
                    </a:ext>
                  </a:extLst>
                </a:gridCol>
                <a:gridCol w="2989445">
                  <a:extLst>
                    <a:ext uri="{9D8B030D-6E8A-4147-A177-3AD203B41FA5}">
                      <a16:colId xmlns:a16="http://schemas.microsoft.com/office/drawing/2014/main" val="20001"/>
                    </a:ext>
                  </a:extLst>
                </a:gridCol>
              </a:tblGrid>
              <a:tr h="382431">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可提前畢業條件二擇一</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學則§</a:t>
                      </a:r>
                      <a:r>
                        <a:rPr lang="en-US" sz="1800" kern="100" dirty="0">
                          <a:effectLst/>
                          <a:latin typeface="標楷體" panose="03000509000000000000" pitchFamily="65" charset="-120"/>
                          <a:ea typeface="標楷體" panose="03000509000000000000" pitchFamily="65" charset="-120"/>
                        </a:rPr>
                        <a:t>15)</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提前離校期程</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2431">
                <a:tc>
                  <a:txBody>
                    <a:bodyPr/>
                    <a:lstStyle/>
                    <a:p>
                      <a:pPr marL="209550" indent="-209550" algn="ctr">
                        <a:spcAft>
                          <a:spcPts val="0"/>
                        </a:spcAft>
                      </a:pPr>
                      <a:r>
                        <a:rPr lang="en-US" sz="1800" kern="100" dirty="0">
                          <a:effectLst/>
                          <a:latin typeface="標楷體" panose="03000509000000000000" pitchFamily="65" charset="-120"/>
                          <a:ea typeface="標楷體" panose="03000509000000000000" pitchFamily="65" charset="-120"/>
                        </a:rPr>
                        <a:t>1</a:t>
                      </a:r>
                      <a:r>
                        <a:rPr lang="zh-TW" sz="1800" kern="100" dirty="0">
                          <a:effectLst/>
                          <a:latin typeface="標楷體" panose="03000509000000000000" pitchFamily="65" charset="-120"/>
                          <a:ea typeface="標楷體" panose="03000509000000000000" pitchFamily="65" charset="-120"/>
                        </a:rPr>
                        <a:t>、歷年學業等第積分平均（</a:t>
                      </a:r>
                      <a:r>
                        <a:rPr lang="en-US" sz="1800" kern="100" dirty="0">
                          <a:effectLst/>
                          <a:latin typeface="標楷體" panose="03000509000000000000" pitchFamily="65" charset="-120"/>
                          <a:ea typeface="標楷體" panose="03000509000000000000" pitchFamily="65" charset="-120"/>
                        </a:rPr>
                        <a:t>GPA</a:t>
                      </a:r>
                      <a:r>
                        <a:rPr lang="zh-TW" sz="1800" kern="100" dirty="0">
                          <a:effectLst/>
                          <a:latin typeface="標楷體" panose="03000509000000000000" pitchFamily="65" charset="-120"/>
                          <a:ea typeface="標楷體" panose="03000509000000000000" pitchFamily="65" charset="-120"/>
                        </a:rPr>
                        <a:t>）達</a:t>
                      </a:r>
                      <a:r>
                        <a:rPr lang="en-US" sz="1800" kern="100" dirty="0">
                          <a:solidFill>
                            <a:schemeClr val="tx1"/>
                          </a:solidFill>
                          <a:effectLst/>
                          <a:latin typeface="標楷體" panose="03000509000000000000" pitchFamily="65" charset="-120"/>
                          <a:ea typeface="標楷體" panose="03000509000000000000" pitchFamily="65" charset="-120"/>
                        </a:rPr>
                        <a:t>3.</a:t>
                      </a:r>
                      <a:r>
                        <a:rPr lang="en-US" altLang="zh-TW" sz="1800" kern="100" dirty="0">
                          <a:solidFill>
                            <a:schemeClr val="tx1"/>
                          </a:solidFill>
                          <a:effectLst/>
                          <a:latin typeface="標楷體" panose="03000509000000000000" pitchFamily="65" charset="-120"/>
                          <a:ea typeface="標楷體" panose="03000509000000000000" pitchFamily="65" charset="-120"/>
                        </a:rPr>
                        <a:t>3</a:t>
                      </a:r>
                      <a:r>
                        <a:rPr lang="en-US" sz="1800" kern="100" dirty="0">
                          <a:solidFill>
                            <a:schemeClr val="tx1"/>
                          </a:solidFill>
                          <a:effectLst/>
                          <a:latin typeface="標楷體" panose="03000509000000000000" pitchFamily="65" charset="-120"/>
                          <a:ea typeface="標楷體" panose="03000509000000000000" pitchFamily="65" charset="-120"/>
                        </a:rPr>
                        <a:t>8</a:t>
                      </a:r>
                      <a:r>
                        <a:rPr lang="zh-TW" altLang="en-US" sz="1800" kern="100" dirty="0">
                          <a:solidFill>
                            <a:schemeClr val="tx1"/>
                          </a:solidFill>
                          <a:effectLst/>
                          <a:latin typeface="標楷體" panose="03000509000000000000" pitchFamily="65" charset="-120"/>
                          <a:ea typeface="標楷體" panose="03000509000000000000" pitchFamily="65" charset="-120"/>
                        </a:rPr>
                        <a:t>以</a:t>
                      </a:r>
                      <a:r>
                        <a:rPr lang="zh-TW" sz="1800" kern="100" dirty="0">
                          <a:effectLst/>
                          <a:latin typeface="標楷體" panose="03000509000000000000" pitchFamily="65" charset="-120"/>
                          <a:ea typeface="標楷體" panose="03000509000000000000" pitchFamily="65" charset="-120"/>
                        </a:rPr>
                        <a:t>上</a:t>
                      </a:r>
                      <a:r>
                        <a:rPr lang="zh-TW" altLang="en-US" sz="1800" kern="10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rowSpan="2">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可於大三下學期或大四上學期提出當學期畢業之申請</a:t>
                      </a:r>
                      <a:r>
                        <a:rPr lang="zh-TW" altLang="en-US" sz="1800" kern="10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2431">
                <a:tc>
                  <a:txBody>
                    <a:bodyPr/>
                    <a:lstStyle/>
                    <a:p>
                      <a:pPr marL="209550" indent="-209550" algn="ctr">
                        <a:spcAft>
                          <a:spcPts val="0"/>
                        </a:spcAft>
                      </a:pPr>
                      <a:r>
                        <a:rPr lang="en-US" sz="1800" kern="100" dirty="0">
                          <a:effectLst/>
                          <a:latin typeface="標楷體" panose="03000509000000000000" pitchFamily="65" charset="-120"/>
                          <a:ea typeface="標楷體" panose="03000509000000000000" pitchFamily="65" charset="-120"/>
                        </a:rPr>
                        <a:t>2</a:t>
                      </a:r>
                      <a:r>
                        <a:rPr lang="zh-TW" sz="1800" kern="100" dirty="0">
                          <a:effectLst/>
                          <a:latin typeface="標楷體" panose="03000509000000000000" pitchFamily="65" charset="-120"/>
                          <a:ea typeface="標楷體" panose="03000509000000000000" pitchFamily="65" charset="-120"/>
                        </a:rPr>
                        <a:t>、歷年學業成績名次該系年級班生數前</a:t>
                      </a:r>
                      <a:r>
                        <a:rPr lang="en-US" sz="1800" kern="100" dirty="0">
                          <a:effectLst/>
                          <a:latin typeface="標楷體" panose="03000509000000000000" pitchFamily="65" charset="-120"/>
                          <a:ea typeface="標楷體" panose="03000509000000000000" pitchFamily="65" charset="-120"/>
                        </a:rPr>
                        <a:t>40%</a:t>
                      </a:r>
                      <a:r>
                        <a:rPr lang="zh-TW" sz="1800" kern="100" dirty="0">
                          <a:effectLst/>
                          <a:latin typeface="標楷體" panose="03000509000000000000" pitchFamily="65" charset="-120"/>
                          <a:ea typeface="標楷體" panose="03000509000000000000" pitchFamily="65" charset="-120"/>
                        </a:rPr>
                        <a:t>以</a:t>
                      </a:r>
                      <a:r>
                        <a:rPr lang="zh-TW" sz="1800" kern="100" dirty="0">
                          <a:solidFill>
                            <a:schemeClr val="dk1"/>
                          </a:solidFill>
                          <a:effectLst/>
                          <a:latin typeface="標楷體" panose="03000509000000000000" pitchFamily="65" charset="-120"/>
                          <a:ea typeface="標楷體" panose="03000509000000000000" pitchFamily="65" charset="-120"/>
                          <a:cs typeface="+mn-cs"/>
                        </a:rPr>
                        <a:t>內</a:t>
                      </a:r>
                      <a:r>
                        <a:rPr lang="zh-TW" altLang="en-US" sz="1800" kern="10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
        <p:nvSpPr>
          <p:cNvPr id="25" name="文字方塊 24"/>
          <p:cNvSpPr txBox="1"/>
          <p:nvPr/>
        </p:nvSpPr>
        <p:spPr>
          <a:xfrm>
            <a:off x="1472603" y="3925887"/>
            <a:ext cx="2749471" cy="400110"/>
          </a:xfrm>
          <a:prstGeom prst="rect">
            <a:avLst/>
          </a:prstGeom>
          <a:noFill/>
        </p:spPr>
        <p:txBody>
          <a:bodyPr wrap="none" rtlCol="0">
            <a:spAutoFit/>
          </a:bodyPr>
          <a:lstStyle/>
          <a:p>
            <a:pPr lvl="0"/>
            <a:r>
              <a:rPr lang="zh-TW" altLang="en-US" sz="2000" b="1" dirty="0">
                <a:latin typeface="標楷體" panose="03000509000000000000" pitchFamily="65" charset="-120"/>
                <a:ea typeface="標楷體" panose="03000509000000000000" pitchFamily="65" charset="-120"/>
              </a:rPr>
              <a:t>提前畢業同學的特質</a:t>
            </a:r>
            <a:r>
              <a:rPr lang="zh-TW" altLang="zh-TW" sz="2000" b="1" dirty="0">
                <a:latin typeface="標楷體" panose="03000509000000000000" pitchFamily="65" charset="-120"/>
                <a:ea typeface="標楷體" panose="03000509000000000000" pitchFamily="65" charset="-120"/>
              </a:rPr>
              <a:t>…</a:t>
            </a:r>
          </a:p>
        </p:txBody>
      </p:sp>
      <p:sp>
        <p:nvSpPr>
          <p:cNvPr id="26" name="文字方塊 25"/>
          <p:cNvSpPr txBox="1"/>
          <p:nvPr/>
        </p:nvSpPr>
        <p:spPr>
          <a:xfrm>
            <a:off x="2848843" y="4589132"/>
            <a:ext cx="2108269" cy="400110"/>
          </a:xfrm>
          <a:prstGeom prst="rect">
            <a:avLst/>
          </a:prstGeom>
          <a:noFill/>
        </p:spPr>
        <p:txBody>
          <a:bodyPr wrap="none" rtlCol="0">
            <a:spAutoFit/>
          </a:bodyPr>
          <a:lstStyle/>
          <a:p>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清楚的</a:t>
            </a:r>
            <a:r>
              <a:rPr lang="zh-TW" altLang="en-US" sz="2000" dirty="0">
                <a:latin typeface="標楷體" panose="03000509000000000000" pitchFamily="65" charset="-120"/>
                <a:ea typeface="標楷體" panose="03000509000000000000" pitchFamily="65" charset="-120"/>
              </a:rPr>
              <a:t>學涯</a:t>
            </a:r>
            <a:r>
              <a:rPr lang="zh-TW" altLang="zh-TW" sz="2000" dirty="0">
                <a:latin typeface="標楷體" panose="03000509000000000000" pitchFamily="65" charset="-120"/>
                <a:ea typeface="標楷體" panose="03000509000000000000" pitchFamily="65" charset="-120"/>
              </a:rPr>
              <a:t>規劃</a:t>
            </a:r>
            <a:endParaRPr lang="zh-TW" altLang="en-US" sz="2000" dirty="0">
              <a:latin typeface="標楷體" panose="03000509000000000000" pitchFamily="65" charset="-120"/>
              <a:ea typeface="標楷體" panose="03000509000000000000" pitchFamily="65" charset="-120"/>
            </a:endParaRPr>
          </a:p>
        </p:txBody>
      </p:sp>
      <p:sp>
        <p:nvSpPr>
          <p:cNvPr id="27" name="文字方塊 26"/>
          <p:cNvSpPr txBox="1"/>
          <p:nvPr/>
        </p:nvSpPr>
        <p:spPr>
          <a:xfrm>
            <a:off x="2847339" y="5040285"/>
            <a:ext cx="2877711" cy="400110"/>
          </a:xfrm>
          <a:prstGeom prst="rect">
            <a:avLst/>
          </a:prstGeom>
          <a:noFill/>
        </p:spPr>
        <p:txBody>
          <a:bodyPr wrap="none" rtlCol="0">
            <a:spAutoFit/>
          </a:bodyPr>
          <a:lstStyle/>
          <a:p>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明瞭學校及學系的規定</a:t>
            </a:r>
            <a:endParaRPr lang="zh-TW" altLang="en-US" sz="2000" dirty="0">
              <a:latin typeface="標楷體" panose="03000509000000000000" pitchFamily="65" charset="-120"/>
              <a:ea typeface="標楷體" panose="03000509000000000000" pitchFamily="65" charset="-120"/>
            </a:endParaRPr>
          </a:p>
        </p:txBody>
      </p:sp>
      <p:sp>
        <p:nvSpPr>
          <p:cNvPr id="28" name="文字方塊 27"/>
          <p:cNvSpPr txBox="1"/>
          <p:nvPr/>
        </p:nvSpPr>
        <p:spPr>
          <a:xfrm>
            <a:off x="2856390" y="5492953"/>
            <a:ext cx="2108269" cy="400110"/>
          </a:xfrm>
          <a:prstGeom prst="rect">
            <a:avLst/>
          </a:prstGeom>
          <a:noFill/>
        </p:spPr>
        <p:txBody>
          <a:bodyPr wrap="none" rtlCol="0">
            <a:spAutoFit/>
          </a:bodyPr>
          <a:lstStyle/>
          <a:p>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嚴謹的時間管理</a:t>
            </a:r>
            <a:endParaRPr lang="zh-TW" altLang="en-US" sz="2000" dirty="0">
              <a:latin typeface="標楷體" panose="03000509000000000000" pitchFamily="65" charset="-120"/>
              <a:ea typeface="標楷體" panose="03000509000000000000" pitchFamily="65" charset="-120"/>
            </a:endParaRPr>
          </a:p>
        </p:txBody>
      </p:sp>
      <p:sp>
        <p:nvSpPr>
          <p:cNvPr id="29" name="文字方塊 28"/>
          <p:cNvSpPr txBox="1"/>
          <p:nvPr/>
        </p:nvSpPr>
        <p:spPr>
          <a:xfrm>
            <a:off x="5947946" y="4573743"/>
            <a:ext cx="2877711" cy="400110"/>
          </a:xfrm>
          <a:prstGeom prst="rect">
            <a:avLst/>
          </a:prstGeom>
          <a:noFill/>
        </p:spPr>
        <p:txBody>
          <a:bodyPr wrap="none" rtlCol="0">
            <a:spAutoFit/>
          </a:bodyPr>
          <a:lstStyle/>
          <a:p>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善於請教師長及學長姐</a:t>
            </a:r>
            <a:endParaRPr lang="zh-TW" altLang="en-US" sz="2000" dirty="0">
              <a:latin typeface="標楷體" panose="03000509000000000000" pitchFamily="65" charset="-120"/>
              <a:ea typeface="標楷體" panose="03000509000000000000" pitchFamily="65" charset="-120"/>
            </a:endParaRPr>
          </a:p>
        </p:txBody>
      </p:sp>
      <p:sp>
        <p:nvSpPr>
          <p:cNvPr id="30" name="文字方塊 29"/>
          <p:cNvSpPr txBox="1"/>
          <p:nvPr/>
        </p:nvSpPr>
        <p:spPr>
          <a:xfrm>
            <a:off x="5946445" y="5106385"/>
            <a:ext cx="1338828" cy="400110"/>
          </a:xfrm>
          <a:prstGeom prst="rect">
            <a:avLst/>
          </a:prstGeom>
          <a:noFill/>
        </p:spPr>
        <p:txBody>
          <a:bodyPr wrap="none" rtlCol="0">
            <a:spAutoFit/>
          </a:bodyPr>
          <a:lstStyle/>
          <a:p>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勤於自學</a:t>
            </a:r>
            <a:endParaRPr lang="zh-TW" altLang="en-US" sz="2000" dirty="0">
              <a:latin typeface="標楷體" panose="03000509000000000000" pitchFamily="65" charset="-120"/>
              <a:ea typeface="標楷體" panose="03000509000000000000" pitchFamily="65" charset="-120"/>
            </a:endParaRPr>
          </a:p>
        </p:txBody>
      </p:sp>
      <p:sp>
        <p:nvSpPr>
          <p:cNvPr id="16" name="文字方塊 15"/>
          <p:cNvSpPr txBox="1"/>
          <p:nvPr/>
        </p:nvSpPr>
        <p:spPr>
          <a:xfrm>
            <a:off x="1163292" y="944598"/>
            <a:ext cx="2236510" cy="1015663"/>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(5)</a:t>
            </a:r>
            <a:r>
              <a:rPr lang="zh-TW" altLang="en-US" sz="2000" b="1" dirty="0">
                <a:latin typeface="標楷體" panose="03000509000000000000" pitchFamily="65" charset="-120"/>
                <a:ea typeface="標楷體" panose="03000509000000000000" pitchFamily="65" charset="-120"/>
              </a:rPr>
              <a:t>如</a:t>
            </a:r>
            <a:r>
              <a:rPr lang="zh-TW" altLang="zh-TW" sz="2000" b="1" dirty="0">
                <a:latin typeface="標楷體" panose="03000509000000000000" pitchFamily="65" charset="-120"/>
                <a:ea typeface="標楷體" panose="03000509000000000000" pitchFamily="65" charset="-120"/>
              </a:rPr>
              <a:t>何</a:t>
            </a:r>
            <a:r>
              <a:rPr lang="zh-TW" altLang="en-US" sz="2000" b="1" dirty="0">
                <a:latin typeface="標楷體" panose="03000509000000000000" pitchFamily="65" charset="-120"/>
                <a:ea typeface="標楷體" panose="03000509000000000000" pitchFamily="65" charset="-120"/>
              </a:rPr>
              <a:t>提</a:t>
            </a:r>
            <a:r>
              <a:rPr lang="zh-TW" altLang="zh-TW" sz="2000" b="1" dirty="0">
                <a:latin typeface="標楷體" panose="03000509000000000000" pitchFamily="65" charset="-120"/>
                <a:ea typeface="標楷體" panose="03000509000000000000" pitchFamily="65" charset="-120"/>
              </a:rPr>
              <a:t>早畢業</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p:txBody>
      </p:sp>
      <p:sp>
        <p:nvSpPr>
          <p:cNvPr id="20" name="文字方塊 19"/>
          <p:cNvSpPr txBox="1"/>
          <p:nvPr/>
        </p:nvSpPr>
        <p:spPr>
          <a:xfrm>
            <a:off x="1504568" y="1575881"/>
            <a:ext cx="8784777" cy="646331"/>
          </a:xfrm>
          <a:prstGeom prst="rect">
            <a:avLst/>
          </a:prstGeom>
          <a:noFill/>
        </p:spPr>
        <p:txBody>
          <a:bodyPr wrap="none" rtlCol="0">
            <a:spAutoFit/>
          </a:bodyPr>
          <a:lstStyle/>
          <a:p>
            <a:r>
              <a:rPr lang="zh-TW" altLang="zh-TW" b="1" dirty="0">
                <a:latin typeface="標楷體" panose="03000509000000000000" pitchFamily="65" charset="-120"/>
                <a:ea typeface="標楷體" panose="03000509000000000000" pitchFamily="65" charset="-120"/>
              </a:rPr>
              <a:t>如果</a:t>
            </a:r>
            <a:r>
              <a:rPr lang="zh-TW" altLang="en-US" b="1" dirty="0">
                <a:latin typeface="標楷體" panose="03000509000000000000" pitchFamily="65" charset="-120"/>
                <a:ea typeface="標楷體" panose="03000509000000000000" pitchFamily="65" charset="-120"/>
              </a:rPr>
              <a:t>你</a:t>
            </a:r>
            <a:r>
              <a:rPr lang="zh-TW" altLang="zh-TW" b="1" dirty="0">
                <a:latin typeface="標楷體" panose="03000509000000000000" pitchFamily="65" charset="-120"/>
                <a:ea typeface="標楷體" panose="03000509000000000000" pitchFamily="65" charset="-120"/>
              </a:rPr>
              <a:t>的興趣明確、職涯進路清楚，那你可以考慮盡快完成畢業條件「提早畢業」，</a:t>
            </a:r>
            <a:endParaRPr lang="en-US" altLang="zh-TW" b="1" dirty="0">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rPr>
              <a:t>提前進入職場卡位</a:t>
            </a:r>
            <a:r>
              <a:rPr lang="zh-TW" altLang="en-US" b="1" dirty="0">
                <a:latin typeface="標楷體" panose="03000509000000000000" pitchFamily="65" charset="-120"/>
                <a:ea typeface="標楷體" panose="03000509000000000000" pitchFamily="65" charset="-120"/>
              </a:rPr>
              <a:t>、進修研究所、或出國留學</a:t>
            </a:r>
            <a:r>
              <a:rPr lang="zh-TW" altLang="zh-TW" b="1" dirty="0">
                <a:latin typeface="標楷體" panose="03000509000000000000" pitchFamily="65" charset="-120"/>
                <a:ea typeface="標楷體" panose="03000509000000000000" pitchFamily="65" charset="-120"/>
              </a:rPr>
              <a:t>。</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14</a:t>
            </a:fld>
            <a:endParaRPr lang="zh-TW" altLang="en-US">
              <a:latin typeface="標楷體" panose="03000509000000000000" pitchFamily="65" charset="-120"/>
              <a:ea typeface="標楷體" panose="03000509000000000000" pitchFamily="65" charset="-120"/>
            </a:endParaRPr>
          </a:p>
        </p:txBody>
      </p:sp>
      <p:sp>
        <p:nvSpPr>
          <p:cNvPr id="19" name="文字方塊 18">
            <a:extLst>
              <a:ext uri="{FF2B5EF4-FFF2-40B4-BE49-F238E27FC236}">
                <a16:creationId xmlns:a16="http://schemas.microsoft.com/office/drawing/2014/main" id="{50BB46CD-DD95-4246-BDC4-7F16F47505CB}"/>
              </a:ext>
            </a:extLst>
          </p:cNvPr>
          <p:cNvSpPr txBox="1"/>
          <p:nvPr/>
        </p:nvSpPr>
        <p:spPr>
          <a:xfrm>
            <a:off x="3727272" y="322177"/>
            <a:ext cx="2749471" cy="400110"/>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r>
              <a:rPr lang="zh-TW" altLang="en-US" sz="2000" b="1" dirty="0">
                <a:solidFill>
                  <a:srgbClr val="CB531F"/>
                </a:solidFill>
                <a:latin typeface="標楷體" panose="03000509000000000000" pitchFamily="65" charset="-120"/>
                <a:ea typeface="標楷體" panose="03000509000000000000" pitchFamily="65" charset="-120"/>
              </a:rPr>
              <a:t> </a:t>
            </a:r>
          </a:p>
        </p:txBody>
      </p:sp>
      <p:sp>
        <p:nvSpPr>
          <p:cNvPr id="22" name="Line 11">
            <a:extLst>
              <a:ext uri="{FF2B5EF4-FFF2-40B4-BE49-F238E27FC236}">
                <a16:creationId xmlns:a16="http://schemas.microsoft.com/office/drawing/2014/main" id="{CE22DE4D-885E-481C-A12A-91CED49308BE}"/>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4" name="圖片 23">
            <a:extLst>
              <a:ext uri="{FF2B5EF4-FFF2-40B4-BE49-F238E27FC236}">
                <a16:creationId xmlns:a16="http://schemas.microsoft.com/office/drawing/2014/main" id="{4222C51E-799C-481E-9991-2F8F746569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spTree>
    <p:extLst>
      <p:ext uri="{BB962C8B-B14F-4D97-AF65-F5344CB8AC3E}">
        <p14:creationId xmlns:p14="http://schemas.microsoft.com/office/powerpoint/2010/main" val="26728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C26775A-5044-435A-9D1B-DFE12BC9F537}"/>
              </a:ext>
            </a:extLst>
          </p:cNvPr>
          <p:cNvPicPr>
            <a:picLocks noChangeAspect="1"/>
          </p:cNvPicPr>
          <p:nvPr/>
        </p:nvPicPr>
        <p:blipFill rotWithShape="1">
          <a:blip r:embed="rId3">
            <a:extLst>
              <a:ext uri="{28A0092B-C50C-407E-A947-70E740481C1C}">
                <a14:useLocalDpi xmlns:a14="http://schemas.microsoft.com/office/drawing/2010/main" val="0"/>
              </a:ext>
            </a:extLst>
          </a:blip>
          <a:srcRect l="6975" r="8990"/>
          <a:stretch/>
        </p:blipFill>
        <p:spPr>
          <a:xfrm>
            <a:off x="1314994" y="3908286"/>
            <a:ext cx="8900160" cy="2765350"/>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892584424"/>
              </p:ext>
            </p:extLst>
          </p:nvPr>
        </p:nvGraphicFramePr>
        <p:xfrm>
          <a:off x="1593303" y="2457415"/>
          <a:ext cx="8497182" cy="1235871"/>
        </p:xfrm>
        <a:graphic>
          <a:graphicData uri="http://schemas.openxmlformats.org/drawingml/2006/table">
            <a:tbl>
              <a:tblPr firstRow="1" bandRow="1">
                <a:tableStyleId>{5C22544A-7EE6-4342-B048-85BDC9FD1C3A}</a:tableStyleId>
              </a:tblPr>
              <a:tblGrid>
                <a:gridCol w="4248591">
                  <a:extLst>
                    <a:ext uri="{9D8B030D-6E8A-4147-A177-3AD203B41FA5}">
                      <a16:colId xmlns:a16="http://schemas.microsoft.com/office/drawing/2014/main" val="20000"/>
                    </a:ext>
                  </a:extLst>
                </a:gridCol>
                <a:gridCol w="4248591">
                  <a:extLst>
                    <a:ext uri="{9D8B030D-6E8A-4147-A177-3AD203B41FA5}">
                      <a16:colId xmlns:a16="http://schemas.microsoft.com/office/drawing/2014/main" val="20001"/>
                    </a:ext>
                  </a:extLst>
                </a:gridCol>
              </a:tblGrid>
              <a:tr h="382431">
                <a:tc>
                  <a:txBody>
                    <a:bodyPr/>
                    <a:lstStyle/>
                    <a:p>
                      <a:pPr algn="ctr">
                        <a:spcAft>
                          <a:spcPts val="0"/>
                        </a:spcAft>
                      </a:pPr>
                      <a:r>
                        <a:rPr lang="en-US" altLang="zh-TW" sz="1400" b="1" kern="1200" dirty="0">
                          <a:solidFill>
                            <a:schemeClr val="lt1"/>
                          </a:solidFill>
                          <a:effectLst/>
                          <a:latin typeface="+mn-lt"/>
                          <a:ea typeface="+mn-ea"/>
                          <a:cs typeface="+mn-cs"/>
                        </a:rPr>
                        <a:t>Requirements for Early Graduation </a:t>
                      </a:r>
                      <a:br>
                        <a:rPr lang="en-US" altLang="zh-TW" sz="1400" b="1" kern="1200" dirty="0">
                          <a:solidFill>
                            <a:schemeClr val="lt1"/>
                          </a:solidFill>
                          <a:effectLst/>
                          <a:latin typeface="+mn-lt"/>
                          <a:ea typeface="+mn-ea"/>
                          <a:cs typeface="+mn-cs"/>
                        </a:rPr>
                      </a:br>
                      <a:r>
                        <a:rPr lang="en-US" altLang="zh-TW" sz="1400" b="1" kern="1200" dirty="0">
                          <a:solidFill>
                            <a:schemeClr val="lt1"/>
                          </a:solidFill>
                          <a:effectLst/>
                          <a:latin typeface="+mn-lt"/>
                          <a:ea typeface="+mn-ea"/>
                          <a:cs typeface="+mn-cs"/>
                        </a:rPr>
                        <a:t>(must meet at least one of the following)</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algn="ctr">
                        <a:spcAft>
                          <a:spcPts val="0"/>
                        </a:spcAft>
                      </a:pPr>
                      <a:r>
                        <a:rPr lang="en-US" altLang="zh-TW" sz="1400" b="1" kern="1200" dirty="0">
                          <a:solidFill>
                            <a:schemeClr val="lt1"/>
                          </a:solidFill>
                          <a:effectLst/>
                          <a:latin typeface="+mn-lt"/>
                          <a:ea typeface="+mn-ea"/>
                          <a:cs typeface="+mn-cs"/>
                        </a:rPr>
                        <a:t>Timeline</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2431">
                <a:tc>
                  <a:txBody>
                    <a:bodyPr/>
                    <a:lstStyle/>
                    <a:p>
                      <a:pPr marL="209550" indent="-209550">
                        <a:spcAft>
                          <a:spcPts val="0"/>
                        </a:spcAft>
                      </a:pPr>
                      <a:r>
                        <a:rPr lang="en-US" altLang="zh-TW" sz="1400" kern="1200" dirty="0">
                          <a:solidFill>
                            <a:schemeClr val="dk1"/>
                          </a:solidFill>
                          <a:effectLst/>
                          <a:latin typeface="+mn-lt"/>
                          <a:ea typeface="+mn-ea"/>
                          <a:cs typeface="+mn-cs"/>
                        </a:rPr>
                        <a:t>1.</a:t>
                      </a:r>
                      <a:r>
                        <a:rPr lang="en-US" altLang="zh-TW" sz="1400" kern="1200" baseline="0" dirty="0">
                          <a:solidFill>
                            <a:schemeClr val="dk1"/>
                          </a:solidFill>
                          <a:effectLst/>
                          <a:latin typeface="+mn-lt"/>
                          <a:ea typeface="+mn-ea"/>
                          <a:cs typeface="+mn-cs"/>
                        </a:rPr>
                        <a:t> C</a:t>
                      </a:r>
                      <a:r>
                        <a:rPr lang="en-US" altLang="zh-TW" sz="1400" kern="1200" dirty="0">
                          <a:solidFill>
                            <a:schemeClr val="dk1"/>
                          </a:solidFill>
                          <a:effectLst/>
                          <a:latin typeface="+mn-lt"/>
                          <a:ea typeface="+mn-ea"/>
                          <a:cs typeface="+mn-cs"/>
                        </a:rPr>
                        <a:t>umulative GPA is 3.38 or above</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rowSpan="2">
                  <a:txBody>
                    <a:bodyPr/>
                    <a:lstStyle/>
                    <a:p>
                      <a:pPr>
                        <a:spcAft>
                          <a:spcPts val="0"/>
                        </a:spcAft>
                      </a:pPr>
                      <a:r>
                        <a:rPr lang="en-US" altLang="zh-TW" sz="1400" kern="1200" dirty="0">
                          <a:solidFill>
                            <a:schemeClr val="dk1"/>
                          </a:solidFill>
                          <a:effectLst/>
                          <a:latin typeface="+mn-lt"/>
                          <a:ea typeface="+mn-ea"/>
                          <a:cs typeface="+mn-cs"/>
                        </a:rPr>
                        <a:t>Application for early graduation may be submitted in the second semester of the junior year or the first semester of the senior year.</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2431">
                <a:tc>
                  <a:txBody>
                    <a:bodyPr/>
                    <a:lstStyle/>
                    <a:p>
                      <a:pPr marL="209550" indent="-209550">
                        <a:spcAft>
                          <a:spcPts val="0"/>
                        </a:spcAft>
                      </a:pPr>
                      <a:r>
                        <a:rPr lang="en-US" altLang="zh-TW" sz="1400" kern="1200" dirty="0">
                          <a:solidFill>
                            <a:schemeClr val="dk1"/>
                          </a:solidFill>
                          <a:effectLst/>
                          <a:latin typeface="+mn-lt"/>
                          <a:ea typeface="+mn-ea"/>
                          <a:cs typeface="+mn-cs"/>
                        </a:rPr>
                        <a:t>2. Cumulated class ranking is in the top 40% of the department</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
        <p:nvSpPr>
          <p:cNvPr id="25" name="文字方塊 24"/>
          <p:cNvSpPr txBox="1"/>
          <p:nvPr/>
        </p:nvSpPr>
        <p:spPr>
          <a:xfrm>
            <a:off x="1472603" y="3925887"/>
            <a:ext cx="5207131" cy="400110"/>
          </a:xfrm>
          <a:prstGeom prst="rect">
            <a:avLst/>
          </a:prstGeom>
          <a:noFill/>
        </p:spPr>
        <p:txBody>
          <a:bodyPr wrap="none" rtlCol="0">
            <a:spAutoFit/>
          </a:bodyPr>
          <a:lstStyle/>
          <a:p>
            <a:pPr lvl="0"/>
            <a:r>
              <a:rPr lang="en-US" altLang="zh-TW" sz="2000" b="1" dirty="0">
                <a:ea typeface="標楷體" panose="03000509000000000000" pitchFamily="65" charset="-120"/>
              </a:rPr>
              <a:t>Characteristics of Students Who Gradated Early</a:t>
            </a:r>
          </a:p>
        </p:txBody>
      </p:sp>
      <p:sp>
        <p:nvSpPr>
          <p:cNvPr id="16" name="文字方塊 15"/>
          <p:cNvSpPr txBox="1"/>
          <p:nvPr/>
        </p:nvSpPr>
        <p:spPr>
          <a:xfrm>
            <a:off x="1163292" y="944598"/>
            <a:ext cx="3052502" cy="707886"/>
          </a:xfrm>
          <a:prstGeom prst="rect">
            <a:avLst/>
          </a:prstGeom>
          <a:noFill/>
        </p:spPr>
        <p:txBody>
          <a:bodyPr wrap="none" rtlCol="0">
            <a:spAutoFit/>
          </a:bodyPr>
          <a:lstStyle/>
          <a:p>
            <a:r>
              <a:rPr lang="en-US" altLang="zh-TW" sz="2000" b="1" dirty="0">
                <a:ea typeface="標楷體" panose="03000509000000000000" pitchFamily="65" charset="-120"/>
              </a:rPr>
              <a:t>(5) How to Graduate Early?</a:t>
            </a:r>
            <a:endParaRPr lang="zh-TW" altLang="en-US" sz="2000" b="1" dirty="0">
              <a:ea typeface="標楷體" panose="03000509000000000000" pitchFamily="65" charset="-120"/>
            </a:endParaRPr>
          </a:p>
          <a:p>
            <a:endParaRPr lang="zh-TW" altLang="en-US" sz="2000" b="1" dirty="0">
              <a:ea typeface="標楷體" panose="03000509000000000000" pitchFamily="65" charset="-120"/>
            </a:endParaRPr>
          </a:p>
        </p:txBody>
      </p:sp>
      <p:sp>
        <p:nvSpPr>
          <p:cNvPr id="20" name="文字方塊 19"/>
          <p:cNvSpPr txBox="1"/>
          <p:nvPr/>
        </p:nvSpPr>
        <p:spPr>
          <a:xfrm>
            <a:off x="1504568" y="1575880"/>
            <a:ext cx="8829040" cy="738664"/>
          </a:xfrm>
          <a:prstGeom prst="rect">
            <a:avLst/>
          </a:prstGeom>
          <a:noFill/>
        </p:spPr>
        <p:txBody>
          <a:bodyPr wrap="square" rtlCol="0">
            <a:spAutoFit/>
          </a:bodyPr>
          <a:lstStyle/>
          <a:p>
            <a:r>
              <a:rPr lang="en-US" altLang="zh-TW" sz="1400" b="1" dirty="0">
                <a:ea typeface="標楷體" panose="03000509000000000000" pitchFamily="65" charset="-120"/>
              </a:rPr>
              <a:t>If you have a clear idea of what your interests are, where you want to go career-wise, you may consider early graduation. This will give you a head start in life, whether it is entering the career field of your choice, applying for graduate schools, or continuing your studies abroad. </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15</a:t>
            </a:fld>
            <a:endParaRPr lang="zh-TW" altLang="en-US">
              <a:latin typeface="標楷體" panose="03000509000000000000" pitchFamily="65" charset="-120"/>
              <a:ea typeface="標楷體" panose="03000509000000000000" pitchFamily="65" charset="-120"/>
            </a:endParaRPr>
          </a:p>
        </p:txBody>
      </p:sp>
      <p:grpSp>
        <p:nvGrpSpPr>
          <p:cNvPr id="19" name="群組 18">
            <a:extLst>
              <a:ext uri="{FF2B5EF4-FFF2-40B4-BE49-F238E27FC236}">
                <a16:creationId xmlns:a16="http://schemas.microsoft.com/office/drawing/2014/main" id="{EB22EF3D-6333-4616-A042-A93D416B3878}"/>
              </a:ext>
            </a:extLst>
          </p:cNvPr>
          <p:cNvGrpSpPr/>
          <p:nvPr/>
        </p:nvGrpSpPr>
        <p:grpSpPr>
          <a:xfrm>
            <a:off x="3030585" y="103626"/>
            <a:ext cx="4586278" cy="699192"/>
            <a:chOff x="3030585" y="103626"/>
            <a:chExt cx="4586278" cy="699192"/>
          </a:xfrm>
        </p:grpSpPr>
        <p:sp>
          <p:nvSpPr>
            <p:cNvPr id="22" name="文字方塊 21">
              <a:extLst>
                <a:ext uri="{FF2B5EF4-FFF2-40B4-BE49-F238E27FC236}">
                  <a16:creationId xmlns:a16="http://schemas.microsoft.com/office/drawing/2014/main" id="{A3299F91-CC8E-40F8-AB48-F45B8F7FA9BB}"/>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24" name="Line 11">
              <a:extLst>
                <a:ext uri="{FF2B5EF4-FFF2-40B4-BE49-F238E27FC236}">
                  <a16:creationId xmlns:a16="http://schemas.microsoft.com/office/drawing/2014/main" id="{05751D99-5540-48CF-9EE1-7E5314FDB27B}"/>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標楷體" panose="03000509000000000000" pitchFamily="65" charset="-120"/>
              </a:endParaRPr>
            </a:p>
          </p:txBody>
        </p:sp>
        <p:pic>
          <p:nvPicPr>
            <p:cNvPr id="31" name="圖片 30">
              <a:extLst>
                <a:ext uri="{FF2B5EF4-FFF2-40B4-BE49-F238E27FC236}">
                  <a16:creationId xmlns:a16="http://schemas.microsoft.com/office/drawing/2014/main" id="{BBAD9CB6-5769-4174-806F-480A9D489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
        <p:nvSpPr>
          <p:cNvPr id="32" name="文字方塊 31">
            <a:extLst>
              <a:ext uri="{FF2B5EF4-FFF2-40B4-BE49-F238E27FC236}">
                <a16:creationId xmlns:a16="http://schemas.microsoft.com/office/drawing/2014/main" id="{BC973E78-9930-4B69-8E3B-B4519B8B9727}"/>
              </a:ext>
            </a:extLst>
          </p:cNvPr>
          <p:cNvSpPr txBox="1"/>
          <p:nvPr/>
        </p:nvSpPr>
        <p:spPr>
          <a:xfrm>
            <a:off x="3030585" y="4668865"/>
            <a:ext cx="2650766" cy="307777"/>
          </a:xfrm>
          <a:prstGeom prst="rect">
            <a:avLst/>
          </a:prstGeom>
          <a:noFill/>
        </p:spPr>
        <p:txBody>
          <a:bodyPr wrap="square" rtlCol="0">
            <a:spAutoFit/>
          </a:bodyPr>
          <a:lstStyle/>
          <a:p>
            <a:pPr marL="285750" lvl="0" indent="-285750">
              <a:buFont typeface="Wingdings" panose="05000000000000000000" pitchFamily="2" charset="2"/>
              <a:buChar char="l"/>
            </a:pPr>
            <a:r>
              <a:rPr lang="en-US" altLang="zh-TW" sz="1400" dirty="0"/>
              <a:t>Have a Clear Academic Plan</a:t>
            </a:r>
            <a:endParaRPr lang="zh-TW" altLang="zh-TW" sz="1400" dirty="0"/>
          </a:p>
        </p:txBody>
      </p:sp>
      <p:sp>
        <p:nvSpPr>
          <p:cNvPr id="33" name="文字方塊 32">
            <a:extLst>
              <a:ext uri="{FF2B5EF4-FFF2-40B4-BE49-F238E27FC236}">
                <a16:creationId xmlns:a16="http://schemas.microsoft.com/office/drawing/2014/main" id="{A528D698-6439-413E-AB69-9FE89EAFBDFA}"/>
              </a:ext>
            </a:extLst>
          </p:cNvPr>
          <p:cNvSpPr txBox="1"/>
          <p:nvPr/>
        </p:nvSpPr>
        <p:spPr>
          <a:xfrm>
            <a:off x="3030585" y="5120018"/>
            <a:ext cx="2650766" cy="523220"/>
          </a:xfrm>
          <a:prstGeom prst="rect">
            <a:avLst/>
          </a:prstGeom>
          <a:noFill/>
        </p:spPr>
        <p:txBody>
          <a:bodyPr wrap="square" rtlCol="0">
            <a:spAutoFit/>
          </a:bodyPr>
          <a:lstStyle/>
          <a:p>
            <a:pPr marL="285750" indent="-285750">
              <a:buFont typeface="Wingdings" panose="05000000000000000000" pitchFamily="2" charset="2"/>
              <a:buChar char="l"/>
            </a:pPr>
            <a:r>
              <a:rPr lang="en-US" altLang="zh-TW" sz="1400" dirty="0"/>
              <a:t>Understand the Rules of the University and Department</a:t>
            </a:r>
            <a:endParaRPr lang="zh-TW" altLang="en-US" sz="1600" dirty="0">
              <a:ea typeface="華康中圓體" panose="020F0509000000000000" pitchFamily="49" charset="-120"/>
            </a:endParaRPr>
          </a:p>
        </p:txBody>
      </p:sp>
      <p:sp>
        <p:nvSpPr>
          <p:cNvPr id="34" name="文字方塊 33">
            <a:extLst>
              <a:ext uri="{FF2B5EF4-FFF2-40B4-BE49-F238E27FC236}">
                <a16:creationId xmlns:a16="http://schemas.microsoft.com/office/drawing/2014/main" id="{F142B6AB-90A2-4689-A803-A8F027F36548}"/>
              </a:ext>
            </a:extLst>
          </p:cNvPr>
          <p:cNvSpPr txBox="1"/>
          <p:nvPr/>
        </p:nvSpPr>
        <p:spPr>
          <a:xfrm>
            <a:off x="3030585" y="5827904"/>
            <a:ext cx="1837298" cy="307777"/>
          </a:xfrm>
          <a:prstGeom prst="rect">
            <a:avLst/>
          </a:prstGeom>
          <a:noFill/>
        </p:spPr>
        <p:txBody>
          <a:bodyPr wrap="none" rtlCol="0">
            <a:spAutoFit/>
          </a:bodyPr>
          <a:lstStyle/>
          <a:p>
            <a:pPr marL="285750" indent="-285750">
              <a:buFont typeface="Wingdings" panose="05000000000000000000" pitchFamily="2" charset="2"/>
              <a:buChar char="l"/>
            </a:pPr>
            <a:r>
              <a:rPr lang="en-US" altLang="zh-TW" sz="1400" dirty="0"/>
              <a:t>Manage Time Well</a:t>
            </a:r>
            <a:endParaRPr lang="zh-TW" altLang="en-US" sz="1600" dirty="0">
              <a:ea typeface="華康中圓體" panose="020F0509000000000000" pitchFamily="49" charset="-120"/>
            </a:endParaRPr>
          </a:p>
        </p:txBody>
      </p:sp>
      <p:sp>
        <p:nvSpPr>
          <p:cNvPr id="35" name="文字方塊 34">
            <a:extLst>
              <a:ext uri="{FF2B5EF4-FFF2-40B4-BE49-F238E27FC236}">
                <a16:creationId xmlns:a16="http://schemas.microsoft.com/office/drawing/2014/main" id="{B65BE694-322C-42DB-91EF-D04B660BB9E9}"/>
              </a:ext>
            </a:extLst>
          </p:cNvPr>
          <p:cNvSpPr txBox="1"/>
          <p:nvPr/>
        </p:nvSpPr>
        <p:spPr>
          <a:xfrm>
            <a:off x="5933290" y="4668865"/>
            <a:ext cx="2883147" cy="523220"/>
          </a:xfrm>
          <a:prstGeom prst="rect">
            <a:avLst/>
          </a:prstGeom>
          <a:noFill/>
        </p:spPr>
        <p:txBody>
          <a:bodyPr wrap="square" rtlCol="0">
            <a:spAutoFit/>
          </a:bodyPr>
          <a:lstStyle/>
          <a:p>
            <a:pPr marL="285750" lvl="0" indent="-285750">
              <a:buFont typeface="Wingdings" panose="05000000000000000000" pitchFamily="2" charset="2"/>
              <a:buChar char="l"/>
            </a:pPr>
            <a:r>
              <a:rPr lang="en-US" altLang="zh-TW" sz="1400" dirty="0"/>
              <a:t>Are not afraid to seek help from professors and other students</a:t>
            </a:r>
            <a:endParaRPr lang="zh-TW" altLang="zh-TW" sz="1400" dirty="0"/>
          </a:p>
        </p:txBody>
      </p:sp>
      <p:sp>
        <p:nvSpPr>
          <p:cNvPr id="36" name="文字方塊 35">
            <a:extLst>
              <a:ext uri="{FF2B5EF4-FFF2-40B4-BE49-F238E27FC236}">
                <a16:creationId xmlns:a16="http://schemas.microsoft.com/office/drawing/2014/main" id="{7E669C2D-F079-4DB6-B681-8837DEF31B99}"/>
              </a:ext>
            </a:extLst>
          </p:cNvPr>
          <p:cNvSpPr txBox="1"/>
          <p:nvPr/>
        </p:nvSpPr>
        <p:spPr>
          <a:xfrm>
            <a:off x="5931788" y="5253196"/>
            <a:ext cx="2602892" cy="307777"/>
          </a:xfrm>
          <a:prstGeom prst="rect">
            <a:avLst/>
          </a:prstGeom>
          <a:noFill/>
        </p:spPr>
        <p:txBody>
          <a:bodyPr wrap="none" rtlCol="0">
            <a:spAutoFit/>
          </a:bodyPr>
          <a:lstStyle/>
          <a:p>
            <a:pPr marL="285750" lvl="0" indent="-285750">
              <a:buFont typeface="Wingdings" panose="05000000000000000000" pitchFamily="2" charset="2"/>
              <a:buChar char="l"/>
            </a:pPr>
            <a:r>
              <a:rPr lang="en-US" altLang="zh-TW" sz="1400" dirty="0"/>
              <a:t>Are highly motivated to learn</a:t>
            </a:r>
            <a:endParaRPr lang="zh-TW" altLang="zh-TW" sz="1400" dirty="0"/>
          </a:p>
        </p:txBody>
      </p:sp>
    </p:spTree>
    <p:extLst>
      <p:ext uri="{BB962C8B-B14F-4D97-AF65-F5344CB8AC3E}">
        <p14:creationId xmlns:p14="http://schemas.microsoft.com/office/powerpoint/2010/main" val="13811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E4F6873-E929-4234-8E79-888BC8EF4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75" y="4492703"/>
            <a:ext cx="10603870" cy="2196000"/>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5" name="文字方塊 24"/>
          <p:cNvSpPr txBox="1"/>
          <p:nvPr/>
        </p:nvSpPr>
        <p:spPr>
          <a:xfrm>
            <a:off x="3030585" y="4777036"/>
            <a:ext cx="5262979" cy="369332"/>
          </a:xfrm>
          <a:prstGeom prst="rect">
            <a:avLst/>
          </a:prstGeom>
          <a:noFill/>
        </p:spPr>
        <p:txBody>
          <a:bodyPr wrap="none" rtlCol="0">
            <a:spAutoFit/>
          </a:bodyPr>
          <a:lstStyle/>
          <a:p>
            <a:pPr lvl="0"/>
            <a:r>
              <a:rPr lang="zh-TW" altLang="zh-TW" b="1" dirty="0">
                <a:solidFill>
                  <a:schemeClr val="accent2"/>
                </a:solidFill>
                <a:latin typeface="標楷體" panose="03000509000000000000" pitchFamily="65" charset="-120"/>
                <a:ea typeface="標楷體" panose="03000509000000000000" pitchFamily="65" charset="-120"/>
              </a:rPr>
              <a:t>叮嚀提醒</a:t>
            </a:r>
            <a:r>
              <a:rPr lang="en-US" altLang="zh-TW" b="1" dirty="0">
                <a:solidFill>
                  <a:schemeClr val="accent2"/>
                </a:solidFill>
                <a:latin typeface="標楷體" panose="03000509000000000000" pitchFamily="65" charset="-120"/>
                <a:ea typeface="標楷體" panose="03000509000000000000" pitchFamily="65" charset="-120"/>
              </a:rPr>
              <a:t>~~</a:t>
            </a:r>
            <a:r>
              <a:rPr lang="zh-TW" altLang="zh-TW" b="1" dirty="0">
                <a:solidFill>
                  <a:schemeClr val="accent2"/>
                </a:solidFill>
                <a:latin typeface="標楷體" panose="03000509000000000000" pitchFamily="65" charset="-120"/>
                <a:ea typeface="標楷體" panose="03000509000000000000" pitchFamily="65" charset="-120"/>
              </a:rPr>
              <a:t>為避免非自願延畢，請牢記以下心法：</a:t>
            </a:r>
          </a:p>
        </p:txBody>
      </p:sp>
      <p:sp>
        <p:nvSpPr>
          <p:cNvPr id="20" name="文字方塊 19"/>
          <p:cNvSpPr txBox="1"/>
          <p:nvPr/>
        </p:nvSpPr>
        <p:spPr>
          <a:xfrm>
            <a:off x="1841798" y="5219252"/>
            <a:ext cx="2377574" cy="369332"/>
          </a:xfrm>
          <a:prstGeom prst="rect">
            <a:avLst/>
          </a:prstGeom>
          <a:noFill/>
        </p:spPr>
        <p:txBody>
          <a:bodyPr wrap="none" rtlCol="0">
            <a:spAutoFit/>
          </a:bodyPr>
          <a:lstStyle/>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畢業條件門檻了</a:t>
            </a:r>
            <a:r>
              <a:rPr lang="zh-TW" altLang="en-US" dirty="0">
                <a:latin typeface="標楷體" panose="03000509000000000000" pitchFamily="65" charset="-120"/>
                <a:ea typeface="標楷體" panose="03000509000000000000" pitchFamily="65" charset="-120"/>
              </a:rPr>
              <a:t>心</a:t>
            </a:r>
            <a:r>
              <a:rPr lang="zh-TW" altLang="zh-TW" dirty="0">
                <a:latin typeface="標楷體" panose="03000509000000000000" pitchFamily="65" charset="-120"/>
                <a:ea typeface="標楷體" panose="03000509000000000000" pitchFamily="65" charset="-120"/>
              </a:rPr>
              <a:t>胸</a:t>
            </a:r>
            <a:endParaRPr lang="zh-TW" altLang="en-US" dirty="0">
              <a:latin typeface="標楷體" panose="03000509000000000000" pitchFamily="65" charset="-120"/>
              <a:ea typeface="標楷體" panose="03000509000000000000" pitchFamily="65" charset="-120"/>
            </a:endParaRPr>
          </a:p>
        </p:txBody>
      </p:sp>
      <p:sp>
        <p:nvSpPr>
          <p:cNvPr id="31" name="文字方塊 30"/>
          <p:cNvSpPr txBox="1"/>
          <p:nvPr/>
        </p:nvSpPr>
        <p:spPr>
          <a:xfrm>
            <a:off x="1840294" y="5538396"/>
            <a:ext cx="2377574" cy="369332"/>
          </a:xfrm>
          <a:prstGeom prst="rect">
            <a:avLst/>
          </a:prstGeom>
          <a:noFill/>
        </p:spPr>
        <p:txBody>
          <a:bodyPr wrap="none" rtlCol="0">
            <a:spAutoFit/>
          </a:bodyPr>
          <a:lstStyle/>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生活作息管理需得當</a:t>
            </a:r>
            <a:endParaRPr lang="zh-TW" altLang="en-US" dirty="0">
              <a:latin typeface="標楷體" panose="03000509000000000000" pitchFamily="65" charset="-120"/>
              <a:ea typeface="標楷體" panose="03000509000000000000" pitchFamily="65" charset="-120"/>
            </a:endParaRPr>
          </a:p>
        </p:txBody>
      </p:sp>
      <p:sp>
        <p:nvSpPr>
          <p:cNvPr id="32" name="文字方塊 31"/>
          <p:cNvSpPr txBox="1"/>
          <p:nvPr/>
        </p:nvSpPr>
        <p:spPr>
          <a:xfrm>
            <a:off x="1849345" y="5877155"/>
            <a:ext cx="2377574" cy="369332"/>
          </a:xfrm>
          <a:prstGeom prst="rect">
            <a:avLst/>
          </a:prstGeom>
          <a:noFill/>
        </p:spPr>
        <p:txBody>
          <a:bodyPr wrap="none" rtlCol="0">
            <a:spAutoFit/>
          </a:bodyPr>
          <a:lstStyle/>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學習遊憩分配宜合理</a:t>
            </a:r>
            <a:endParaRPr lang="zh-TW" altLang="en-US" dirty="0">
              <a:latin typeface="標楷體" panose="03000509000000000000" pitchFamily="65" charset="-120"/>
              <a:ea typeface="標楷體" panose="03000509000000000000" pitchFamily="65" charset="-120"/>
            </a:endParaRPr>
          </a:p>
        </p:txBody>
      </p:sp>
      <p:sp>
        <p:nvSpPr>
          <p:cNvPr id="33" name="文字方塊 32"/>
          <p:cNvSpPr txBox="1"/>
          <p:nvPr/>
        </p:nvSpPr>
        <p:spPr>
          <a:xfrm>
            <a:off x="4374574" y="5219252"/>
            <a:ext cx="5147563" cy="369332"/>
          </a:xfrm>
          <a:prstGeom prst="rect">
            <a:avLst/>
          </a:prstGeom>
          <a:noFill/>
        </p:spPr>
        <p:txBody>
          <a:bodyPr wrap="none" rtlCol="0">
            <a:spAutoFit/>
          </a:bodyPr>
          <a:lstStyle/>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覓求個人學習真興趣（志趣相投</a:t>
            </a:r>
            <a:r>
              <a:rPr lang="zh-TW" altLang="en-US" dirty="0">
                <a:latin typeface="標楷體" panose="03000509000000000000" pitchFamily="65" charset="-120"/>
                <a:ea typeface="標楷體" panose="03000509000000000000" pitchFamily="65" charset="-120"/>
              </a:rPr>
              <a:t>的學系與</a:t>
            </a:r>
            <a:r>
              <a:rPr lang="zh-TW" altLang="zh-TW" dirty="0">
                <a:latin typeface="標楷體" panose="03000509000000000000" pitchFamily="65" charset="-120"/>
                <a:ea typeface="標楷體" panose="03000509000000000000" pitchFamily="65" charset="-120"/>
              </a:rPr>
              <a:t>課程）</a:t>
            </a:r>
          </a:p>
        </p:txBody>
      </p:sp>
      <p:sp>
        <p:nvSpPr>
          <p:cNvPr id="34" name="文字方塊 33"/>
          <p:cNvSpPr txBox="1"/>
          <p:nvPr/>
        </p:nvSpPr>
        <p:spPr>
          <a:xfrm>
            <a:off x="4374574" y="5538396"/>
            <a:ext cx="6070893" cy="369332"/>
          </a:xfrm>
          <a:prstGeom prst="rect">
            <a:avLst/>
          </a:prstGeom>
          <a:noFill/>
        </p:spPr>
        <p:txBody>
          <a:bodyPr wrap="none" rtlCol="0">
            <a:spAutoFit/>
          </a:bodyPr>
          <a:lstStyle/>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困擾因素即尋求協助（如課業、家庭、健康、感情…等）</a:t>
            </a:r>
            <a:endParaRPr lang="zh-TW" altLang="en-US" dirty="0">
              <a:latin typeface="標楷體" panose="03000509000000000000" pitchFamily="65" charset="-120"/>
              <a:ea typeface="標楷體" panose="03000509000000000000" pitchFamily="65" charset="-120"/>
            </a:endParaRPr>
          </a:p>
        </p:txBody>
      </p:sp>
      <p:sp>
        <p:nvSpPr>
          <p:cNvPr id="16" name="文字方塊 15"/>
          <p:cNvSpPr txBox="1"/>
          <p:nvPr/>
        </p:nvSpPr>
        <p:spPr>
          <a:xfrm>
            <a:off x="1163292" y="919617"/>
            <a:ext cx="3475210" cy="1015663"/>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(6)</a:t>
            </a:r>
            <a:r>
              <a:rPr lang="zh-TW" altLang="zh-TW" sz="2000" b="1" dirty="0">
                <a:latin typeface="標楷體" panose="03000509000000000000" pitchFamily="65" charset="-120"/>
                <a:ea typeface="標楷體" panose="03000509000000000000" pitchFamily="65" charset="-120"/>
              </a:rPr>
              <a:t>為何會延畢</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p>
            <a:endParaRPr lang="zh-TW" altLang="en-US" sz="2000" b="1" dirty="0">
              <a:solidFill>
                <a:srgbClr val="FF0000"/>
              </a:solidFill>
              <a:latin typeface="標楷體" panose="03000509000000000000" pitchFamily="65" charset="-120"/>
              <a:ea typeface="標楷體" panose="03000509000000000000" pitchFamily="65" charset="-120"/>
            </a:endParaRPr>
          </a:p>
          <a:p>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26" name="文字方塊 25"/>
          <p:cNvSpPr txBox="1"/>
          <p:nvPr/>
        </p:nvSpPr>
        <p:spPr>
          <a:xfrm>
            <a:off x="1504567" y="1263080"/>
            <a:ext cx="6937068" cy="646331"/>
          </a:xfrm>
          <a:prstGeom prst="rect">
            <a:avLst/>
          </a:prstGeom>
          <a:noFill/>
        </p:spPr>
        <p:txBody>
          <a:bodyPr wrap="square" rtlCol="0">
            <a:spAutoFit/>
          </a:bodyPr>
          <a:lstStyle/>
          <a:p>
            <a:r>
              <a:rPr lang="zh-TW" altLang="en-US" b="1" dirty="0">
                <a:latin typeface="標楷體" panose="03000509000000000000" pitchFamily="65" charset="-120"/>
                <a:ea typeface="標楷體" panose="03000509000000000000" pitchFamily="65" charset="-120"/>
              </a:rPr>
              <a:t>你也可能無法</a:t>
            </a:r>
            <a:r>
              <a:rPr lang="en-US" altLang="zh-TW" b="1" dirty="0">
                <a:latin typeface="標楷體" panose="03000509000000000000" pitchFamily="65" charset="-120"/>
                <a:ea typeface="標楷體" panose="03000509000000000000" pitchFamily="65" charset="-120"/>
              </a:rPr>
              <a:t>4</a:t>
            </a:r>
            <a:r>
              <a:rPr lang="zh-TW" altLang="zh-TW" b="1" dirty="0">
                <a:latin typeface="標楷體" panose="03000509000000000000" pitchFamily="65" charset="-120"/>
                <a:ea typeface="標楷體" panose="03000509000000000000" pitchFamily="65" charset="-120"/>
              </a:rPr>
              <a:t>年</a:t>
            </a:r>
            <a:r>
              <a:rPr lang="zh-TW" altLang="en-US" b="1" dirty="0">
                <a:latin typeface="標楷體" panose="03000509000000000000" pitchFamily="65" charset="-120"/>
                <a:ea typeface="標楷體" panose="03000509000000000000" pitchFamily="65" charset="-120"/>
              </a:rPr>
              <a:t>畢業</a:t>
            </a:r>
            <a:r>
              <a:rPr lang="zh-TW"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延畢的原因不見得都是不好的，但青春短暫，請珍惜，並妥為自我管理 </a:t>
            </a:r>
            <a:r>
              <a:rPr lang="zh-TW" altLang="zh-TW" b="1" dirty="0">
                <a:latin typeface="標楷體" panose="03000509000000000000" pitchFamily="65" charset="-120"/>
                <a:ea typeface="標楷體" panose="03000509000000000000" pitchFamily="65" charset="-120"/>
              </a:rPr>
              <a:t>。</a:t>
            </a:r>
            <a:endParaRPr lang="zh-TW" altLang="en-US" sz="1600" b="1" dirty="0">
              <a:solidFill>
                <a:srgbClr val="FF0000"/>
              </a:solidFill>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409513149"/>
              </p:ext>
            </p:extLst>
          </p:nvPr>
        </p:nvGraphicFramePr>
        <p:xfrm>
          <a:off x="1555171" y="1954544"/>
          <a:ext cx="7055430" cy="2196000"/>
        </p:xfrm>
        <a:graphic>
          <a:graphicData uri="http://schemas.openxmlformats.org/drawingml/2006/table">
            <a:tbl>
              <a:tblPr firstRow="1" bandRow="1">
                <a:tableStyleId>{93296810-A885-4BE3-A3E7-6D5BEEA58F35}</a:tableStyleId>
              </a:tblPr>
              <a:tblGrid>
                <a:gridCol w="3527715">
                  <a:extLst>
                    <a:ext uri="{9D8B030D-6E8A-4147-A177-3AD203B41FA5}">
                      <a16:colId xmlns:a16="http://schemas.microsoft.com/office/drawing/2014/main" val="20000"/>
                    </a:ext>
                  </a:extLst>
                </a:gridCol>
                <a:gridCol w="3527715">
                  <a:extLst>
                    <a:ext uri="{9D8B030D-6E8A-4147-A177-3AD203B41FA5}">
                      <a16:colId xmlns:a16="http://schemas.microsoft.com/office/drawing/2014/main" val="20001"/>
                    </a:ext>
                  </a:extLst>
                </a:gridCol>
              </a:tblGrid>
              <a:tr h="361338">
                <a:tc>
                  <a:txBody>
                    <a:bodyPr/>
                    <a:lstStyle/>
                    <a:p>
                      <a:pPr algn="ctr">
                        <a:spcAft>
                          <a:spcPts val="0"/>
                        </a:spcAft>
                      </a:pPr>
                      <a:r>
                        <a:rPr lang="zh-TW" altLang="en-US" sz="1800" kern="100" dirty="0">
                          <a:solidFill>
                            <a:schemeClr val="bg1"/>
                          </a:solidFill>
                          <a:effectLst/>
                          <a:latin typeface="標楷體" panose="03000509000000000000" pitchFamily="65" charset="-120"/>
                          <a:ea typeface="標楷體" panose="03000509000000000000" pitchFamily="65" charset="-120"/>
                        </a:rPr>
                        <a:t>造成延畢的原因</a:t>
                      </a:r>
                      <a:endParaRPr lang="zh-TW" sz="18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延長修業期程</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11554">
                <a:tc>
                  <a:txBody>
                    <a:bodyPr/>
                    <a:lstStyle/>
                    <a:p>
                      <a:pPr marL="209550" marR="0" indent="-209550" algn="l"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標楷體" panose="03000509000000000000" pitchFamily="65" charset="-120"/>
                          <a:ea typeface="標楷體" panose="03000509000000000000" pitchFamily="65" charset="-120"/>
                        </a:rPr>
                        <a:t>1</a:t>
                      </a:r>
                      <a:r>
                        <a:rPr lang="zh-TW" sz="1800" kern="100" dirty="0">
                          <a:solidFill>
                            <a:schemeClr val="tx1"/>
                          </a:solidFill>
                          <a:effectLst/>
                          <a:latin typeface="標楷體" panose="03000509000000000000" pitchFamily="65" charset="-120"/>
                          <a:ea typeface="標楷體" panose="03000509000000000000" pitchFamily="65" charset="-120"/>
                        </a:rPr>
                        <a:t>、</a:t>
                      </a:r>
                      <a:r>
                        <a:rPr lang="zh-TW" altLang="en-US" sz="1800" kern="100" dirty="0">
                          <a:solidFill>
                            <a:schemeClr val="tx1"/>
                          </a:solidFill>
                          <a:effectLst/>
                          <a:latin typeface="標楷體" panose="03000509000000000000" pitchFamily="65" charset="-120"/>
                          <a:ea typeface="標楷體" panose="03000509000000000000" pitchFamily="65" charset="-120"/>
                        </a:rPr>
                        <a:t>跨領域多元學習：如雙主修、輔系、學分學程、教育學程</a:t>
                      </a:r>
                      <a:endParaRPr lang="zh-TW" altLang="zh-TW" sz="1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rowSpan="3">
                  <a:txBody>
                    <a:bodyPr/>
                    <a:lstStyle/>
                    <a:p>
                      <a:pPr>
                        <a:spcAft>
                          <a:spcPts val="0"/>
                        </a:spcAft>
                      </a:pPr>
                      <a:r>
                        <a:rPr lang="zh-TW" sz="1800" kern="100" dirty="0">
                          <a:effectLst/>
                          <a:latin typeface="標楷體" panose="03000509000000000000" pitchFamily="65" charset="-120"/>
                          <a:ea typeface="標楷體" panose="03000509000000000000" pitchFamily="65" charset="-120"/>
                        </a:rPr>
                        <a:t>可於學士班修業</a:t>
                      </a:r>
                      <a:r>
                        <a:rPr lang="en-US" altLang="zh-TW" sz="1800" kern="100" dirty="0">
                          <a:effectLst/>
                          <a:latin typeface="標楷體" panose="03000509000000000000" pitchFamily="65" charset="-120"/>
                          <a:ea typeface="標楷體" panose="03000509000000000000" pitchFamily="65" charset="-120"/>
                        </a:rPr>
                        <a:t>4</a:t>
                      </a:r>
                      <a:r>
                        <a:rPr lang="zh-TW" sz="1800" kern="100" dirty="0">
                          <a:effectLst/>
                          <a:latin typeface="標楷體" panose="03000509000000000000" pitchFamily="65" charset="-120"/>
                          <a:ea typeface="標楷體" panose="03000509000000000000" pitchFamily="65" charset="-120"/>
                        </a:rPr>
                        <a:t>年結束後，</a:t>
                      </a:r>
                      <a:r>
                        <a:rPr lang="zh-TW" altLang="en-US" sz="1800" kern="100" dirty="0">
                          <a:effectLst/>
                          <a:latin typeface="標楷體" panose="03000509000000000000" pitchFamily="65" charset="-120"/>
                          <a:ea typeface="標楷體" panose="03000509000000000000" pitchFamily="65" charset="-120"/>
                        </a:rPr>
                        <a:t>最多</a:t>
                      </a:r>
                      <a:r>
                        <a:rPr lang="zh-TW" sz="1800" kern="100" dirty="0">
                          <a:effectLst/>
                          <a:latin typeface="標楷體" panose="03000509000000000000" pitchFamily="65" charset="-120"/>
                          <a:ea typeface="標楷體" panose="03000509000000000000" pitchFamily="65" charset="-120"/>
                        </a:rPr>
                        <a:t>再延長修業期限</a:t>
                      </a:r>
                      <a:r>
                        <a:rPr lang="en-US" sz="1800" kern="100" dirty="0">
                          <a:effectLst/>
                          <a:latin typeface="標楷體" panose="03000509000000000000" pitchFamily="65" charset="-120"/>
                          <a:ea typeface="標楷體" panose="03000509000000000000" pitchFamily="65" charset="-120"/>
                        </a:rPr>
                        <a:t>2</a:t>
                      </a:r>
                      <a:r>
                        <a:rPr lang="zh-TW" sz="1800" kern="100" dirty="0">
                          <a:effectLst/>
                          <a:latin typeface="標楷體" panose="03000509000000000000" pitchFamily="65" charset="-120"/>
                          <a:ea typeface="標楷體" panose="03000509000000000000" pitchFamily="65" charset="-120"/>
                        </a:rPr>
                        <a:t>年。</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611554">
                <a:tc>
                  <a:txBody>
                    <a:bodyPr/>
                    <a:lstStyle/>
                    <a:p>
                      <a:pPr marL="209550" marR="0" lvl="0" indent="-209550" algn="l"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標楷體" panose="03000509000000000000" pitchFamily="65" charset="-120"/>
                          <a:ea typeface="標楷體" panose="03000509000000000000" pitchFamily="65" charset="-120"/>
                        </a:rPr>
                        <a:t>2</a:t>
                      </a:r>
                      <a:r>
                        <a:rPr lang="zh-TW" sz="1800" kern="100" dirty="0">
                          <a:solidFill>
                            <a:schemeClr val="tx1"/>
                          </a:solidFill>
                          <a:effectLst/>
                          <a:latin typeface="標楷體" panose="03000509000000000000" pitchFamily="65" charset="-120"/>
                          <a:ea typeface="標楷體" panose="03000509000000000000" pitchFamily="65" charset="-120"/>
                        </a:rPr>
                        <a:t>、</a:t>
                      </a:r>
                      <a:r>
                        <a:rPr lang="zh-TW" altLang="en-US" sz="1800" kern="100" dirty="0">
                          <a:solidFill>
                            <a:schemeClr val="tx1"/>
                          </a:solidFill>
                          <a:effectLst/>
                          <a:latin typeface="標楷體" panose="03000509000000000000" pitchFamily="65" charset="-120"/>
                          <a:ea typeface="標楷體" panose="03000509000000000000" pitchFamily="65" charset="-120"/>
                        </a:rPr>
                        <a:t>個人生涯規劃：如出國交換</a:t>
                      </a:r>
                      <a:endParaRPr lang="en-US" altLang="zh-TW" sz="18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B w="12700" cap="flat" cmpd="sng" algn="ctr">
                      <a:solidFill>
                        <a:schemeClr val="bg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611554">
                <a:tc>
                  <a:txBody>
                    <a:bodyPr/>
                    <a:lstStyle/>
                    <a:p>
                      <a:pPr marL="209550" marR="0" lvl="0" indent="-209550" algn="l" defTabSz="914400" rtl="0" eaLnBrk="1" fontAlgn="auto" latinLnBrk="0" hangingPunct="1">
                        <a:lnSpc>
                          <a:spcPct val="100000"/>
                        </a:lnSpc>
                        <a:spcBef>
                          <a:spcPts val="0"/>
                        </a:spcBef>
                        <a:spcAft>
                          <a:spcPts val="0"/>
                        </a:spcAft>
                        <a:buClrTx/>
                        <a:buSzTx/>
                        <a:buFontTx/>
                        <a:buNone/>
                        <a:tabLst/>
                        <a:defRPr/>
                      </a:pPr>
                      <a:r>
                        <a:rPr lang="en-US" altLang="zh-TW" sz="1800" strike="noStrike" kern="100" baseline="0" dirty="0">
                          <a:solidFill>
                            <a:schemeClr val="tx1"/>
                          </a:solidFill>
                          <a:effectLst/>
                          <a:latin typeface="標楷體" panose="03000509000000000000" pitchFamily="65" charset="-120"/>
                          <a:ea typeface="標楷體" panose="03000509000000000000" pitchFamily="65" charset="-120"/>
                        </a:rPr>
                        <a:t>3</a:t>
                      </a:r>
                      <a:r>
                        <a:rPr lang="zh-TW" altLang="en-US" sz="1800" strike="noStrike" kern="100" baseline="0" dirty="0">
                          <a:solidFill>
                            <a:schemeClr val="tx1"/>
                          </a:solidFill>
                          <a:effectLst/>
                          <a:latin typeface="標楷體" panose="03000509000000000000" pitchFamily="65" charset="-120"/>
                          <a:ea typeface="標楷體" panose="03000509000000000000" pitchFamily="65" charset="-120"/>
                        </a:rPr>
                        <a:t>、因</a:t>
                      </a:r>
                      <a:r>
                        <a:rPr lang="zh-TW" altLang="en-US" sz="1800" strike="noStrike" kern="100" dirty="0">
                          <a:solidFill>
                            <a:schemeClr val="tx1"/>
                          </a:solidFill>
                          <a:effectLst/>
                          <a:latin typeface="標楷體" panose="03000509000000000000" pitchFamily="65" charset="-120"/>
                          <a:ea typeface="標楷體" panose="03000509000000000000" pitchFamily="65" charset="-120"/>
                        </a:rPr>
                        <a:t>未符合學系、學位學程所訂的各項畢業條件</a:t>
                      </a:r>
                      <a:endParaRPr lang="zh-TW" altLang="zh-TW" sz="1800" strike="noStrik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vMerge="1">
                  <a:txBody>
                    <a:bodyPr/>
                    <a:lstStyle/>
                    <a:p>
                      <a:pPr>
                        <a:spcAft>
                          <a:spcPts val="0"/>
                        </a:spcAft>
                      </a:pP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07979269"/>
                  </a:ext>
                </a:extLst>
              </a:tr>
            </a:tbl>
          </a:graphicData>
        </a:graphic>
      </p:graphicFrame>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16</a:t>
            </a:fld>
            <a:endParaRPr lang="zh-TW" altLang="en-US">
              <a:latin typeface="標楷體" panose="03000509000000000000" pitchFamily="65" charset="-120"/>
              <a:ea typeface="標楷體" panose="03000509000000000000" pitchFamily="65" charset="-120"/>
            </a:endParaRPr>
          </a:p>
        </p:txBody>
      </p:sp>
      <p:sp>
        <p:nvSpPr>
          <p:cNvPr id="19" name="文字方塊 18">
            <a:extLst>
              <a:ext uri="{FF2B5EF4-FFF2-40B4-BE49-F238E27FC236}">
                <a16:creationId xmlns:a16="http://schemas.microsoft.com/office/drawing/2014/main" id="{863B38D8-23D5-4ED5-99EB-0029935266AE}"/>
              </a:ext>
            </a:extLst>
          </p:cNvPr>
          <p:cNvSpPr txBox="1"/>
          <p:nvPr/>
        </p:nvSpPr>
        <p:spPr>
          <a:xfrm>
            <a:off x="3727272" y="322177"/>
            <a:ext cx="2749471" cy="400110"/>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r>
              <a:rPr lang="zh-TW" altLang="en-US" sz="2000" b="1" dirty="0">
                <a:solidFill>
                  <a:srgbClr val="CB531F"/>
                </a:solidFill>
                <a:latin typeface="標楷體" panose="03000509000000000000" pitchFamily="65" charset="-120"/>
                <a:ea typeface="標楷體" panose="03000509000000000000" pitchFamily="65" charset="-120"/>
              </a:rPr>
              <a:t> </a:t>
            </a:r>
          </a:p>
        </p:txBody>
      </p:sp>
      <p:sp>
        <p:nvSpPr>
          <p:cNvPr id="22" name="Line 11">
            <a:extLst>
              <a:ext uri="{FF2B5EF4-FFF2-40B4-BE49-F238E27FC236}">
                <a16:creationId xmlns:a16="http://schemas.microsoft.com/office/drawing/2014/main" id="{B9641178-53CE-4A33-8A6D-4C7C6615BA7A}"/>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4" name="圖片 23">
            <a:extLst>
              <a:ext uri="{FF2B5EF4-FFF2-40B4-BE49-F238E27FC236}">
                <a16:creationId xmlns:a16="http://schemas.microsoft.com/office/drawing/2014/main" id="{7261B495-3A40-4433-BD90-69D3C4820A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spTree>
    <p:extLst>
      <p:ext uri="{BB962C8B-B14F-4D97-AF65-F5344CB8AC3E}">
        <p14:creationId xmlns:p14="http://schemas.microsoft.com/office/powerpoint/2010/main" val="5439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E4F6873-E929-4234-8E79-888BC8EF4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75" y="4492703"/>
            <a:ext cx="10603870" cy="2196000"/>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5" name="文字方塊 24"/>
          <p:cNvSpPr txBox="1"/>
          <p:nvPr/>
        </p:nvSpPr>
        <p:spPr>
          <a:xfrm>
            <a:off x="2926796" y="4802170"/>
            <a:ext cx="5490542" cy="369332"/>
          </a:xfrm>
          <a:prstGeom prst="rect">
            <a:avLst/>
          </a:prstGeom>
          <a:noFill/>
        </p:spPr>
        <p:txBody>
          <a:bodyPr wrap="none" rtlCol="0">
            <a:spAutoFit/>
          </a:bodyPr>
          <a:lstStyle/>
          <a:p>
            <a:pPr lvl="0"/>
            <a:r>
              <a:rPr lang="en-US" altLang="zh-TW" b="1" dirty="0">
                <a:solidFill>
                  <a:schemeClr val="accent2"/>
                </a:solidFill>
                <a:ea typeface="標楷體" panose="03000509000000000000" pitchFamily="65" charset="-120"/>
              </a:rPr>
              <a:t>To graduate on time, please keep the following in mind:</a:t>
            </a:r>
          </a:p>
        </p:txBody>
      </p:sp>
      <p:sp>
        <p:nvSpPr>
          <p:cNvPr id="16" name="文字方塊 15"/>
          <p:cNvSpPr txBox="1"/>
          <p:nvPr/>
        </p:nvSpPr>
        <p:spPr>
          <a:xfrm>
            <a:off x="1163291" y="919617"/>
            <a:ext cx="5349803" cy="400110"/>
          </a:xfrm>
          <a:prstGeom prst="rect">
            <a:avLst/>
          </a:prstGeom>
          <a:noFill/>
        </p:spPr>
        <p:txBody>
          <a:bodyPr wrap="square" rtlCol="0">
            <a:spAutoFit/>
          </a:bodyPr>
          <a:lstStyle/>
          <a:p>
            <a:r>
              <a:rPr lang="en-US" altLang="zh-TW" sz="2000" b="1" dirty="0">
                <a:ea typeface="標楷體" panose="03000509000000000000" pitchFamily="65" charset="-120"/>
              </a:rPr>
              <a:t>(6) Causes of Delayed Graduation</a:t>
            </a:r>
            <a:endParaRPr lang="zh-TW" altLang="en-US" sz="2000" b="1" dirty="0">
              <a:solidFill>
                <a:srgbClr val="FF0000"/>
              </a:solidFill>
              <a:ea typeface="標楷體" panose="03000509000000000000" pitchFamily="65" charset="-120"/>
            </a:endParaRPr>
          </a:p>
        </p:txBody>
      </p:sp>
      <p:sp>
        <p:nvSpPr>
          <p:cNvPr id="26" name="文字方塊 25"/>
          <p:cNvSpPr txBox="1"/>
          <p:nvPr/>
        </p:nvSpPr>
        <p:spPr>
          <a:xfrm>
            <a:off x="1504567" y="1263080"/>
            <a:ext cx="9660738" cy="646331"/>
          </a:xfrm>
          <a:prstGeom prst="rect">
            <a:avLst/>
          </a:prstGeom>
          <a:noFill/>
        </p:spPr>
        <p:txBody>
          <a:bodyPr wrap="square" rtlCol="0">
            <a:spAutoFit/>
          </a:bodyPr>
          <a:lstStyle/>
          <a:p>
            <a:r>
              <a:rPr lang="en-US" altLang="zh-TW" b="1" dirty="0">
                <a:ea typeface="標楷體" panose="03000509000000000000" pitchFamily="65" charset="-120"/>
              </a:rPr>
              <a:t>Maybe you too, would not graduate in four years. While delaying one’s graduation is not necessarily a bad thing, it should always be purposeful and planned.</a:t>
            </a:r>
          </a:p>
        </p:txBody>
      </p:sp>
      <p:graphicFrame>
        <p:nvGraphicFramePr>
          <p:cNvPr id="2" name="表格 1"/>
          <p:cNvGraphicFramePr>
            <a:graphicFrameLocks noGrp="1"/>
          </p:cNvGraphicFramePr>
          <p:nvPr>
            <p:extLst>
              <p:ext uri="{D42A27DB-BD31-4B8C-83A1-F6EECF244321}">
                <p14:modId xmlns:p14="http://schemas.microsoft.com/office/powerpoint/2010/main" val="2543904571"/>
              </p:ext>
            </p:extLst>
          </p:nvPr>
        </p:nvGraphicFramePr>
        <p:xfrm>
          <a:off x="1555170" y="1954544"/>
          <a:ext cx="9080746" cy="2407406"/>
        </p:xfrm>
        <a:graphic>
          <a:graphicData uri="http://schemas.openxmlformats.org/drawingml/2006/table">
            <a:tbl>
              <a:tblPr firstRow="1" bandRow="1">
                <a:tableStyleId>{93296810-A885-4BE3-A3E7-6D5BEEA58F35}</a:tableStyleId>
              </a:tblPr>
              <a:tblGrid>
                <a:gridCol w="5471272">
                  <a:extLst>
                    <a:ext uri="{9D8B030D-6E8A-4147-A177-3AD203B41FA5}">
                      <a16:colId xmlns:a16="http://schemas.microsoft.com/office/drawing/2014/main" val="20000"/>
                    </a:ext>
                  </a:extLst>
                </a:gridCol>
                <a:gridCol w="3609474">
                  <a:extLst>
                    <a:ext uri="{9D8B030D-6E8A-4147-A177-3AD203B41FA5}">
                      <a16:colId xmlns:a16="http://schemas.microsoft.com/office/drawing/2014/main" val="20001"/>
                    </a:ext>
                  </a:extLst>
                </a:gridCol>
              </a:tblGrid>
              <a:tr h="361338">
                <a:tc>
                  <a:txBody>
                    <a:bodyPr/>
                    <a:lstStyle/>
                    <a:p>
                      <a:pPr>
                        <a:spcAft>
                          <a:spcPts val="0"/>
                        </a:spcAft>
                      </a:pPr>
                      <a:r>
                        <a:rPr lang="zh-TW" altLang="en-US" sz="1800" kern="100" dirty="0">
                          <a:solidFill>
                            <a:srgbClr val="FF0000"/>
                          </a:solidFill>
                          <a:effectLst/>
                          <a:latin typeface="+mn-lt"/>
                          <a:ea typeface="華康中圓體" panose="020F0509000000000000" pitchFamily="49" charset="-120"/>
                        </a:rPr>
                        <a:t>             </a:t>
                      </a:r>
                      <a:r>
                        <a:rPr lang="en-US" altLang="zh-TW" sz="1800" b="1" kern="1200" dirty="0">
                          <a:solidFill>
                            <a:schemeClr val="lt1"/>
                          </a:solidFill>
                          <a:effectLst/>
                          <a:latin typeface="+mn-lt"/>
                          <a:ea typeface="+mn-ea"/>
                          <a:cs typeface="+mn-cs"/>
                        </a:rPr>
                        <a:t>Causes of Delayed Graduation</a:t>
                      </a:r>
                      <a:endParaRPr lang="zh-TW" sz="1800" kern="100" dirty="0">
                        <a:solidFill>
                          <a:schemeClr val="bg1"/>
                        </a:solidFill>
                        <a:effectLst/>
                        <a:latin typeface="+mn-lt"/>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en-US" altLang="zh-TW" sz="1800" kern="100" dirty="0">
                          <a:effectLst/>
                          <a:latin typeface="+mn-lt"/>
                          <a:ea typeface="華康中圓體" panose="020F0509000000000000" pitchFamily="49" charset="-120"/>
                        </a:rPr>
                        <a:t>Extension</a:t>
                      </a:r>
                      <a:endParaRPr lang="zh-TW" sz="1800" kern="100" dirty="0">
                        <a:effectLst/>
                        <a:latin typeface="+mn-lt"/>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11554">
                <a:tc>
                  <a:txBody>
                    <a:bodyPr/>
                    <a:lstStyle/>
                    <a:p>
                      <a:pPr marL="209550" marR="0" indent="-20955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1.</a:t>
                      </a:r>
                      <a:r>
                        <a:rPr lang="en-US" altLang="zh-TW" sz="1800" kern="1200" baseline="0" dirty="0">
                          <a:solidFill>
                            <a:schemeClr val="dk1"/>
                          </a:solidFill>
                          <a:effectLst/>
                          <a:latin typeface="+mn-lt"/>
                          <a:ea typeface="+mn-ea"/>
                          <a:cs typeface="+mn-cs"/>
                        </a:rPr>
                        <a:t> </a:t>
                      </a:r>
                      <a:r>
                        <a:rPr lang="en-US" altLang="zh-TW" sz="1800" kern="1200" dirty="0">
                          <a:solidFill>
                            <a:schemeClr val="dk1"/>
                          </a:solidFill>
                          <a:effectLst/>
                          <a:latin typeface="+mn-lt"/>
                          <a:ea typeface="+mn-ea"/>
                          <a:cs typeface="+mn-cs"/>
                        </a:rPr>
                        <a:t>Interdisciplinary Learning: Double Major, Minors, Credit Program, Teacher Education Programs</a:t>
                      </a:r>
                      <a:endParaRPr lang="zh-TW" altLang="zh-TW" sz="1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rowSpan="3">
                  <a:txBody>
                    <a:bodyPr/>
                    <a:lstStyle/>
                    <a:p>
                      <a:pPr>
                        <a:spcAft>
                          <a:spcPts val="0"/>
                        </a:spcAft>
                      </a:pPr>
                      <a:r>
                        <a:rPr lang="en-US" altLang="zh-TW" sz="1800" kern="1200" dirty="0">
                          <a:solidFill>
                            <a:schemeClr val="dk1"/>
                          </a:solidFill>
                          <a:effectLst/>
                          <a:latin typeface="+mn-lt"/>
                          <a:ea typeface="+mn-ea"/>
                          <a:cs typeface="+mn-cs"/>
                        </a:rPr>
                        <a:t>For bachelor’s degree, at the end of their 4</a:t>
                      </a:r>
                      <a:r>
                        <a:rPr lang="en-US" altLang="zh-TW" sz="1800" kern="1200" baseline="30000" dirty="0">
                          <a:solidFill>
                            <a:schemeClr val="dk1"/>
                          </a:solidFill>
                          <a:effectLst/>
                          <a:latin typeface="+mn-lt"/>
                          <a:ea typeface="+mn-ea"/>
                          <a:cs typeface="+mn-cs"/>
                        </a:rPr>
                        <a:t>th</a:t>
                      </a:r>
                      <a:r>
                        <a:rPr lang="en-US" altLang="zh-TW" sz="1800" kern="1200" dirty="0">
                          <a:solidFill>
                            <a:schemeClr val="dk1"/>
                          </a:solidFill>
                          <a:effectLst/>
                          <a:latin typeface="+mn-lt"/>
                          <a:ea typeface="+mn-ea"/>
                          <a:cs typeface="+mn-cs"/>
                        </a:rPr>
                        <a:t> years in the university, students may extend their study for 2 more years.</a:t>
                      </a:r>
                      <a:endParaRPr lang="zh-TW" alt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611554">
                <a:tc>
                  <a:txBody>
                    <a:bodyPr/>
                    <a:lstStyle/>
                    <a:p>
                      <a:pPr marL="209550" marR="0" lvl="0" indent="-20955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2.</a:t>
                      </a:r>
                      <a:r>
                        <a:rPr lang="en-US" altLang="zh-TW" sz="1800" kern="1200" baseline="0" dirty="0">
                          <a:solidFill>
                            <a:schemeClr val="dk1"/>
                          </a:solidFill>
                          <a:effectLst/>
                          <a:latin typeface="+mn-lt"/>
                          <a:ea typeface="+mn-ea"/>
                          <a:cs typeface="+mn-cs"/>
                        </a:rPr>
                        <a:t> </a:t>
                      </a:r>
                      <a:r>
                        <a:rPr lang="en-US" altLang="zh-TW" sz="1800" kern="1200" dirty="0">
                          <a:solidFill>
                            <a:schemeClr val="dk1"/>
                          </a:solidFill>
                          <a:effectLst/>
                          <a:latin typeface="+mn-lt"/>
                          <a:ea typeface="+mn-ea"/>
                          <a:cs typeface="+mn-cs"/>
                        </a:rPr>
                        <a:t>Personal Plans: Such as going abroad for exchanges</a:t>
                      </a:r>
                    </a:p>
                    <a:p>
                      <a:pPr marL="209550" marR="0" lvl="0" indent="-20955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3. Failure in meeting the graduation requirements of the department or the degree program</a:t>
                      </a:r>
                      <a:endParaRPr lang="zh-TW" altLang="zh-TW" sz="1800" strike="noStrike"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611554">
                <a:tc>
                  <a:txBody>
                    <a:bodyPr/>
                    <a:lstStyle/>
                    <a:p>
                      <a:pPr marL="209550" marR="0" indent="-20955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1.</a:t>
                      </a:r>
                      <a:r>
                        <a:rPr lang="en-US" altLang="zh-TW" sz="1800" kern="1200" baseline="0" dirty="0">
                          <a:solidFill>
                            <a:schemeClr val="dk1"/>
                          </a:solidFill>
                          <a:effectLst/>
                          <a:latin typeface="+mn-lt"/>
                          <a:ea typeface="+mn-ea"/>
                          <a:cs typeface="+mn-cs"/>
                        </a:rPr>
                        <a:t> </a:t>
                      </a:r>
                      <a:r>
                        <a:rPr lang="en-US" altLang="zh-TW" sz="1800" kern="1200" dirty="0">
                          <a:solidFill>
                            <a:schemeClr val="dk1"/>
                          </a:solidFill>
                          <a:effectLst/>
                          <a:latin typeface="+mn-lt"/>
                          <a:ea typeface="+mn-ea"/>
                          <a:cs typeface="+mn-cs"/>
                        </a:rPr>
                        <a:t>Interdisciplinary Learning: Double Major, Minors, Credit Program, Teacher Education Programs</a:t>
                      </a:r>
                      <a:endParaRPr lang="zh-TW" altLang="zh-TW" sz="1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vMerge="1">
                  <a:txBody>
                    <a:bodyPr/>
                    <a:lstStyle/>
                    <a:p>
                      <a:pPr>
                        <a:spcAft>
                          <a:spcPts val="0"/>
                        </a:spcAft>
                      </a:pP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07979269"/>
                  </a:ext>
                </a:extLst>
              </a:tr>
            </a:tbl>
          </a:graphicData>
        </a:graphic>
      </p:graphicFrame>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17</a:t>
            </a:fld>
            <a:endParaRPr lang="zh-TW" altLang="en-US">
              <a:latin typeface="標楷體" panose="03000509000000000000" pitchFamily="65" charset="-120"/>
              <a:ea typeface="標楷體" panose="03000509000000000000" pitchFamily="65" charset="-120"/>
            </a:endParaRPr>
          </a:p>
        </p:txBody>
      </p:sp>
      <p:sp>
        <p:nvSpPr>
          <p:cNvPr id="19" name="文字方塊 18">
            <a:extLst>
              <a:ext uri="{FF2B5EF4-FFF2-40B4-BE49-F238E27FC236}">
                <a16:creationId xmlns:a16="http://schemas.microsoft.com/office/drawing/2014/main" id="{59CC1682-B8F8-4FF5-ACC9-72494757A6F5}"/>
              </a:ext>
            </a:extLst>
          </p:cNvPr>
          <p:cNvSpPr txBox="1"/>
          <p:nvPr/>
        </p:nvSpPr>
        <p:spPr>
          <a:xfrm>
            <a:off x="2492336" y="5204274"/>
            <a:ext cx="3484415" cy="307777"/>
          </a:xfrm>
          <a:prstGeom prst="rect">
            <a:avLst/>
          </a:prstGeom>
          <a:noFill/>
        </p:spPr>
        <p:txBody>
          <a:bodyPr wrap="none" rtlCol="0">
            <a:spAutoFit/>
          </a:bodyPr>
          <a:lstStyle/>
          <a:p>
            <a:pPr marL="285750" indent="-285750">
              <a:buFont typeface="Wingdings" panose="05000000000000000000" pitchFamily="2" charset="2"/>
              <a:buChar char="l"/>
            </a:pPr>
            <a:r>
              <a:rPr lang="en-US" altLang="zh-TW" sz="1400" dirty="0"/>
              <a:t>Be familiar with graduation requirements</a:t>
            </a:r>
            <a:endParaRPr lang="zh-TW" altLang="en-US" sz="1400" dirty="0">
              <a:ea typeface="華康中圓體" panose="020F0509000000000000" pitchFamily="49" charset="-120"/>
            </a:endParaRPr>
          </a:p>
        </p:txBody>
      </p:sp>
      <p:sp>
        <p:nvSpPr>
          <p:cNvPr id="22" name="文字方塊 21">
            <a:extLst>
              <a:ext uri="{FF2B5EF4-FFF2-40B4-BE49-F238E27FC236}">
                <a16:creationId xmlns:a16="http://schemas.microsoft.com/office/drawing/2014/main" id="{FE9DD76E-7097-4EE5-B3F2-F33A852AFD14}"/>
              </a:ext>
            </a:extLst>
          </p:cNvPr>
          <p:cNvSpPr txBox="1"/>
          <p:nvPr/>
        </p:nvSpPr>
        <p:spPr>
          <a:xfrm>
            <a:off x="2490833" y="5619217"/>
            <a:ext cx="2845202" cy="307777"/>
          </a:xfrm>
          <a:prstGeom prst="rect">
            <a:avLst/>
          </a:prstGeom>
          <a:noFill/>
        </p:spPr>
        <p:txBody>
          <a:bodyPr wrap="none" rtlCol="0">
            <a:spAutoFit/>
          </a:bodyPr>
          <a:lstStyle/>
          <a:p>
            <a:pPr marL="285750" lvl="0" indent="-285750">
              <a:buFont typeface="Wingdings" panose="05000000000000000000" pitchFamily="2" charset="2"/>
              <a:buChar char="l"/>
            </a:pPr>
            <a:r>
              <a:rPr lang="en-US" altLang="zh-TW" sz="1400" dirty="0"/>
              <a:t>Maintain a healthy daily routine </a:t>
            </a:r>
            <a:endParaRPr lang="zh-TW" altLang="zh-TW" sz="1400" dirty="0"/>
          </a:p>
        </p:txBody>
      </p:sp>
      <p:sp>
        <p:nvSpPr>
          <p:cNvPr id="24" name="文字方塊 23">
            <a:extLst>
              <a:ext uri="{FF2B5EF4-FFF2-40B4-BE49-F238E27FC236}">
                <a16:creationId xmlns:a16="http://schemas.microsoft.com/office/drawing/2014/main" id="{058A2731-AD25-455D-A070-230CE04B84A5}"/>
              </a:ext>
            </a:extLst>
          </p:cNvPr>
          <p:cNvSpPr txBox="1"/>
          <p:nvPr/>
        </p:nvSpPr>
        <p:spPr>
          <a:xfrm>
            <a:off x="2499884" y="6053775"/>
            <a:ext cx="2641364" cy="307777"/>
          </a:xfrm>
          <a:prstGeom prst="rect">
            <a:avLst/>
          </a:prstGeom>
          <a:noFill/>
        </p:spPr>
        <p:txBody>
          <a:bodyPr wrap="none" rtlCol="0">
            <a:spAutoFit/>
          </a:bodyPr>
          <a:lstStyle/>
          <a:p>
            <a:pPr marL="342900" indent="-342900">
              <a:buFont typeface="Wingdings" panose="05000000000000000000" pitchFamily="2" charset="2"/>
              <a:buChar char="l"/>
            </a:pPr>
            <a:r>
              <a:rPr lang="en-US" altLang="zh-TW" sz="1400" dirty="0"/>
              <a:t>Maintain a study-life balance</a:t>
            </a:r>
            <a:endParaRPr lang="zh-TW" altLang="en-US" sz="1400" dirty="0">
              <a:ea typeface="華康中圓體" panose="020F0509000000000000" pitchFamily="49" charset="-120"/>
            </a:endParaRPr>
          </a:p>
        </p:txBody>
      </p:sp>
      <p:sp>
        <p:nvSpPr>
          <p:cNvPr id="27" name="文字方塊 26">
            <a:extLst>
              <a:ext uri="{FF2B5EF4-FFF2-40B4-BE49-F238E27FC236}">
                <a16:creationId xmlns:a16="http://schemas.microsoft.com/office/drawing/2014/main" id="{5F63130F-2E24-4A8C-9C4D-7AEBA2096B08}"/>
              </a:ext>
            </a:extLst>
          </p:cNvPr>
          <p:cNvSpPr txBox="1"/>
          <p:nvPr/>
        </p:nvSpPr>
        <p:spPr>
          <a:xfrm>
            <a:off x="6257861" y="5204274"/>
            <a:ext cx="3260608" cy="523220"/>
          </a:xfrm>
          <a:prstGeom prst="rect">
            <a:avLst/>
          </a:prstGeom>
          <a:noFill/>
        </p:spPr>
        <p:txBody>
          <a:bodyPr wrap="square" rtlCol="0">
            <a:spAutoFit/>
          </a:bodyPr>
          <a:lstStyle/>
          <a:p>
            <a:pPr marL="342900" indent="-342900">
              <a:buFont typeface="Wingdings" panose="05000000000000000000" pitchFamily="2" charset="2"/>
              <a:buChar char="l"/>
            </a:pPr>
            <a:r>
              <a:rPr lang="en-US" altLang="zh-TW" sz="1400" dirty="0"/>
              <a:t> Find your true passion (in your major and courses)</a:t>
            </a:r>
            <a:endParaRPr lang="zh-TW" altLang="zh-TW" sz="1400" dirty="0">
              <a:ea typeface="華康中圓體" panose="020F0509000000000000" pitchFamily="49" charset="-120"/>
            </a:endParaRPr>
          </a:p>
        </p:txBody>
      </p:sp>
      <p:sp>
        <p:nvSpPr>
          <p:cNvPr id="28" name="文字方塊 27">
            <a:extLst>
              <a:ext uri="{FF2B5EF4-FFF2-40B4-BE49-F238E27FC236}">
                <a16:creationId xmlns:a16="http://schemas.microsoft.com/office/drawing/2014/main" id="{BAB8C4DA-E962-4D82-8635-275F0C8B61A1}"/>
              </a:ext>
            </a:extLst>
          </p:cNvPr>
          <p:cNvSpPr txBox="1"/>
          <p:nvPr/>
        </p:nvSpPr>
        <p:spPr>
          <a:xfrm>
            <a:off x="6257862" y="5750261"/>
            <a:ext cx="3347692" cy="523220"/>
          </a:xfrm>
          <a:prstGeom prst="rect">
            <a:avLst/>
          </a:prstGeom>
          <a:noFill/>
        </p:spPr>
        <p:txBody>
          <a:bodyPr wrap="square" rtlCol="0">
            <a:spAutoFit/>
          </a:bodyPr>
          <a:lstStyle/>
          <a:p>
            <a:pPr marL="285750" indent="-285750">
              <a:buFont typeface="Wingdings" panose="05000000000000000000" pitchFamily="2" charset="2"/>
              <a:buChar char="l"/>
            </a:pPr>
            <a:r>
              <a:rPr lang="en-US" altLang="zh-TW" sz="1400" dirty="0"/>
              <a:t>Seek help if you have any problems (e.g., study, family, health, love-life, etc.)</a:t>
            </a:r>
            <a:endParaRPr lang="zh-TW" altLang="en-US" sz="1400" dirty="0">
              <a:ea typeface="華康中圓體" panose="020F0509000000000000" pitchFamily="49" charset="-120"/>
            </a:endParaRPr>
          </a:p>
        </p:txBody>
      </p:sp>
      <p:grpSp>
        <p:nvGrpSpPr>
          <p:cNvPr id="29" name="群組 28">
            <a:extLst>
              <a:ext uri="{FF2B5EF4-FFF2-40B4-BE49-F238E27FC236}">
                <a16:creationId xmlns:a16="http://schemas.microsoft.com/office/drawing/2014/main" id="{CFA5E49D-F4BA-42E8-A956-BA6DFC04F6E0}"/>
              </a:ext>
            </a:extLst>
          </p:cNvPr>
          <p:cNvGrpSpPr/>
          <p:nvPr/>
        </p:nvGrpSpPr>
        <p:grpSpPr>
          <a:xfrm>
            <a:off x="3030585" y="103626"/>
            <a:ext cx="4586278" cy="699192"/>
            <a:chOff x="3030585" y="103626"/>
            <a:chExt cx="4586278" cy="699192"/>
          </a:xfrm>
        </p:grpSpPr>
        <p:sp>
          <p:nvSpPr>
            <p:cNvPr id="30" name="文字方塊 29">
              <a:extLst>
                <a:ext uri="{FF2B5EF4-FFF2-40B4-BE49-F238E27FC236}">
                  <a16:creationId xmlns:a16="http://schemas.microsoft.com/office/drawing/2014/main" id="{2F779113-8916-439B-AACA-45E939F0EFB6}"/>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35" name="Line 11">
              <a:extLst>
                <a:ext uri="{FF2B5EF4-FFF2-40B4-BE49-F238E27FC236}">
                  <a16:creationId xmlns:a16="http://schemas.microsoft.com/office/drawing/2014/main" id="{4B8B1F83-26D4-4E1D-9105-1B57EA986396}"/>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標楷體" panose="03000509000000000000" pitchFamily="65" charset="-120"/>
              </a:endParaRPr>
            </a:p>
          </p:txBody>
        </p:sp>
        <p:pic>
          <p:nvPicPr>
            <p:cNvPr id="36" name="圖片 35">
              <a:extLst>
                <a:ext uri="{FF2B5EF4-FFF2-40B4-BE49-F238E27FC236}">
                  <a16:creationId xmlns:a16="http://schemas.microsoft.com/office/drawing/2014/main" id="{7E76748D-DF4F-40BF-A9BC-64FFE6FEA8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Tree>
    <p:extLst>
      <p:ext uri="{BB962C8B-B14F-4D97-AF65-F5344CB8AC3E}">
        <p14:creationId xmlns:p14="http://schemas.microsoft.com/office/powerpoint/2010/main" val="393696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8" name="矩形 7"/>
          <p:cNvSpPr/>
          <p:nvPr/>
        </p:nvSpPr>
        <p:spPr>
          <a:xfrm>
            <a:off x="1555161" y="1228173"/>
            <a:ext cx="3887172" cy="369332"/>
          </a:xfrm>
          <a:prstGeom prst="rect">
            <a:avLst/>
          </a:prstGeom>
        </p:spPr>
        <p:txBody>
          <a:bodyPr wrap="square">
            <a:spAutoFit/>
          </a:bodyPr>
          <a:lstStyle/>
          <a:p>
            <a:r>
              <a:rPr lang="en-US" altLang="zh-TW" b="1" dirty="0">
                <a:latin typeface="標楷體" panose="03000509000000000000" pitchFamily="65" charset="-120"/>
                <a:ea typeface="標楷體" panose="03000509000000000000" pitchFamily="65" charset="-120"/>
              </a:rPr>
              <a:t>(7)</a:t>
            </a:r>
            <a:r>
              <a:rPr lang="zh-TW" altLang="en-US" b="1" dirty="0">
                <a:latin typeface="標楷體" panose="03000509000000000000" pitchFamily="65" charset="-120"/>
                <a:ea typeface="標楷體" panose="03000509000000000000" pitchFamily="65" charset="-120"/>
              </a:rPr>
              <a:t>階段性規畫與學習地圖</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18</a:t>
            </a:fld>
            <a:endParaRPr lang="zh-TW" altLang="en-US">
              <a:latin typeface="標楷體" panose="03000509000000000000" pitchFamily="65" charset="-120"/>
              <a:ea typeface="標楷體" panose="03000509000000000000" pitchFamily="65" charset="-120"/>
            </a:endParaRPr>
          </a:p>
        </p:txBody>
      </p:sp>
      <p:sp>
        <p:nvSpPr>
          <p:cNvPr id="10" name="矩形 9"/>
          <p:cNvSpPr/>
          <p:nvPr/>
        </p:nvSpPr>
        <p:spPr>
          <a:xfrm>
            <a:off x="7006674" y="5786589"/>
            <a:ext cx="2555967"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階段性規畫及思考重點</a:t>
            </a:r>
          </a:p>
        </p:txBody>
      </p:sp>
      <p:sp>
        <p:nvSpPr>
          <p:cNvPr id="13" name="文字方塊 12">
            <a:extLst>
              <a:ext uri="{FF2B5EF4-FFF2-40B4-BE49-F238E27FC236}">
                <a16:creationId xmlns:a16="http://schemas.microsoft.com/office/drawing/2014/main" id="{FB305CF2-2DA2-4662-8E36-F27E68D2E1E0}"/>
              </a:ext>
            </a:extLst>
          </p:cNvPr>
          <p:cNvSpPr txBox="1"/>
          <p:nvPr/>
        </p:nvSpPr>
        <p:spPr>
          <a:xfrm>
            <a:off x="3727272" y="322177"/>
            <a:ext cx="2749471" cy="400110"/>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r>
              <a:rPr lang="zh-TW" altLang="en-US" sz="2000" b="1" dirty="0">
                <a:solidFill>
                  <a:srgbClr val="CB531F"/>
                </a:solidFill>
                <a:latin typeface="標楷體" panose="03000509000000000000" pitchFamily="65" charset="-120"/>
                <a:ea typeface="標楷體" panose="03000509000000000000" pitchFamily="65" charset="-120"/>
              </a:rPr>
              <a:t> </a:t>
            </a:r>
          </a:p>
        </p:txBody>
      </p:sp>
      <p:sp>
        <p:nvSpPr>
          <p:cNvPr id="14" name="Line 11">
            <a:extLst>
              <a:ext uri="{FF2B5EF4-FFF2-40B4-BE49-F238E27FC236}">
                <a16:creationId xmlns:a16="http://schemas.microsoft.com/office/drawing/2014/main" id="{E9E011B9-4112-4532-8795-F6EB098E36EC}"/>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5" name="圖片 14">
            <a:extLst>
              <a:ext uri="{FF2B5EF4-FFF2-40B4-BE49-F238E27FC236}">
                <a16:creationId xmlns:a16="http://schemas.microsoft.com/office/drawing/2014/main" id="{3482E918-901B-4B78-A8B3-F35A6676B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nvGrpSpPr>
          <p:cNvPr id="7" name="群組 6">
            <a:extLst>
              <a:ext uri="{FF2B5EF4-FFF2-40B4-BE49-F238E27FC236}">
                <a16:creationId xmlns:a16="http://schemas.microsoft.com/office/drawing/2014/main" id="{EA0B683A-7AD8-4733-9345-F62F58623AC0}"/>
              </a:ext>
            </a:extLst>
          </p:cNvPr>
          <p:cNvGrpSpPr/>
          <p:nvPr/>
        </p:nvGrpSpPr>
        <p:grpSpPr>
          <a:xfrm>
            <a:off x="2042160" y="1895332"/>
            <a:ext cx="7667897" cy="3958090"/>
            <a:chOff x="2042160" y="1895332"/>
            <a:chExt cx="7667897" cy="3958090"/>
          </a:xfrm>
        </p:grpSpPr>
        <p:sp>
          <p:nvSpPr>
            <p:cNvPr id="3" name="矩形 2">
              <a:extLst>
                <a:ext uri="{FF2B5EF4-FFF2-40B4-BE49-F238E27FC236}">
                  <a16:creationId xmlns:a16="http://schemas.microsoft.com/office/drawing/2014/main" id="{0BA985A9-73C8-4E1A-93A4-60B8CB9D5891}"/>
                </a:ext>
              </a:extLst>
            </p:cNvPr>
            <p:cNvSpPr/>
            <p:nvPr/>
          </p:nvSpPr>
          <p:spPr>
            <a:xfrm>
              <a:off x="2042160" y="4703890"/>
              <a:ext cx="2272937" cy="1149532"/>
            </a:xfrm>
            <a:prstGeom prst="rect">
              <a:avLst/>
            </a:prstGeom>
            <a:solidFill>
              <a:srgbClr val="FFF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solidFill>
                  <a:latin typeface="微軟正黑體" panose="020B0604030504040204" pitchFamily="34" charset="-120"/>
                  <a:ea typeface="微軟正黑體" panose="020B0604030504040204" pitchFamily="34" charset="-120"/>
                </a:rPr>
                <a:t>大一</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系所與自己的志趣相符</a:t>
              </a:r>
              <a:r>
                <a:rPr lang="en-US" altLang="zh-TW" sz="1200" b="1" dirty="0">
                  <a:solidFill>
                    <a:schemeClr val="tx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加修雙主修、輔系、學分學程</a:t>
              </a:r>
              <a:r>
                <a:rPr lang="en-US" altLang="zh-TW" sz="1200" b="1" dirty="0">
                  <a:solidFill>
                    <a:schemeClr val="tx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準備考托福、多益、英檢</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16439822-B67B-4AD0-84E9-EF56ACE363B0}"/>
                </a:ext>
              </a:extLst>
            </p:cNvPr>
            <p:cNvSpPr/>
            <p:nvPr/>
          </p:nvSpPr>
          <p:spPr>
            <a:xfrm>
              <a:off x="3823063" y="3840634"/>
              <a:ext cx="2272937" cy="1149532"/>
            </a:xfrm>
            <a:prstGeom prst="rect">
              <a:avLst/>
            </a:prstGeom>
            <a:solidFill>
              <a:srgbClr val="ACF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solidFill>
                  <a:latin typeface="微軟正黑體" panose="020B0604030504040204" pitchFamily="34" charset="-120"/>
                  <a:ea typeface="微軟正黑體" panose="020B0604030504040204" pitchFamily="34" charset="-120"/>
                </a:rPr>
                <a:t>大二</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想出國當交換生</a:t>
              </a:r>
              <a:r>
                <a:rPr lang="en-US" altLang="zh-TW" sz="1200" b="1" dirty="0">
                  <a:solidFill>
                    <a:schemeClr val="tx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想修習雙聯學位</a:t>
              </a:r>
              <a:r>
                <a:rPr lang="en-US" altLang="zh-TW" sz="1200" b="1" dirty="0">
                  <a:solidFill>
                    <a:schemeClr val="tx1"/>
                  </a:solidFill>
                  <a:latin typeface="微軟正黑體" panose="020B0604030504040204" pitchFamily="34" charset="-120"/>
                  <a:ea typeface="微軟正黑體" panose="020B0604030504040204" pitchFamily="34" charset="-120"/>
                </a:rPr>
                <a:t>?</a:t>
              </a:r>
            </a:p>
          </p:txBody>
        </p:sp>
        <p:sp>
          <p:nvSpPr>
            <p:cNvPr id="12" name="矩形 11">
              <a:extLst>
                <a:ext uri="{FF2B5EF4-FFF2-40B4-BE49-F238E27FC236}">
                  <a16:creationId xmlns:a16="http://schemas.microsoft.com/office/drawing/2014/main" id="{CCBF0E04-E588-4524-A967-BB23B7F4C479}"/>
                </a:ext>
              </a:extLst>
            </p:cNvPr>
            <p:cNvSpPr/>
            <p:nvPr/>
          </p:nvSpPr>
          <p:spPr>
            <a:xfrm>
              <a:off x="5515535" y="2963705"/>
              <a:ext cx="2272937" cy="1149532"/>
            </a:xfrm>
            <a:prstGeom prst="rect">
              <a:avLst/>
            </a:prstGeom>
            <a:solidFill>
              <a:srgbClr val="FF7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solidFill>
                  <a:latin typeface="微軟正黑體" panose="020B0604030504040204" pitchFamily="34" charset="-120"/>
                  <a:ea typeface="微軟正黑體" panose="020B0604030504040204" pitchFamily="34" charset="-120"/>
                </a:rPr>
                <a:t>大三</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想提早畢業</a:t>
              </a:r>
              <a:r>
                <a:rPr lang="en-US" altLang="zh-TW" sz="1200" b="1" dirty="0">
                  <a:solidFill>
                    <a:schemeClr val="tx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申請逕讀博班或學碩五年連修</a:t>
              </a:r>
              <a:r>
                <a:rPr lang="en-US" altLang="zh-TW" sz="1200" b="1" dirty="0">
                  <a:solidFill>
                    <a:schemeClr val="tx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國內進修或出國留學</a:t>
              </a:r>
              <a:r>
                <a:rPr lang="en-US" altLang="zh-TW" sz="1200" b="1" dirty="0">
                  <a:solidFill>
                    <a:schemeClr val="tx1"/>
                  </a:solidFill>
                  <a:latin typeface="微軟正黑體" panose="020B0604030504040204" pitchFamily="34" charset="-120"/>
                  <a:ea typeface="微軟正黑體" panose="020B0604030504040204" pitchFamily="34" charset="-120"/>
                </a:rPr>
                <a:t>?</a:t>
              </a:r>
            </a:p>
          </p:txBody>
        </p:sp>
        <p:sp>
          <p:nvSpPr>
            <p:cNvPr id="5" name="箭號: 向右 4">
              <a:extLst>
                <a:ext uri="{FF2B5EF4-FFF2-40B4-BE49-F238E27FC236}">
                  <a16:creationId xmlns:a16="http://schemas.microsoft.com/office/drawing/2014/main" id="{32E3FF53-94F2-4A2C-82AE-15778C06FB4D}"/>
                </a:ext>
              </a:extLst>
            </p:cNvPr>
            <p:cNvSpPr/>
            <p:nvPr/>
          </p:nvSpPr>
          <p:spPr>
            <a:xfrm>
              <a:off x="7219405" y="1895332"/>
              <a:ext cx="2490652" cy="1869553"/>
            </a:xfrm>
            <a:prstGeom prst="rightArrow">
              <a:avLst>
                <a:gd name="adj1" fmla="val 50000"/>
                <a:gd name="adj2" fmla="val 61661"/>
              </a:avLst>
            </a:prstGeom>
            <a:solidFill>
              <a:srgbClr val="52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solidFill>
                  <a:latin typeface="微軟正黑體" panose="020B0604030504040204" pitchFamily="34" charset="-120"/>
                  <a:ea typeface="微軟正黑體" panose="020B0604030504040204" pitchFamily="34" charset="-120"/>
                </a:rPr>
                <a:t>大四</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考研究所</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申請國外學校</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200" b="1" dirty="0">
                  <a:solidFill>
                    <a:schemeClr val="tx1"/>
                  </a:solidFill>
                  <a:latin typeface="微軟正黑體" panose="020B0604030504040204" pitchFamily="34" charset="-120"/>
                  <a:ea typeface="微軟正黑體" panose="020B0604030504040204" pitchFamily="34" charset="-120"/>
                </a:rPr>
                <a:t>準備就業</a:t>
              </a:r>
              <a:endParaRPr lang="en-US" altLang="zh-TW" sz="1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7893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8" name="矩形 7"/>
          <p:cNvSpPr/>
          <p:nvPr/>
        </p:nvSpPr>
        <p:spPr>
          <a:xfrm>
            <a:off x="1555160" y="1228173"/>
            <a:ext cx="5129103" cy="369332"/>
          </a:xfrm>
          <a:prstGeom prst="rect">
            <a:avLst/>
          </a:prstGeom>
        </p:spPr>
        <p:txBody>
          <a:bodyPr wrap="square">
            <a:spAutoFit/>
          </a:bodyPr>
          <a:lstStyle/>
          <a:p>
            <a:r>
              <a:rPr lang="en-US" altLang="zh-TW" b="1" dirty="0">
                <a:ea typeface="華康中圓體" panose="020F0509000000000000" pitchFamily="49" charset="-120"/>
              </a:rPr>
              <a:t>(7)</a:t>
            </a:r>
            <a:r>
              <a:rPr lang="en-US" altLang="zh-TW" b="1" dirty="0"/>
              <a:t> Stage-based thinking and the learning map</a:t>
            </a:r>
            <a:endParaRPr lang="zh-TW" altLang="en-US" b="1" dirty="0"/>
          </a:p>
        </p:txBody>
      </p:sp>
      <p:sp>
        <p:nvSpPr>
          <p:cNvPr id="10" name="矩形 9"/>
          <p:cNvSpPr/>
          <p:nvPr/>
        </p:nvSpPr>
        <p:spPr>
          <a:xfrm>
            <a:off x="4996728" y="5806431"/>
            <a:ext cx="5194566" cy="400110"/>
          </a:xfrm>
          <a:prstGeom prst="rect">
            <a:avLst/>
          </a:prstGeom>
        </p:spPr>
        <p:txBody>
          <a:bodyPr wrap="square">
            <a:spAutoFit/>
          </a:bodyPr>
          <a:lstStyle/>
          <a:p>
            <a:r>
              <a:rPr lang="en-US" altLang="zh-TW" sz="2000" b="1" dirty="0"/>
              <a:t>Stage-based Planning and Key Thinking Points</a:t>
            </a:r>
            <a:endParaRPr lang="zh-TW" altLang="en-US" sz="2000" b="1" dirty="0"/>
          </a:p>
        </p:txBody>
      </p:sp>
      <p:sp>
        <p:nvSpPr>
          <p:cNvPr id="17" name="矩形 16"/>
          <p:cNvSpPr/>
          <p:nvPr/>
        </p:nvSpPr>
        <p:spPr>
          <a:xfrm>
            <a:off x="1992951" y="4766186"/>
            <a:ext cx="2354762" cy="1181818"/>
          </a:xfrm>
          <a:prstGeom prst="rect">
            <a:avLst/>
          </a:prstGeom>
          <a:solidFill>
            <a:srgbClr val="FFF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3819347" y="3917982"/>
            <a:ext cx="2354762" cy="1181818"/>
          </a:xfrm>
          <a:prstGeom prst="rect">
            <a:avLst/>
          </a:prstGeom>
          <a:solidFill>
            <a:srgbClr val="ACF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506882" y="2961948"/>
            <a:ext cx="2354762" cy="1181818"/>
          </a:xfrm>
          <a:prstGeom prst="rect">
            <a:avLst/>
          </a:prstGeom>
          <a:solidFill>
            <a:srgbClr val="FF7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a:off x="7190024" y="2109843"/>
            <a:ext cx="2467154" cy="1425602"/>
          </a:xfrm>
          <a:prstGeom prst="rightArrow">
            <a:avLst>
              <a:gd name="adj1" fmla="val 68153"/>
              <a:gd name="adj2" fmla="val 76570"/>
            </a:avLst>
          </a:prstGeom>
          <a:solidFill>
            <a:srgbClr val="52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TextBox 2"/>
          <p:cNvSpPr txBox="1"/>
          <p:nvPr/>
        </p:nvSpPr>
        <p:spPr>
          <a:xfrm>
            <a:off x="7190024" y="2407145"/>
            <a:ext cx="1922184" cy="846386"/>
          </a:xfrm>
          <a:prstGeom prst="rect">
            <a:avLst/>
          </a:prstGeom>
          <a:noFill/>
        </p:spPr>
        <p:txBody>
          <a:bodyPr wrap="square" rtlCol="0">
            <a:spAutoFit/>
          </a:bodyPr>
          <a:lstStyle/>
          <a:p>
            <a:r>
              <a:rPr lang="en-US" altLang="zh-TW" sz="1600" b="1" dirty="0"/>
              <a:t>Senior Year</a:t>
            </a:r>
            <a:endParaRPr lang="zh-TW" altLang="zh-TW" sz="1600" b="1" dirty="0"/>
          </a:p>
          <a:p>
            <a:pPr marL="171450" lvl="0" indent="-171450">
              <a:buFont typeface="Arial" panose="020B0604020202020204" pitchFamily="34" charset="0"/>
              <a:buChar char="•"/>
            </a:pPr>
            <a:r>
              <a:rPr lang="en-US" altLang="zh-TW" sz="1100" dirty="0"/>
              <a:t>Apply to graduate schools</a:t>
            </a:r>
            <a:endParaRPr lang="zh-TW" altLang="zh-TW" sz="1100" dirty="0"/>
          </a:p>
          <a:p>
            <a:pPr marL="171450" lvl="0" indent="-171450">
              <a:buFont typeface="Arial" panose="020B0604020202020204" pitchFamily="34" charset="0"/>
              <a:buChar char="•"/>
            </a:pPr>
            <a:r>
              <a:rPr lang="en-US" altLang="zh-TW" sz="1100" dirty="0"/>
              <a:t>Apply to study abroad</a:t>
            </a:r>
            <a:endParaRPr lang="zh-TW" altLang="zh-TW" sz="1100" dirty="0"/>
          </a:p>
          <a:p>
            <a:pPr marL="171450" lvl="0" indent="-171450">
              <a:buFont typeface="Arial" panose="020B0604020202020204" pitchFamily="34" charset="0"/>
              <a:buChar char="•"/>
            </a:pPr>
            <a:r>
              <a:rPr lang="en-US" altLang="zh-TW" sz="1100" dirty="0"/>
              <a:t>Find a job</a:t>
            </a:r>
            <a:endParaRPr lang="zh-TW" altLang="zh-TW" sz="1100" dirty="0"/>
          </a:p>
        </p:txBody>
      </p:sp>
      <p:sp>
        <p:nvSpPr>
          <p:cNvPr id="22" name="TextBox 2"/>
          <p:cNvSpPr txBox="1"/>
          <p:nvPr/>
        </p:nvSpPr>
        <p:spPr>
          <a:xfrm>
            <a:off x="5506882" y="2936711"/>
            <a:ext cx="2350369" cy="1215717"/>
          </a:xfrm>
          <a:prstGeom prst="rect">
            <a:avLst/>
          </a:prstGeom>
          <a:noFill/>
        </p:spPr>
        <p:txBody>
          <a:bodyPr wrap="square" rtlCol="0">
            <a:spAutoFit/>
          </a:bodyPr>
          <a:lstStyle/>
          <a:p>
            <a:r>
              <a:rPr lang="en-US" altLang="zh-TW" sz="1600" b="1" dirty="0"/>
              <a:t>Junior Year</a:t>
            </a:r>
            <a:endParaRPr lang="zh-TW" altLang="zh-TW" sz="1600" b="1" dirty="0"/>
          </a:p>
          <a:p>
            <a:pPr marL="171450" lvl="0" indent="-171450">
              <a:buFont typeface="Arial" panose="020B0604020202020204" pitchFamily="34" charset="0"/>
              <a:buChar char="•"/>
            </a:pPr>
            <a:r>
              <a:rPr lang="en-US" altLang="zh-TW" sz="1100" dirty="0"/>
              <a:t>Consider early graduation</a:t>
            </a:r>
            <a:endParaRPr lang="zh-TW" altLang="zh-TW" sz="1100" dirty="0"/>
          </a:p>
          <a:p>
            <a:pPr marL="171450" lvl="0" indent="-171450">
              <a:buFont typeface="Arial" panose="020B0604020202020204" pitchFamily="34" charset="0"/>
              <a:buChar char="•"/>
            </a:pPr>
            <a:r>
              <a:rPr lang="en-US" altLang="zh-TW" sz="1100" dirty="0"/>
              <a:t>Apply to Direct Admission for Master’s or Doctoral Programs</a:t>
            </a:r>
            <a:endParaRPr lang="zh-TW" altLang="zh-TW" sz="1100" dirty="0"/>
          </a:p>
          <a:p>
            <a:pPr marL="171450" lvl="0" indent="-171450">
              <a:buFont typeface="Arial" panose="020B0604020202020204" pitchFamily="34" charset="0"/>
              <a:buChar char="•"/>
            </a:pPr>
            <a:r>
              <a:rPr lang="en-US" altLang="zh-TW" sz="1100" dirty="0"/>
              <a:t>To continue further studies domestically, or go abroad?</a:t>
            </a:r>
            <a:endParaRPr lang="zh-TW" altLang="zh-TW" sz="1100" dirty="0"/>
          </a:p>
        </p:txBody>
      </p:sp>
      <p:sp>
        <p:nvSpPr>
          <p:cNvPr id="24" name="TextBox 2"/>
          <p:cNvSpPr txBox="1"/>
          <p:nvPr/>
        </p:nvSpPr>
        <p:spPr>
          <a:xfrm>
            <a:off x="3831843" y="4159373"/>
            <a:ext cx="2342266" cy="677108"/>
          </a:xfrm>
          <a:prstGeom prst="rect">
            <a:avLst/>
          </a:prstGeom>
          <a:noFill/>
        </p:spPr>
        <p:txBody>
          <a:bodyPr wrap="square" rtlCol="0">
            <a:spAutoFit/>
          </a:bodyPr>
          <a:lstStyle/>
          <a:p>
            <a:r>
              <a:rPr lang="en-US" altLang="zh-TW" sz="1600" b="1" dirty="0"/>
              <a:t>Sophomore Year</a:t>
            </a:r>
            <a:endParaRPr lang="zh-TW" altLang="zh-TW" sz="1600" b="1" dirty="0"/>
          </a:p>
          <a:p>
            <a:pPr marL="171450" lvl="0" indent="-171450">
              <a:buFont typeface="Arial" panose="020B0604020202020204" pitchFamily="34" charset="0"/>
              <a:buChar char="•"/>
            </a:pPr>
            <a:r>
              <a:rPr lang="en-US" altLang="zh-TW" sz="1100" dirty="0"/>
              <a:t>Go abroad as an exchange student? </a:t>
            </a:r>
          </a:p>
          <a:p>
            <a:pPr marL="171450" lvl="0" indent="-171450">
              <a:buFont typeface="Arial" panose="020B0604020202020204" pitchFamily="34" charset="0"/>
              <a:buChar char="•"/>
            </a:pPr>
            <a:r>
              <a:rPr lang="en-US" altLang="zh-TW" sz="1100" dirty="0"/>
              <a:t>Joint Degrees?</a:t>
            </a:r>
            <a:endParaRPr lang="zh-TW" altLang="zh-TW" sz="1100" dirty="0"/>
          </a:p>
        </p:txBody>
      </p:sp>
      <p:sp>
        <p:nvSpPr>
          <p:cNvPr id="25" name="TextBox 2"/>
          <p:cNvSpPr txBox="1"/>
          <p:nvPr/>
        </p:nvSpPr>
        <p:spPr>
          <a:xfrm>
            <a:off x="2013825" y="4685774"/>
            <a:ext cx="2333888" cy="1523494"/>
          </a:xfrm>
          <a:prstGeom prst="rect">
            <a:avLst/>
          </a:prstGeom>
          <a:noFill/>
        </p:spPr>
        <p:txBody>
          <a:bodyPr wrap="square" rtlCol="0">
            <a:spAutoFit/>
          </a:bodyPr>
          <a:lstStyle/>
          <a:p>
            <a:r>
              <a:rPr lang="en-US" altLang="zh-TW" sz="1600" b="1" dirty="0"/>
              <a:t>Freshmen Year</a:t>
            </a:r>
            <a:endParaRPr lang="zh-TW" altLang="zh-TW" sz="1600" b="1" dirty="0"/>
          </a:p>
          <a:p>
            <a:pPr marL="171450" lvl="0" indent="-171450">
              <a:buFont typeface="Arial" panose="020B0604020202020204" pitchFamily="34" charset="0"/>
              <a:buChar char="•"/>
            </a:pPr>
            <a:r>
              <a:rPr lang="en-US" altLang="zh-TW" sz="1100" dirty="0"/>
              <a:t>Does your major match your interests?</a:t>
            </a:r>
            <a:endParaRPr lang="zh-TW" altLang="zh-TW" sz="1100" dirty="0"/>
          </a:p>
          <a:p>
            <a:pPr marL="171450" lvl="0" indent="-171450">
              <a:buFont typeface="Arial" panose="020B0604020202020204" pitchFamily="34" charset="0"/>
              <a:buChar char="•"/>
            </a:pPr>
            <a:r>
              <a:rPr lang="en-US" altLang="zh-TW" sz="1100" dirty="0"/>
              <a:t>Double major? Minor? Credit Programs?</a:t>
            </a:r>
          </a:p>
          <a:p>
            <a:pPr marL="171450" indent="-171450">
              <a:buFont typeface="Arial" panose="020B0604020202020204" pitchFamily="34" charset="0"/>
              <a:buChar char="•"/>
            </a:pPr>
            <a:r>
              <a:rPr lang="en-US" altLang="zh-TW" sz="1100" dirty="0"/>
              <a:t>Take relevant tests such as TOEFL, TOEIC etc.</a:t>
            </a:r>
            <a:endParaRPr lang="zh-TW" altLang="zh-TW" sz="1100" dirty="0"/>
          </a:p>
          <a:p>
            <a:pPr marL="171450" lvl="0" indent="-171450">
              <a:buFont typeface="Arial" panose="020B0604020202020204" pitchFamily="34" charset="0"/>
              <a:buChar char="•"/>
            </a:pPr>
            <a:endParaRPr lang="zh-TW" altLang="zh-TW" sz="1100" dirty="0"/>
          </a:p>
        </p:txBody>
      </p:sp>
      <p:sp>
        <p:nvSpPr>
          <p:cNvPr id="26" name="矩形 25"/>
          <p:cNvSpPr/>
          <p:nvPr/>
        </p:nvSpPr>
        <p:spPr>
          <a:xfrm>
            <a:off x="1698380" y="1720396"/>
            <a:ext cx="8451460" cy="4635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a:extLst>
              <a:ext uri="{FF2B5EF4-FFF2-40B4-BE49-F238E27FC236}">
                <a16:creationId xmlns:a16="http://schemas.microsoft.com/office/drawing/2014/main" id="{CA786D6B-E4B9-45E8-BA9B-78CC0A5C5A8D}"/>
              </a:ext>
            </a:extLst>
          </p:cNvPr>
          <p:cNvGrpSpPr/>
          <p:nvPr/>
        </p:nvGrpSpPr>
        <p:grpSpPr>
          <a:xfrm>
            <a:off x="3030585" y="103626"/>
            <a:ext cx="4586278" cy="699192"/>
            <a:chOff x="3030585" y="103626"/>
            <a:chExt cx="4586278" cy="699192"/>
          </a:xfrm>
        </p:grpSpPr>
        <p:sp>
          <p:nvSpPr>
            <p:cNvPr id="28" name="文字方塊 27">
              <a:extLst>
                <a:ext uri="{FF2B5EF4-FFF2-40B4-BE49-F238E27FC236}">
                  <a16:creationId xmlns:a16="http://schemas.microsoft.com/office/drawing/2014/main" id="{D8FACE9C-1948-4AF2-9CD5-C96E7AAA28E1}"/>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29" name="Line 11">
              <a:extLst>
                <a:ext uri="{FF2B5EF4-FFF2-40B4-BE49-F238E27FC236}">
                  <a16:creationId xmlns:a16="http://schemas.microsoft.com/office/drawing/2014/main" id="{4FA40719-F401-4D25-8E67-7148EB9D3D1E}"/>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30" name="圖片 29">
              <a:extLst>
                <a:ext uri="{FF2B5EF4-FFF2-40B4-BE49-F238E27FC236}">
                  <a16:creationId xmlns:a16="http://schemas.microsoft.com/office/drawing/2014/main" id="{CA8D38DF-C32F-496B-84D2-56089D885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
        <p:nvSpPr>
          <p:cNvPr id="35" name="投影片編號版面配置區 1">
            <a:extLst>
              <a:ext uri="{FF2B5EF4-FFF2-40B4-BE49-F238E27FC236}">
                <a16:creationId xmlns:a16="http://schemas.microsoft.com/office/drawing/2014/main" id="{F779DC6D-CC69-4A05-917E-8DB9AB5E2490}"/>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19</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396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1420179" y="579108"/>
            <a:ext cx="3752606" cy="400110"/>
          </a:xfrm>
          <a:prstGeom prst="rect">
            <a:avLst/>
          </a:prstGeom>
          <a:noFill/>
        </p:spPr>
        <p:txBody>
          <a:bodyPr wrap="squar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endParaRPr lang="zh-TW" altLang="en-US" sz="2000" b="1" dirty="0">
              <a:solidFill>
                <a:srgbClr val="CB531F"/>
              </a:solidFill>
              <a:latin typeface="標楷體" panose="03000509000000000000" pitchFamily="65" charset="-120"/>
              <a:ea typeface="標楷體" panose="03000509000000000000" pitchFamily="65" charset="-120"/>
            </a:endParaRPr>
          </a:p>
        </p:txBody>
      </p:sp>
      <p:sp>
        <p:nvSpPr>
          <p:cNvPr id="27" name="文字方塊 26"/>
          <p:cNvSpPr txBox="1"/>
          <p:nvPr/>
        </p:nvSpPr>
        <p:spPr>
          <a:xfrm>
            <a:off x="1420179" y="3801683"/>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28" name="文字方塊 27"/>
          <p:cNvSpPr txBox="1"/>
          <p:nvPr/>
        </p:nvSpPr>
        <p:spPr>
          <a:xfrm>
            <a:off x="1420179" y="2265441"/>
            <a:ext cx="3705394" cy="499880"/>
          </a:xfrm>
          <a:prstGeom prst="rect">
            <a:avLst/>
          </a:prstGeom>
          <a:noFill/>
        </p:spPr>
        <p:txBody>
          <a:bodyPr wrap="square" rtlCol="0">
            <a:spAutoFit/>
          </a:bodyPr>
          <a:lstStyle/>
          <a:p>
            <a:pPr>
              <a:lnSpc>
                <a:spcPct val="150000"/>
              </a:lnSpc>
            </a:pPr>
            <a:r>
              <a:rPr lang="zh-TW" altLang="en-US" sz="2000" b="1" dirty="0">
                <a:solidFill>
                  <a:srgbClr val="936F9D"/>
                </a:solidFill>
                <a:latin typeface="標楷體" panose="03000509000000000000" pitchFamily="65" charset="-120"/>
                <a:ea typeface="標楷體" panose="03000509000000000000" pitchFamily="65" charset="-120"/>
              </a:rPr>
              <a:t>大學只能拿一個學位嗎</a:t>
            </a:r>
            <a:r>
              <a:rPr lang="en-US" altLang="zh-TW" sz="2000" b="1" dirty="0">
                <a:solidFill>
                  <a:srgbClr val="936F9D"/>
                </a:solidFill>
                <a:latin typeface="標楷體" panose="03000509000000000000" pitchFamily="65" charset="-120"/>
                <a:ea typeface="標楷體" panose="03000509000000000000" pitchFamily="65" charset="-120"/>
              </a:rPr>
              <a:t>?</a:t>
            </a:r>
          </a:p>
        </p:txBody>
      </p:sp>
      <p:sp>
        <p:nvSpPr>
          <p:cNvPr id="34" name="文字方塊 33"/>
          <p:cNvSpPr txBox="1"/>
          <p:nvPr/>
        </p:nvSpPr>
        <p:spPr>
          <a:xfrm>
            <a:off x="1452892" y="4254196"/>
            <a:ext cx="4557614" cy="1015663"/>
          </a:xfrm>
          <a:prstGeom prst="rect">
            <a:avLst/>
          </a:prstGeom>
          <a:noFill/>
        </p:spPr>
        <p:txBody>
          <a:bodyPr wrap="square" rtlCol="0">
            <a:spAutoFit/>
          </a:bodyPr>
          <a:lstStyle/>
          <a:p>
            <a:pPr marL="228600" indent="-228600">
              <a:buAutoNum type="arabicParenBoth"/>
            </a:pPr>
            <a:r>
              <a:rPr lang="zh-TW" altLang="en-US" sz="1200" dirty="0">
                <a:latin typeface="標楷體" panose="03000509000000000000" pitchFamily="65" charset="-120"/>
                <a:ea typeface="標楷體" panose="03000509000000000000" pitchFamily="65" charset="-120"/>
              </a:rPr>
              <a:t>共同英文課程架構介紹：英文</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一</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、英文</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二</a:t>
            </a: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、英文</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三</a:t>
            </a:r>
            <a:r>
              <a:rPr lang="en-US" altLang="zh-TW" sz="1200" dirty="0">
                <a:latin typeface="標楷體" panose="03000509000000000000" pitchFamily="65" charset="-120"/>
                <a:ea typeface="標楷體" panose="03000509000000000000" pitchFamily="65" charset="-120"/>
              </a:rPr>
              <a:t>)</a:t>
            </a:r>
          </a:p>
          <a:p>
            <a:pPr marL="228600" indent="-228600">
              <a:buAutoNum type="arabicParenBoth"/>
            </a:pPr>
            <a:r>
              <a:rPr lang="zh-TW" altLang="en-US" sz="1200" dirty="0">
                <a:latin typeface="標楷體" panose="03000509000000000000" pitchFamily="65" charset="-120"/>
                <a:ea typeface="標楷體" panose="03000509000000000000" pitchFamily="65" charset="-120"/>
              </a:rPr>
              <a:t>英語增能活動</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(3)</a:t>
            </a:r>
            <a:r>
              <a:rPr lang="zh-TW" altLang="en-US" sz="1200" dirty="0">
                <a:latin typeface="標楷體" panose="03000509000000000000" pitchFamily="65" charset="-120"/>
                <a:ea typeface="標楷體" panose="03000509000000000000" pitchFamily="65" charset="-120"/>
              </a:rPr>
              <a:t>英語學術寫作與口說諮詢</a:t>
            </a:r>
            <a:r>
              <a:rPr lang="en-US" altLang="zh-TW" sz="1200" dirty="0">
                <a:latin typeface="標楷體" panose="03000509000000000000" pitchFamily="65" charset="-120"/>
                <a:ea typeface="標楷體" panose="03000509000000000000" pitchFamily="65" charset="-120"/>
              </a:rPr>
              <a:t> </a:t>
            </a:r>
          </a:p>
          <a:p>
            <a:r>
              <a:rPr lang="en-US" altLang="zh-TW" sz="1200" dirty="0">
                <a:latin typeface="標楷體" panose="03000509000000000000" pitchFamily="65" charset="-120"/>
                <a:ea typeface="標楷體" panose="03000509000000000000" pitchFamily="65" charset="-120"/>
              </a:rPr>
              <a:t>(4)</a:t>
            </a:r>
            <a:r>
              <a:rPr lang="zh-TW" altLang="en-US" sz="1200" dirty="0">
                <a:latin typeface="標楷體" panose="03000509000000000000" pitchFamily="65" charset="-120"/>
                <a:ea typeface="標楷體" panose="03000509000000000000" pitchFamily="65" charset="-120"/>
              </a:rPr>
              <a:t>英語讀書會</a:t>
            </a:r>
            <a:r>
              <a:rPr lang="en-US" altLang="zh-TW" sz="1200" dirty="0">
                <a:latin typeface="標楷體" panose="03000509000000000000" pitchFamily="65" charset="-120"/>
                <a:ea typeface="標楷體" panose="03000509000000000000" pitchFamily="65" charset="-120"/>
              </a:rPr>
              <a:t> </a:t>
            </a:r>
          </a:p>
          <a:p>
            <a:r>
              <a:rPr lang="en-US" altLang="zh-TW" sz="1200" dirty="0">
                <a:latin typeface="標楷體" panose="03000509000000000000" pitchFamily="65" charset="-120"/>
                <a:ea typeface="標楷體" panose="03000509000000000000" pitchFamily="65" charset="-120"/>
              </a:rPr>
              <a:t>(5)</a:t>
            </a:r>
            <a:r>
              <a:rPr lang="zh-TW" altLang="en-US" sz="1200" dirty="0">
                <a:latin typeface="標楷體" panose="03000509000000000000" pitchFamily="65" charset="-120"/>
                <a:ea typeface="標楷體" panose="03000509000000000000" pitchFamily="65" charset="-120"/>
              </a:rPr>
              <a:t>英檢補助</a:t>
            </a:r>
            <a:endParaRPr lang="en-US" altLang="zh-TW" sz="1200" dirty="0">
              <a:latin typeface="標楷體" panose="03000509000000000000" pitchFamily="65" charset="-120"/>
              <a:ea typeface="標楷體" panose="03000509000000000000" pitchFamily="65" charset="-120"/>
            </a:endParaRPr>
          </a:p>
        </p:txBody>
      </p:sp>
      <p:sp>
        <p:nvSpPr>
          <p:cNvPr id="38" name="文字方塊 37"/>
          <p:cNvSpPr txBox="1"/>
          <p:nvPr/>
        </p:nvSpPr>
        <p:spPr>
          <a:xfrm>
            <a:off x="1500189" y="2782968"/>
            <a:ext cx="4510317" cy="1015663"/>
          </a:xfrm>
          <a:prstGeom prst="rect">
            <a:avLst/>
          </a:prstGeom>
          <a:noFill/>
        </p:spPr>
        <p:txBody>
          <a:bodyPr wrap="square" rtlCol="0">
            <a:spAutoFit/>
          </a:bodyPr>
          <a:lstStyle/>
          <a:p>
            <a:r>
              <a:rPr lang="en-US" altLang="zh-TW" sz="1200" dirty="0">
                <a:latin typeface="標楷體" panose="03000509000000000000" pitchFamily="65" charset="-120"/>
                <a:ea typeface="標楷體" panose="03000509000000000000" pitchFamily="65" charset="-120"/>
              </a:rPr>
              <a:t>(1)</a:t>
            </a:r>
            <a:r>
              <a:rPr lang="zh-TW" altLang="en-US" sz="1200" dirty="0">
                <a:latin typeface="標楷體" panose="03000509000000000000" pitchFamily="65" charset="-120"/>
                <a:ea typeface="標楷體" panose="03000509000000000000" pitchFamily="65" charset="-120"/>
              </a:rPr>
              <a:t>本校雙主修、輔系</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(2)</a:t>
            </a:r>
            <a:r>
              <a:rPr lang="zh-TW" altLang="en-US" sz="1200" dirty="0">
                <a:latin typeface="標楷體" panose="03000509000000000000" pitchFamily="65" charset="-120"/>
                <a:ea typeface="標楷體" panose="03000509000000000000" pitchFamily="65" charset="-120"/>
              </a:rPr>
              <a:t>跨校雙主修、輔系</a:t>
            </a:r>
            <a:endParaRPr lang="zh-TW"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(3)</a:t>
            </a:r>
            <a:r>
              <a:rPr lang="zh-TW" altLang="zh-TW" sz="1200" dirty="0">
                <a:latin typeface="標楷體" panose="03000509000000000000" pitchFamily="65" charset="-120"/>
                <a:ea typeface="標楷體" panose="03000509000000000000" pitchFamily="65" charset="-120"/>
              </a:rPr>
              <a:t>學分學程</a:t>
            </a:r>
            <a:endParaRPr lang="en-US" altLang="zh-TW" sz="1200" dirty="0">
              <a:latin typeface="標楷體" panose="03000509000000000000" pitchFamily="65" charset="-120"/>
              <a:ea typeface="標楷體" panose="03000509000000000000" pitchFamily="65" charset="-120"/>
            </a:endParaRPr>
          </a:p>
          <a:p>
            <a:r>
              <a:rPr lang="zh-TW" altLang="en-US" sz="1200" dirty="0">
                <a:latin typeface="標楷體" panose="03000509000000000000" pitchFamily="65" charset="-120"/>
                <a:ea typeface="標楷體" panose="03000509000000000000" pitchFamily="65" charset="-120"/>
              </a:rPr>
              <a:t>    面對 </a:t>
            </a:r>
            <a:r>
              <a:rPr lang="en-US" altLang="zh-TW" sz="1200" dirty="0">
                <a:latin typeface="標楷體" panose="03000509000000000000" pitchFamily="65" charset="-120"/>
                <a:ea typeface="標楷體" panose="03000509000000000000" pitchFamily="65" charset="-120"/>
              </a:rPr>
              <a:t>AI </a:t>
            </a:r>
            <a:r>
              <a:rPr lang="zh-TW" altLang="en-US" sz="1200" dirty="0">
                <a:latin typeface="標楷體" panose="03000509000000000000" pitchFamily="65" charset="-120"/>
                <a:ea typeface="標楷體" panose="03000509000000000000" pitchFamily="65" charset="-120"/>
              </a:rPr>
              <a:t>時代來臨，師大生絕不能錯過的一堂課！</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(4)</a:t>
            </a:r>
            <a:r>
              <a:rPr lang="zh-TW" altLang="en-US" sz="1200" dirty="0">
                <a:latin typeface="標楷體" panose="03000509000000000000" pitchFamily="65" charset="-120"/>
                <a:ea typeface="標楷體" panose="03000509000000000000" pitchFamily="65" charset="-120"/>
              </a:rPr>
              <a:t>教育學程</a:t>
            </a:r>
            <a:endParaRPr lang="en-US" altLang="zh-TW" sz="1200" dirty="0">
              <a:latin typeface="標楷體" panose="03000509000000000000" pitchFamily="65" charset="-120"/>
              <a:ea typeface="標楷體" panose="03000509000000000000" pitchFamily="65" charset="-120"/>
            </a:endParaRPr>
          </a:p>
        </p:txBody>
      </p:sp>
      <p:sp>
        <p:nvSpPr>
          <p:cNvPr id="42" name="Line 11"/>
          <p:cNvSpPr>
            <a:spLocks noChangeShapeType="1"/>
          </p:cNvSpPr>
          <p:nvPr/>
        </p:nvSpPr>
        <p:spPr bwMode="auto">
          <a:xfrm flipH="1">
            <a:off x="1500190" y="959300"/>
            <a:ext cx="3600000"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016" y="534103"/>
            <a:ext cx="847346" cy="850394"/>
          </a:xfrm>
          <a:prstGeom prst="rect">
            <a:avLst/>
          </a:prstGeom>
        </p:spPr>
      </p:pic>
      <p:sp>
        <p:nvSpPr>
          <p:cNvPr id="44" name="Line 11"/>
          <p:cNvSpPr>
            <a:spLocks noChangeShapeType="1"/>
          </p:cNvSpPr>
          <p:nvPr/>
        </p:nvSpPr>
        <p:spPr bwMode="auto">
          <a:xfrm flipH="1">
            <a:off x="1500190" y="4216288"/>
            <a:ext cx="3600000"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5" name="Line 11"/>
          <p:cNvSpPr>
            <a:spLocks noChangeShapeType="1"/>
          </p:cNvSpPr>
          <p:nvPr/>
        </p:nvSpPr>
        <p:spPr bwMode="auto">
          <a:xfrm flipH="1">
            <a:off x="1500190" y="2817068"/>
            <a:ext cx="3600000"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7" name="文字方塊 46"/>
          <p:cNvSpPr txBox="1"/>
          <p:nvPr/>
        </p:nvSpPr>
        <p:spPr>
          <a:xfrm>
            <a:off x="1455209" y="984190"/>
            <a:ext cx="2177633" cy="1384995"/>
          </a:xfrm>
          <a:prstGeom prst="rect">
            <a:avLst/>
          </a:prstGeom>
          <a:noFill/>
        </p:spPr>
        <p:txBody>
          <a:bodyPr wrap="square" rtlCol="0">
            <a:spAutoFit/>
          </a:bodyPr>
          <a:lstStyle/>
          <a:p>
            <a:r>
              <a:rPr lang="en-US" altLang="zh-TW" sz="1200" dirty="0">
                <a:latin typeface="標楷體" panose="03000509000000000000" pitchFamily="65" charset="-120"/>
                <a:ea typeface="標楷體" panose="03000509000000000000" pitchFamily="65" charset="-120"/>
              </a:rPr>
              <a:t>(1)</a:t>
            </a:r>
            <a:r>
              <a:rPr lang="zh-TW" altLang="zh-TW" sz="1200" dirty="0">
                <a:latin typeface="標楷體" panose="03000509000000000000" pitchFamily="65" charset="-120"/>
                <a:ea typeface="標楷體" panose="03000509000000000000" pitchFamily="65" charset="-120"/>
              </a:rPr>
              <a:t>畢業要求</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(2)</a:t>
            </a:r>
            <a:r>
              <a:rPr lang="zh-TW" altLang="zh-TW" sz="1200" dirty="0">
                <a:latin typeface="標楷體" panose="03000509000000000000" pitchFamily="65" charset="-120"/>
                <a:ea typeface="標楷體" panose="03000509000000000000" pitchFamily="65" charset="-120"/>
              </a:rPr>
              <a:t>修課規定</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(3)</a:t>
            </a:r>
            <a:r>
              <a:rPr lang="zh-TW" altLang="zh-TW" sz="1200" dirty="0">
                <a:latin typeface="標楷體" panose="03000509000000000000" pitchFamily="65" charset="-120"/>
                <a:ea typeface="標楷體" panose="03000509000000000000" pitchFamily="65" charset="-120"/>
              </a:rPr>
              <a:t>選課策略</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(4)</a:t>
            </a:r>
            <a:r>
              <a:rPr lang="zh-TW" altLang="en-US" sz="1200" dirty="0">
                <a:latin typeface="標楷體" panose="03000509000000000000" pitchFamily="65" charset="-120"/>
                <a:ea typeface="標楷體" panose="03000509000000000000" pitchFamily="65" charset="-120"/>
              </a:rPr>
              <a:t>校際</a:t>
            </a:r>
            <a:r>
              <a:rPr lang="zh-TW" altLang="zh-TW" sz="1200" dirty="0">
                <a:latin typeface="標楷體" panose="03000509000000000000" pitchFamily="65" charset="-120"/>
                <a:ea typeface="標楷體" panose="03000509000000000000" pitchFamily="65" charset="-120"/>
              </a:rPr>
              <a:t>選課</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(5)</a:t>
            </a:r>
            <a:r>
              <a:rPr lang="zh-TW" altLang="en-US" sz="1200" dirty="0">
                <a:latin typeface="標楷體" panose="03000509000000000000" pitchFamily="65" charset="-120"/>
                <a:ea typeface="標楷體" panose="03000509000000000000" pitchFamily="65" charset="-120"/>
              </a:rPr>
              <a:t>如</a:t>
            </a:r>
            <a:r>
              <a:rPr lang="zh-TW" altLang="zh-TW" sz="1200" dirty="0">
                <a:latin typeface="標楷體" panose="03000509000000000000" pitchFamily="65" charset="-120"/>
                <a:ea typeface="標楷體" panose="03000509000000000000" pitchFamily="65" charset="-120"/>
              </a:rPr>
              <a:t>何</a:t>
            </a:r>
            <a:r>
              <a:rPr lang="zh-TW" altLang="en-US" sz="1200" dirty="0">
                <a:latin typeface="標楷體" panose="03000509000000000000" pitchFamily="65" charset="-120"/>
                <a:ea typeface="標楷體" panose="03000509000000000000" pitchFamily="65" charset="-120"/>
              </a:rPr>
              <a:t>提</a:t>
            </a:r>
            <a:r>
              <a:rPr lang="zh-TW" altLang="zh-TW" sz="1200" dirty="0">
                <a:latin typeface="標楷體" panose="03000509000000000000" pitchFamily="65" charset="-120"/>
                <a:ea typeface="標楷體" panose="03000509000000000000" pitchFamily="65" charset="-120"/>
              </a:rPr>
              <a:t>早畢業</a:t>
            </a:r>
            <a:r>
              <a:rPr lang="en-US" altLang="zh-TW" sz="1200" dirty="0">
                <a:latin typeface="標楷體" panose="03000509000000000000" pitchFamily="65" charset="-120"/>
                <a:ea typeface="標楷體" panose="03000509000000000000" pitchFamily="65" charset="-120"/>
              </a:rPr>
              <a:t>?</a:t>
            </a:r>
          </a:p>
          <a:p>
            <a:r>
              <a:rPr lang="en-US" altLang="zh-TW" sz="1200" dirty="0">
                <a:latin typeface="標楷體" panose="03000509000000000000" pitchFamily="65" charset="-120"/>
                <a:ea typeface="標楷體" panose="03000509000000000000" pitchFamily="65" charset="-120"/>
              </a:rPr>
              <a:t>(6)</a:t>
            </a:r>
            <a:r>
              <a:rPr lang="zh-TW" altLang="zh-TW" sz="1200" dirty="0">
                <a:latin typeface="標楷體" panose="03000509000000000000" pitchFamily="65" charset="-120"/>
                <a:ea typeface="標楷體" panose="03000509000000000000" pitchFamily="65" charset="-120"/>
              </a:rPr>
              <a:t>為何會延畢</a:t>
            </a:r>
            <a:r>
              <a:rPr lang="en-US" altLang="zh-TW" sz="1200" dirty="0">
                <a:latin typeface="標楷體" panose="03000509000000000000" pitchFamily="65" charset="-120"/>
                <a:ea typeface="標楷體" panose="03000509000000000000" pitchFamily="65" charset="-120"/>
              </a:rPr>
              <a:t>?</a:t>
            </a:r>
          </a:p>
          <a:p>
            <a:r>
              <a:rPr lang="en-US" altLang="zh-TW" sz="1200" dirty="0">
                <a:latin typeface="標楷體" panose="03000509000000000000" pitchFamily="65" charset="-120"/>
                <a:ea typeface="標楷體" panose="03000509000000000000" pitchFamily="65" charset="-120"/>
              </a:rPr>
              <a:t>(7)</a:t>
            </a:r>
            <a:r>
              <a:rPr lang="zh-TW" altLang="en-US" sz="1200" dirty="0">
                <a:latin typeface="標楷體" panose="03000509000000000000" pitchFamily="65" charset="-120"/>
                <a:ea typeface="標楷體" panose="03000509000000000000" pitchFamily="65" charset="-120"/>
              </a:rPr>
              <a:t>階段性規劃與學習地圖</a:t>
            </a:r>
          </a:p>
        </p:txBody>
      </p:sp>
      <p:sp>
        <p:nvSpPr>
          <p:cNvPr id="56" name="文字方塊 55"/>
          <p:cNvSpPr txBox="1"/>
          <p:nvPr/>
        </p:nvSpPr>
        <p:spPr>
          <a:xfrm>
            <a:off x="6606152" y="2391565"/>
            <a:ext cx="3562514" cy="461665"/>
          </a:xfrm>
          <a:prstGeom prst="rect">
            <a:avLst/>
          </a:prstGeom>
          <a:noFill/>
        </p:spPr>
        <p:txBody>
          <a:bodyPr wrap="square" rtlCol="0">
            <a:spAutoFit/>
          </a:bodyPr>
          <a:lstStyle/>
          <a:p>
            <a:r>
              <a:rPr lang="en-US" altLang="zh-TW" sz="1200" dirty="0">
                <a:latin typeface="標楷體" panose="03000509000000000000" pitchFamily="65" charset="-120"/>
                <a:ea typeface="標楷體" panose="03000509000000000000" pitchFamily="65" charset="-120"/>
              </a:rPr>
              <a:t>(1)</a:t>
            </a:r>
            <a:r>
              <a:rPr lang="zh-TW" altLang="en-US" sz="1200" dirty="0">
                <a:latin typeface="標楷體" panose="03000509000000000000" pitchFamily="65" charset="-120"/>
                <a:ea typeface="標楷體" panose="03000509000000000000" pitchFamily="65" charset="-120"/>
              </a:rPr>
              <a:t>參加甄試或考試進入碩士班就讀</a:t>
            </a:r>
          </a:p>
          <a:p>
            <a:r>
              <a:rPr lang="en-US" altLang="zh-TW" sz="1200" dirty="0">
                <a:latin typeface="標楷體" panose="03000509000000000000" pitchFamily="65" charset="-120"/>
                <a:ea typeface="標楷體" panose="03000509000000000000" pitchFamily="65" charset="-120"/>
              </a:rPr>
              <a:t>(2)</a:t>
            </a:r>
            <a:r>
              <a:rPr lang="zh-TW" altLang="en-US" sz="1200" dirty="0">
                <a:latin typeface="標楷體" panose="03000509000000000000" pitchFamily="65" charset="-120"/>
                <a:ea typeface="標楷體" panose="03000509000000000000" pitchFamily="65" charset="-120"/>
              </a:rPr>
              <a:t>連續修讀學、碩、博士學位</a:t>
            </a:r>
            <a:endParaRPr lang="en-US" altLang="zh-TW" sz="12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49" y="2171400"/>
            <a:ext cx="847346" cy="850394"/>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16" y="3747738"/>
            <a:ext cx="847346" cy="850394"/>
          </a:xfrm>
          <a:prstGeom prst="rect">
            <a:avLst/>
          </a:prstGeom>
        </p:spPr>
      </p:pic>
      <p:sp>
        <p:nvSpPr>
          <p:cNvPr id="30" name="文字方塊 29"/>
          <p:cNvSpPr txBox="1"/>
          <p:nvPr/>
        </p:nvSpPr>
        <p:spPr>
          <a:xfrm>
            <a:off x="6567771" y="669348"/>
            <a:ext cx="2621230" cy="400110"/>
          </a:xfrm>
          <a:prstGeom prst="rect">
            <a:avLst/>
          </a:prstGeom>
          <a:noFill/>
        </p:spPr>
        <p:txBody>
          <a:bodyPr wrap="none" rtlCol="0">
            <a:spAutoFit/>
          </a:bodyPr>
          <a:lstStyle/>
          <a:p>
            <a:r>
              <a:rPr lang="zh-TW" altLang="en-US" sz="2000" b="1" dirty="0">
                <a:solidFill>
                  <a:srgbClr val="CD8534"/>
                </a:solidFill>
                <a:latin typeface="標楷體" panose="03000509000000000000" pitchFamily="65" charset="-120"/>
                <a:ea typeface="標楷體" panose="03000509000000000000" pitchFamily="65" charset="-120"/>
              </a:rPr>
              <a:t>大學只能在臺灣讀嗎</a:t>
            </a:r>
            <a:r>
              <a:rPr lang="en-US" altLang="zh-TW" sz="2000" b="1" dirty="0">
                <a:solidFill>
                  <a:srgbClr val="CD8534"/>
                </a:solidFill>
                <a:latin typeface="標楷體" panose="03000509000000000000" pitchFamily="65" charset="-120"/>
                <a:ea typeface="標楷體" panose="03000509000000000000" pitchFamily="65" charset="-120"/>
              </a:rPr>
              <a:t>?</a:t>
            </a:r>
            <a:endParaRPr lang="zh-TW" altLang="en-US" sz="2000" b="1" dirty="0">
              <a:solidFill>
                <a:srgbClr val="CD8534"/>
              </a:solidFill>
              <a:latin typeface="標楷體" panose="03000509000000000000" pitchFamily="65" charset="-120"/>
              <a:ea typeface="標楷體" panose="03000509000000000000" pitchFamily="65" charset="-120"/>
            </a:endParaRPr>
          </a:p>
        </p:txBody>
      </p:sp>
      <p:sp>
        <p:nvSpPr>
          <p:cNvPr id="31" name="Line 11"/>
          <p:cNvSpPr>
            <a:spLocks noChangeShapeType="1"/>
          </p:cNvSpPr>
          <p:nvPr/>
        </p:nvSpPr>
        <p:spPr bwMode="auto">
          <a:xfrm flipH="1">
            <a:off x="6647781" y="1153254"/>
            <a:ext cx="3600000"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608" y="709023"/>
            <a:ext cx="847346" cy="850394"/>
          </a:xfrm>
          <a:prstGeom prst="rect">
            <a:avLst/>
          </a:prstGeom>
        </p:spPr>
      </p:pic>
      <p:pic>
        <p:nvPicPr>
          <p:cNvPr id="51" name="圖片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4644" y="118860"/>
            <a:ext cx="2490991" cy="660303"/>
          </a:xfrm>
          <a:prstGeom prst="rect">
            <a:avLst/>
          </a:prstGeom>
        </p:spPr>
      </p:pic>
      <p:sp>
        <p:nvSpPr>
          <p:cNvPr id="46" name="文字方塊 45"/>
          <p:cNvSpPr txBox="1"/>
          <p:nvPr/>
        </p:nvSpPr>
        <p:spPr>
          <a:xfrm>
            <a:off x="6573439" y="1976460"/>
            <a:ext cx="3452141" cy="400110"/>
          </a:xfrm>
          <a:prstGeom prst="rect">
            <a:avLst/>
          </a:prstGeom>
          <a:noFill/>
        </p:spPr>
        <p:txBody>
          <a:bodyPr wrap="square" rtlCol="0">
            <a:spAutoFit/>
          </a:bodyPr>
          <a:lstStyle/>
          <a:p>
            <a:r>
              <a:rPr lang="zh-TW" altLang="en-US" sz="2000" b="1" dirty="0">
                <a:solidFill>
                  <a:srgbClr val="E40082"/>
                </a:solidFill>
                <a:latin typeface="標楷體" panose="03000509000000000000" pitchFamily="65" charset="-120"/>
                <a:ea typeface="標楷體" panose="03000509000000000000" pitchFamily="65" charset="-120"/>
              </a:rPr>
              <a:t>大學畢業後進修管道</a:t>
            </a:r>
            <a:r>
              <a:rPr lang="en-US" altLang="zh-TW" sz="2000" b="1" dirty="0">
                <a:solidFill>
                  <a:srgbClr val="E40082"/>
                </a:solidFill>
                <a:latin typeface="標楷體" panose="03000509000000000000" pitchFamily="65" charset="-120"/>
                <a:ea typeface="標楷體" panose="03000509000000000000" pitchFamily="65" charset="-120"/>
              </a:rPr>
              <a:t>?</a:t>
            </a:r>
          </a:p>
        </p:txBody>
      </p:sp>
      <p:sp>
        <p:nvSpPr>
          <p:cNvPr id="49" name="Line 11"/>
          <p:cNvSpPr>
            <a:spLocks noChangeShapeType="1"/>
          </p:cNvSpPr>
          <p:nvPr/>
        </p:nvSpPr>
        <p:spPr bwMode="auto">
          <a:xfrm flipH="1">
            <a:off x="6653450" y="2391565"/>
            <a:ext cx="360000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52" name="圖片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3138" y="1900941"/>
            <a:ext cx="846484" cy="849530"/>
          </a:xfrm>
          <a:prstGeom prst="rect">
            <a:avLst/>
          </a:prstGeom>
        </p:spPr>
      </p:pic>
      <p:sp>
        <p:nvSpPr>
          <p:cNvPr id="54" name="文字方塊 53"/>
          <p:cNvSpPr txBox="1"/>
          <p:nvPr/>
        </p:nvSpPr>
        <p:spPr>
          <a:xfrm>
            <a:off x="6600484" y="1139485"/>
            <a:ext cx="3452141" cy="830997"/>
          </a:xfrm>
          <a:prstGeom prst="rect">
            <a:avLst/>
          </a:prstGeom>
          <a:noFill/>
        </p:spPr>
        <p:txBody>
          <a:bodyPr wrap="square" rtlCol="0">
            <a:spAutoFit/>
          </a:bodyPr>
          <a:lstStyle/>
          <a:p>
            <a:r>
              <a:rPr lang="en-US" altLang="zh-TW" sz="1200" dirty="0">
                <a:latin typeface="標楷體" panose="03000509000000000000" pitchFamily="65" charset="-120"/>
                <a:ea typeface="標楷體" panose="03000509000000000000" pitchFamily="65" charset="-120"/>
              </a:rPr>
              <a:t>(1)</a:t>
            </a:r>
            <a:r>
              <a:rPr lang="zh-TW" altLang="zh-TW" sz="1200" dirty="0">
                <a:latin typeface="標楷體" panose="03000509000000000000" pitchFamily="65" charset="-120"/>
                <a:ea typeface="標楷體" panose="03000509000000000000" pitchFamily="65" charset="-120"/>
              </a:rPr>
              <a:t>雙聯學位</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(2)</a:t>
            </a:r>
            <a:r>
              <a:rPr lang="zh-TW" altLang="zh-TW" sz="1200" dirty="0">
                <a:latin typeface="標楷體" panose="03000509000000000000" pitchFamily="65" charset="-120"/>
                <a:ea typeface="標楷體" panose="03000509000000000000" pitchFamily="65" charset="-120"/>
              </a:rPr>
              <a:t>交換生</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(3)</a:t>
            </a:r>
            <a:r>
              <a:rPr lang="zh-TW" altLang="en-US" sz="1200" dirty="0">
                <a:latin typeface="標楷體" panose="03000509000000000000" pitchFamily="65" charset="-120"/>
                <a:ea typeface="標楷體" panose="03000509000000000000" pitchFamily="65" charset="-120"/>
              </a:rPr>
              <a:t>本校各類境外短期研修補助</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(4)</a:t>
            </a:r>
            <a:r>
              <a:rPr lang="zh-TW" altLang="en-US" sz="1200" dirty="0">
                <a:latin typeface="標楷體" panose="03000509000000000000" pitchFamily="65" charset="-120"/>
                <a:ea typeface="標楷體" panose="03000509000000000000" pitchFamily="65" charset="-120"/>
              </a:rPr>
              <a:t>海外留學</a:t>
            </a:r>
          </a:p>
        </p:txBody>
      </p:sp>
      <p:sp>
        <p:nvSpPr>
          <p:cNvPr id="25" name="文字方塊 24"/>
          <p:cNvSpPr txBox="1"/>
          <p:nvPr/>
        </p:nvSpPr>
        <p:spPr>
          <a:xfrm>
            <a:off x="6573439" y="2985069"/>
            <a:ext cx="3858661" cy="400110"/>
          </a:xfrm>
          <a:prstGeom prst="rect">
            <a:avLst/>
          </a:prstGeom>
          <a:noFill/>
        </p:spPr>
        <p:txBody>
          <a:bodyPr wrap="square" rtlCol="0">
            <a:spAutoFit/>
          </a:bodyPr>
          <a:lstStyle/>
          <a:p>
            <a:r>
              <a:rPr lang="zh-TW" altLang="zh-TW" sz="2000" b="1" dirty="0">
                <a:solidFill>
                  <a:srgbClr val="70AD47"/>
                </a:solidFill>
                <a:latin typeface="標楷體" panose="03000509000000000000" pitchFamily="65" charset="-120"/>
                <a:ea typeface="標楷體" panose="03000509000000000000" pitchFamily="65" charset="-120"/>
              </a:rPr>
              <a:t>大學只有在教室學嗎</a:t>
            </a:r>
            <a:r>
              <a:rPr lang="en-US" altLang="zh-TW" sz="2000" b="1" dirty="0">
                <a:solidFill>
                  <a:srgbClr val="70AD47"/>
                </a:solidFill>
                <a:latin typeface="標楷體" panose="03000509000000000000" pitchFamily="65" charset="-120"/>
                <a:ea typeface="標楷體" panose="03000509000000000000" pitchFamily="65" charset="-120"/>
              </a:rPr>
              <a:t>?</a:t>
            </a:r>
            <a:endParaRPr lang="zh-TW" altLang="en-US" sz="2000" b="1" dirty="0">
              <a:solidFill>
                <a:srgbClr val="70AD47"/>
              </a:solidFill>
              <a:latin typeface="標楷體" panose="03000509000000000000" pitchFamily="65" charset="-120"/>
              <a:ea typeface="標楷體" panose="03000509000000000000" pitchFamily="65" charset="-120"/>
            </a:endParaRPr>
          </a:p>
        </p:txBody>
      </p:sp>
      <p:sp>
        <p:nvSpPr>
          <p:cNvPr id="26" name="Line 11"/>
          <p:cNvSpPr>
            <a:spLocks noChangeShapeType="1"/>
          </p:cNvSpPr>
          <p:nvPr/>
        </p:nvSpPr>
        <p:spPr bwMode="auto">
          <a:xfrm flipH="1">
            <a:off x="6653450" y="3400174"/>
            <a:ext cx="360000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4" name="群組 3">
            <a:extLst>
              <a:ext uri="{FF2B5EF4-FFF2-40B4-BE49-F238E27FC236}">
                <a16:creationId xmlns:a16="http://schemas.microsoft.com/office/drawing/2014/main" id="{4C88CC77-911B-48C4-8FE2-19EFE3A1E5FA}"/>
              </a:ext>
            </a:extLst>
          </p:cNvPr>
          <p:cNvGrpSpPr/>
          <p:nvPr/>
        </p:nvGrpSpPr>
        <p:grpSpPr>
          <a:xfrm>
            <a:off x="5746608" y="2913848"/>
            <a:ext cx="967396" cy="870857"/>
            <a:chOff x="6931742" y="4268728"/>
            <a:chExt cx="967396" cy="870857"/>
          </a:xfrm>
        </p:grpSpPr>
        <p:sp>
          <p:nvSpPr>
            <p:cNvPr id="5" name="橢圓 4"/>
            <p:cNvSpPr/>
            <p:nvPr/>
          </p:nvSpPr>
          <p:spPr>
            <a:xfrm>
              <a:off x="6931742" y="4268728"/>
              <a:ext cx="853014" cy="87085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chemeClr val="tx1"/>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6931742" y="4474911"/>
              <a:ext cx="967396" cy="630942"/>
            </a:xfrm>
            <a:prstGeom prst="rect">
              <a:avLst/>
            </a:prstGeom>
            <a:noFill/>
          </p:spPr>
          <p:txBody>
            <a:bodyPr wrap="square" rtlCol="0">
              <a:spAutoFit/>
            </a:bodyPr>
            <a:lstStyle/>
            <a:p>
              <a:r>
                <a:rPr lang="en-US" altLang="zh-TW" sz="2000" b="1" dirty="0">
                  <a:solidFill>
                    <a:schemeClr val="bg1"/>
                  </a:solidFill>
                  <a:latin typeface="標楷體" panose="03000509000000000000" pitchFamily="65" charset="-120"/>
                  <a:ea typeface="標楷體" panose="03000509000000000000" pitchFamily="65" charset="-120"/>
                </a:rPr>
                <a:t>CH</a:t>
              </a:r>
              <a:r>
                <a:rPr lang="zh-TW" altLang="en-US" sz="2000" b="1" dirty="0">
                  <a:solidFill>
                    <a:schemeClr val="bg1"/>
                  </a:solidFill>
                  <a:latin typeface="標楷體" panose="03000509000000000000" pitchFamily="65" charset="-120"/>
                  <a:ea typeface="標楷體" panose="03000509000000000000" pitchFamily="65" charset="-120"/>
                </a:rPr>
                <a:t> </a:t>
              </a:r>
              <a:r>
                <a:rPr lang="en-US" altLang="zh-TW" sz="3500" b="1" dirty="0">
                  <a:solidFill>
                    <a:schemeClr val="bg1"/>
                  </a:solidFill>
                  <a:latin typeface="標楷體" panose="03000509000000000000" pitchFamily="65" charset="-120"/>
                  <a:ea typeface="標楷體" panose="03000509000000000000" pitchFamily="65" charset="-120"/>
                </a:rPr>
                <a:t>6</a:t>
              </a:r>
              <a:endParaRPr lang="zh-TW" altLang="en-US" sz="3500" b="1" dirty="0">
                <a:solidFill>
                  <a:schemeClr val="bg1"/>
                </a:solidFill>
                <a:latin typeface="標楷體" panose="03000509000000000000" pitchFamily="65" charset="-120"/>
                <a:ea typeface="標楷體" panose="03000509000000000000" pitchFamily="65" charset="-120"/>
              </a:endParaRPr>
            </a:p>
          </p:txBody>
        </p:sp>
      </p:grpSp>
      <p:sp>
        <p:nvSpPr>
          <p:cNvPr id="37" name="文字方塊 36"/>
          <p:cNvSpPr txBox="1"/>
          <p:nvPr/>
        </p:nvSpPr>
        <p:spPr>
          <a:xfrm>
            <a:off x="6573439" y="4967316"/>
            <a:ext cx="3858661" cy="400110"/>
          </a:xfrm>
          <a:prstGeom prst="rect">
            <a:avLst/>
          </a:prstGeom>
          <a:noFill/>
        </p:spPr>
        <p:txBody>
          <a:bodyPr wrap="square" rtlCol="0">
            <a:spAutoFit/>
          </a:bodyPr>
          <a:lstStyle/>
          <a:p>
            <a:r>
              <a:rPr lang="zh-TW" altLang="en-US" sz="2000" b="1" dirty="0">
                <a:solidFill>
                  <a:srgbClr val="9999FF"/>
                </a:solidFill>
                <a:latin typeface="標楷體" panose="03000509000000000000" pitchFamily="65" charset="-120"/>
                <a:ea typeface="標楷體" panose="03000509000000000000" pitchFamily="65" charset="-120"/>
              </a:rPr>
              <a:t>哪些行為違反了學術倫理呢？</a:t>
            </a:r>
          </a:p>
        </p:txBody>
      </p:sp>
      <p:sp>
        <p:nvSpPr>
          <p:cNvPr id="39" name="Line 11"/>
          <p:cNvSpPr>
            <a:spLocks noChangeShapeType="1"/>
          </p:cNvSpPr>
          <p:nvPr/>
        </p:nvSpPr>
        <p:spPr bwMode="auto">
          <a:xfrm flipH="1">
            <a:off x="6653450" y="5382421"/>
            <a:ext cx="360000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9" name="群組 8">
            <a:extLst>
              <a:ext uri="{FF2B5EF4-FFF2-40B4-BE49-F238E27FC236}">
                <a16:creationId xmlns:a16="http://schemas.microsoft.com/office/drawing/2014/main" id="{7B82FE6B-7B88-4112-9706-79D482042591}"/>
              </a:ext>
            </a:extLst>
          </p:cNvPr>
          <p:cNvGrpSpPr/>
          <p:nvPr/>
        </p:nvGrpSpPr>
        <p:grpSpPr>
          <a:xfrm>
            <a:off x="5746608" y="4896095"/>
            <a:ext cx="967396" cy="870857"/>
            <a:chOff x="6931742" y="5424424"/>
            <a:chExt cx="967396" cy="870857"/>
          </a:xfrm>
        </p:grpSpPr>
        <p:sp>
          <p:nvSpPr>
            <p:cNvPr id="41" name="橢圓 40"/>
            <p:cNvSpPr/>
            <p:nvPr/>
          </p:nvSpPr>
          <p:spPr>
            <a:xfrm>
              <a:off x="6931742" y="5424424"/>
              <a:ext cx="853014" cy="870857"/>
            </a:xfrm>
            <a:prstGeom prst="ellipse">
              <a:avLst/>
            </a:prstGeom>
            <a:solidFill>
              <a:srgbClr val="9999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43" name="文字方塊 42"/>
            <p:cNvSpPr txBox="1"/>
            <p:nvPr/>
          </p:nvSpPr>
          <p:spPr>
            <a:xfrm>
              <a:off x="6931742" y="5630607"/>
              <a:ext cx="967396" cy="630942"/>
            </a:xfrm>
            <a:prstGeom prst="rect">
              <a:avLst/>
            </a:prstGeom>
            <a:noFill/>
          </p:spPr>
          <p:txBody>
            <a:bodyPr wrap="square" rtlCol="0">
              <a:spAutoFit/>
            </a:bodyPr>
            <a:lstStyle/>
            <a:p>
              <a:r>
                <a:rPr lang="en-US" altLang="zh-TW" sz="2000" b="1" dirty="0">
                  <a:solidFill>
                    <a:schemeClr val="bg1"/>
                  </a:solidFill>
                  <a:latin typeface="標楷體" panose="03000509000000000000" pitchFamily="65" charset="-120"/>
                  <a:ea typeface="標楷體" panose="03000509000000000000" pitchFamily="65" charset="-120"/>
                </a:rPr>
                <a:t>CH</a:t>
              </a:r>
              <a:r>
                <a:rPr lang="zh-TW" altLang="en-US" sz="2000" b="1" dirty="0">
                  <a:solidFill>
                    <a:schemeClr val="bg1"/>
                  </a:solidFill>
                  <a:latin typeface="標楷體" panose="03000509000000000000" pitchFamily="65" charset="-120"/>
                  <a:ea typeface="標楷體" panose="03000509000000000000" pitchFamily="65" charset="-120"/>
                </a:rPr>
                <a:t> </a:t>
              </a:r>
              <a:r>
                <a:rPr lang="en-US" altLang="zh-TW" sz="3500" b="1" dirty="0">
                  <a:solidFill>
                    <a:schemeClr val="bg1"/>
                  </a:solidFill>
                  <a:latin typeface="標楷體" panose="03000509000000000000" pitchFamily="65" charset="-120"/>
                  <a:ea typeface="標楷體" panose="03000509000000000000" pitchFamily="65" charset="-120"/>
                </a:rPr>
                <a:t>7</a:t>
              </a:r>
              <a:endParaRPr lang="zh-TW" altLang="en-US" sz="3500" b="1" dirty="0">
                <a:solidFill>
                  <a:schemeClr val="bg1"/>
                </a:solidFill>
                <a:latin typeface="標楷體" panose="03000509000000000000" pitchFamily="65" charset="-120"/>
                <a:ea typeface="標楷體" panose="03000509000000000000" pitchFamily="65" charset="-120"/>
              </a:endParaRPr>
            </a:p>
          </p:txBody>
        </p:sp>
      </p:grpSp>
      <p:sp>
        <p:nvSpPr>
          <p:cNvPr id="33" name="文字方塊 32">
            <a:extLst>
              <a:ext uri="{FF2B5EF4-FFF2-40B4-BE49-F238E27FC236}">
                <a16:creationId xmlns:a16="http://schemas.microsoft.com/office/drawing/2014/main" id="{034B88FD-3912-4B00-949D-061069032427}"/>
              </a:ext>
            </a:extLst>
          </p:cNvPr>
          <p:cNvSpPr txBox="1"/>
          <p:nvPr/>
        </p:nvSpPr>
        <p:spPr>
          <a:xfrm>
            <a:off x="6573439" y="5977510"/>
            <a:ext cx="3858661" cy="400110"/>
          </a:xfrm>
          <a:prstGeom prst="rect">
            <a:avLst/>
          </a:prstGeom>
          <a:noFill/>
        </p:spPr>
        <p:txBody>
          <a:bodyPr wrap="square" rtlCol="0">
            <a:spAutoFit/>
          </a:bodyPr>
          <a:lstStyle/>
          <a:p>
            <a:r>
              <a:rPr lang="zh-TW" altLang="en-US" sz="2000" b="1" dirty="0">
                <a:solidFill>
                  <a:srgbClr val="FFC000"/>
                </a:solidFill>
                <a:latin typeface="標楷體" panose="03000509000000000000" pitchFamily="65" charset="-120"/>
                <a:ea typeface="標楷體" panose="03000509000000000000" pitchFamily="65" charset="-120"/>
              </a:rPr>
              <a:t>學習地圖</a:t>
            </a:r>
          </a:p>
        </p:txBody>
      </p:sp>
      <p:sp>
        <p:nvSpPr>
          <p:cNvPr id="35" name="Line 11">
            <a:extLst>
              <a:ext uri="{FF2B5EF4-FFF2-40B4-BE49-F238E27FC236}">
                <a16:creationId xmlns:a16="http://schemas.microsoft.com/office/drawing/2014/main" id="{78B6D9CE-0863-4B00-AF88-578BC9AFE743}"/>
              </a:ext>
            </a:extLst>
          </p:cNvPr>
          <p:cNvSpPr>
            <a:spLocks noChangeShapeType="1"/>
          </p:cNvSpPr>
          <p:nvPr/>
        </p:nvSpPr>
        <p:spPr bwMode="auto">
          <a:xfrm flipH="1">
            <a:off x="6653450" y="6392615"/>
            <a:ext cx="360000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標楷體" panose="03000509000000000000" pitchFamily="65" charset="-120"/>
              <a:ea typeface="標楷體" panose="03000509000000000000" pitchFamily="65" charset="-120"/>
            </a:endParaRPr>
          </a:p>
        </p:txBody>
      </p:sp>
      <p:grpSp>
        <p:nvGrpSpPr>
          <p:cNvPr id="36" name="群組 35">
            <a:extLst>
              <a:ext uri="{FF2B5EF4-FFF2-40B4-BE49-F238E27FC236}">
                <a16:creationId xmlns:a16="http://schemas.microsoft.com/office/drawing/2014/main" id="{A0BFA08E-457C-4E49-9517-70F53347631D}"/>
              </a:ext>
            </a:extLst>
          </p:cNvPr>
          <p:cNvGrpSpPr/>
          <p:nvPr/>
        </p:nvGrpSpPr>
        <p:grpSpPr>
          <a:xfrm>
            <a:off x="5746608" y="5906289"/>
            <a:ext cx="967396" cy="870857"/>
            <a:chOff x="6931742" y="5424424"/>
            <a:chExt cx="967396" cy="870857"/>
          </a:xfrm>
        </p:grpSpPr>
        <p:sp>
          <p:nvSpPr>
            <p:cNvPr id="40" name="橢圓 39">
              <a:extLst>
                <a:ext uri="{FF2B5EF4-FFF2-40B4-BE49-F238E27FC236}">
                  <a16:creationId xmlns:a16="http://schemas.microsoft.com/office/drawing/2014/main" id="{E305235E-A898-46DE-A191-478EA1F96AA4}"/>
                </a:ext>
              </a:extLst>
            </p:cNvPr>
            <p:cNvSpPr/>
            <p:nvPr/>
          </p:nvSpPr>
          <p:spPr>
            <a:xfrm>
              <a:off x="6931742" y="5424424"/>
              <a:ext cx="853014" cy="870857"/>
            </a:xfrm>
            <a:prstGeom prst="ellips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rgbClr val="FF0000"/>
                </a:solidFill>
                <a:latin typeface="標楷體" panose="03000509000000000000" pitchFamily="65" charset="-120"/>
                <a:ea typeface="標楷體" panose="03000509000000000000" pitchFamily="65" charset="-120"/>
              </a:endParaRPr>
            </a:p>
          </p:txBody>
        </p:sp>
        <p:sp>
          <p:nvSpPr>
            <p:cNvPr id="48" name="文字方塊 47">
              <a:extLst>
                <a:ext uri="{FF2B5EF4-FFF2-40B4-BE49-F238E27FC236}">
                  <a16:creationId xmlns:a16="http://schemas.microsoft.com/office/drawing/2014/main" id="{B2ACA226-5F07-448A-9A08-D8A78E40AEA1}"/>
                </a:ext>
              </a:extLst>
            </p:cNvPr>
            <p:cNvSpPr txBox="1"/>
            <p:nvPr/>
          </p:nvSpPr>
          <p:spPr>
            <a:xfrm>
              <a:off x="6931742" y="5630607"/>
              <a:ext cx="967396" cy="630942"/>
            </a:xfrm>
            <a:prstGeom prst="rect">
              <a:avLst/>
            </a:prstGeom>
            <a:noFill/>
          </p:spPr>
          <p:txBody>
            <a:bodyPr wrap="square" rtlCol="0">
              <a:spAutoFit/>
            </a:bodyPr>
            <a:lstStyle/>
            <a:p>
              <a:r>
                <a:rPr lang="en-US" altLang="zh-TW" sz="2000" b="1" dirty="0">
                  <a:solidFill>
                    <a:schemeClr val="bg1"/>
                  </a:solidFill>
                  <a:latin typeface="標楷體" panose="03000509000000000000" pitchFamily="65" charset="-120"/>
                  <a:ea typeface="標楷體" panose="03000509000000000000" pitchFamily="65" charset="-120"/>
                </a:rPr>
                <a:t>CH</a:t>
              </a:r>
              <a:r>
                <a:rPr lang="zh-TW" altLang="en-US" sz="2000" b="1" dirty="0">
                  <a:solidFill>
                    <a:schemeClr val="bg1"/>
                  </a:solidFill>
                  <a:latin typeface="標楷體" panose="03000509000000000000" pitchFamily="65" charset="-120"/>
                  <a:ea typeface="標楷體" panose="03000509000000000000" pitchFamily="65" charset="-120"/>
                </a:rPr>
                <a:t> </a:t>
              </a:r>
              <a:r>
                <a:rPr lang="en-US" altLang="zh-TW" sz="3500" b="1" dirty="0">
                  <a:solidFill>
                    <a:schemeClr val="bg1"/>
                  </a:solidFill>
                  <a:latin typeface="標楷體" panose="03000509000000000000" pitchFamily="65" charset="-120"/>
                  <a:ea typeface="標楷體" panose="03000509000000000000" pitchFamily="65" charset="-120"/>
                </a:rPr>
                <a:t>8</a:t>
              </a:r>
              <a:endParaRPr lang="zh-TW" altLang="en-US" sz="3500" b="1" dirty="0">
                <a:solidFill>
                  <a:schemeClr val="bg1"/>
                </a:solidFill>
                <a:latin typeface="標楷體" panose="03000509000000000000" pitchFamily="65" charset="-120"/>
                <a:ea typeface="標楷體" panose="03000509000000000000" pitchFamily="65" charset="-120"/>
              </a:endParaRPr>
            </a:p>
          </p:txBody>
        </p:sp>
      </p:grpSp>
      <p:sp>
        <p:nvSpPr>
          <p:cNvPr id="53" name="文字方塊 52">
            <a:extLst>
              <a:ext uri="{FF2B5EF4-FFF2-40B4-BE49-F238E27FC236}">
                <a16:creationId xmlns:a16="http://schemas.microsoft.com/office/drawing/2014/main" id="{BB98524C-EE75-46D4-BF59-64F1AB2B2FBD}"/>
              </a:ext>
            </a:extLst>
          </p:cNvPr>
          <p:cNvSpPr txBox="1"/>
          <p:nvPr/>
        </p:nvSpPr>
        <p:spPr>
          <a:xfrm>
            <a:off x="6606152" y="3402767"/>
            <a:ext cx="3562514" cy="1200329"/>
          </a:xfrm>
          <a:prstGeom prst="rect">
            <a:avLst/>
          </a:prstGeom>
          <a:noFill/>
        </p:spPr>
        <p:txBody>
          <a:bodyPr wrap="square" rtlCol="0">
            <a:spAutoFit/>
          </a:bodyPr>
          <a:lstStyle/>
          <a:p>
            <a:r>
              <a:rPr lang="en-US" altLang="zh-TW" sz="1200" dirty="0">
                <a:latin typeface="標楷體" panose="03000509000000000000" pitchFamily="65" charset="-120"/>
                <a:ea typeface="標楷體" panose="03000509000000000000" pitchFamily="65" charset="-120"/>
              </a:rPr>
              <a:t>(1)Moodle </a:t>
            </a:r>
            <a:r>
              <a:rPr lang="zh-TW" altLang="en-US" sz="1200" dirty="0">
                <a:latin typeface="標楷體" panose="03000509000000000000" pitchFamily="65" charset="-120"/>
                <a:ea typeface="標楷體" panose="03000509000000000000" pitchFamily="65" charset="-120"/>
              </a:rPr>
              <a:t>數位學習平臺</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(2)</a:t>
            </a:r>
            <a:r>
              <a:rPr lang="zh-TW" altLang="zh-TW" sz="1200" dirty="0">
                <a:latin typeface="標楷體" panose="03000509000000000000" pitchFamily="65" charset="-120"/>
                <a:ea typeface="標楷體" panose="03000509000000000000" pitchFamily="65" charset="-120"/>
              </a:rPr>
              <a:t>圖書館</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(3)</a:t>
            </a:r>
            <a:r>
              <a:rPr lang="zh-TW" altLang="en-US" sz="1200" dirty="0">
                <a:latin typeface="標楷體" panose="03000509000000000000" pitchFamily="65" charset="-120"/>
                <a:ea typeface="標楷體" panose="03000509000000000000" pitchFamily="65" charset="-120"/>
              </a:rPr>
              <a:t>課業輔導學習社群</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(4)</a:t>
            </a:r>
            <a:r>
              <a:rPr lang="zh-TW" altLang="en-US" sz="1200" dirty="0">
                <a:latin typeface="標楷體" panose="03000509000000000000" pitchFamily="65" charset="-120"/>
                <a:ea typeface="標楷體" panose="03000509000000000000" pitchFamily="65" charset="-120"/>
              </a:rPr>
              <a:t>自主讀書會</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(5)</a:t>
            </a:r>
            <a:r>
              <a:rPr lang="zh-TW" altLang="en-US" sz="1200" dirty="0">
                <a:latin typeface="標楷體" panose="03000509000000000000" pitchFamily="65" charset="-120"/>
                <a:ea typeface="標楷體" panose="03000509000000000000" pitchFamily="65" charset="-120"/>
              </a:rPr>
              <a:t>研討會、工作坊、講座</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(6)</a:t>
            </a:r>
            <a:r>
              <a:rPr lang="zh-TW" altLang="en-US" sz="1200" dirty="0">
                <a:latin typeface="標楷體" panose="03000509000000000000" pitchFamily="65" charset="-120"/>
                <a:ea typeface="標楷體" panose="03000509000000000000" pitchFamily="65" charset="-120"/>
              </a:rPr>
              <a:t>產業實習</a:t>
            </a:r>
            <a:endParaRPr lang="en-US" altLang="zh-TW" sz="1200" strike="sngStrike"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6434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378928" y="819329"/>
            <a:ext cx="5501597" cy="5898461"/>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45303">
              <a:off x="3839942" y="1445296"/>
              <a:ext cx="2031325" cy="646331"/>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學長姐分享      </a:t>
              </a:r>
              <a:endParaRPr lang="en-US" altLang="zh-TW" b="1" dirty="0">
                <a:latin typeface="標楷體" panose="03000509000000000000" pitchFamily="65" charset="-120"/>
                <a:ea typeface="標楷體" panose="03000509000000000000" pitchFamily="65" charset="-120"/>
              </a:endParaRPr>
            </a:p>
            <a:p>
              <a:endParaRPr lang="zh-TW" altLang="en-US" b="1" dirty="0">
                <a:solidFill>
                  <a:srgbClr val="FF0000"/>
                </a:solidFill>
                <a:latin typeface="標楷體" panose="03000509000000000000" pitchFamily="65" charset="-120"/>
                <a:ea typeface="標楷體" panose="03000509000000000000" pitchFamily="65" charset="-120"/>
              </a:endParaRPr>
            </a:p>
          </p:txBody>
        </p:sp>
      </p:grpSp>
      <p:grpSp>
        <p:nvGrpSpPr>
          <p:cNvPr id="4" name="群組 3">
            <a:extLst>
              <a:ext uri="{FF2B5EF4-FFF2-40B4-BE49-F238E27FC236}">
                <a16:creationId xmlns:a16="http://schemas.microsoft.com/office/drawing/2014/main" id="{0DD948E0-C673-418A-AE09-524DF9A4506B}"/>
              </a:ext>
            </a:extLst>
          </p:cNvPr>
          <p:cNvGrpSpPr/>
          <p:nvPr/>
        </p:nvGrpSpPr>
        <p:grpSpPr>
          <a:xfrm>
            <a:off x="3004457" y="146660"/>
            <a:ext cx="4807893" cy="699414"/>
            <a:chOff x="3004457" y="146660"/>
            <a:chExt cx="4807893" cy="699414"/>
          </a:xfrm>
        </p:grpSpPr>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16" name="文字方塊 15"/>
            <p:cNvSpPr txBox="1"/>
            <p:nvPr/>
          </p:nvSpPr>
          <p:spPr>
            <a:xfrm>
              <a:off x="3727269" y="189011"/>
              <a:ext cx="2877711" cy="400110"/>
            </a:xfrm>
            <a:prstGeom prst="rect">
              <a:avLst/>
            </a:prstGeom>
            <a:noFill/>
          </p:spPr>
          <p:txBody>
            <a:bodyPr wrap="none" rtlCol="0">
              <a:spAutoFit/>
            </a:bodyPr>
            <a:lstStyle/>
            <a:p>
              <a:r>
                <a:rPr lang="zh-TW" altLang="en-US" sz="2000" b="1" dirty="0">
                  <a:solidFill>
                    <a:srgbClr val="7030A0"/>
                  </a:solidFill>
                  <a:latin typeface="標楷體" panose="03000509000000000000" pitchFamily="65" charset="-120"/>
                  <a:ea typeface="標楷體" panose="03000509000000000000" pitchFamily="65" charset="-120"/>
                </a:rPr>
                <a:t>大學只能拿一個學位嗎</a:t>
              </a:r>
              <a:r>
                <a:rPr lang="en-US" altLang="zh-TW" sz="2000" b="1" dirty="0">
                  <a:solidFill>
                    <a:srgbClr val="7030A0"/>
                  </a:solidFill>
                  <a:latin typeface="標楷體" panose="03000509000000000000" pitchFamily="65" charset="-120"/>
                  <a:ea typeface="標楷體" panose="03000509000000000000" pitchFamily="65" charset="-120"/>
                </a:rPr>
                <a:t>?</a:t>
              </a:r>
              <a:endParaRPr lang="zh-TW" altLang="en-US" sz="2000" b="1" dirty="0">
                <a:solidFill>
                  <a:srgbClr val="FF6699"/>
                </a:solidFill>
                <a:latin typeface="標楷體" panose="03000509000000000000" pitchFamily="65" charset="-120"/>
                <a:ea typeface="標楷體" panose="03000509000000000000" pitchFamily="65" charset="-120"/>
              </a:endParaRPr>
            </a:p>
          </p:txBody>
        </p:sp>
        <p:sp>
          <p:nvSpPr>
            <p:cNvPr id="23"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2" name="矩形 1"/>
          <p:cNvSpPr/>
          <p:nvPr/>
        </p:nvSpPr>
        <p:spPr>
          <a:xfrm rot="21315428">
            <a:off x="4529783" y="1682152"/>
            <a:ext cx="3671745" cy="4401205"/>
          </a:xfrm>
          <a:prstGeom prst="rect">
            <a:avLst/>
          </a:prstGeom>
        </p:spPr>
        <p:txBody>
          <a:bodyPr wrap="square">
            <a:spAutoFit/>
          </a:bodyPr>
          <a:lstStyle/>
          <a:p>
            <a:r>
              <a:rPr lang="zh-TW" altLang="zh-TW" sz="1400" dirty="0">
                <a:latin typeface="標楷體" panose="03000509000000000000" pitchFamily="65" charset="-120"/>
                <a:ea typeface="標楷體" panose="03000509000000000000" pitchFamily="65" charset="-120"/>
              </a:rPr>
              <a:t>雙主修，就是主修兩個系，如果順利畢業就會得到兩個學士學位。</a:t>
            </a:r>
          </a:p>
          <a:p>
            <a:r>
              <a:rPr lang="zh-TW" altLang="zh-TW" sz="1400" dirty="0">
                <a:latin typeface="標楷體" panose="03000509000000000000" pitchFamily="65" charset="-120"/>
                <a:ea typeface="標楷體" panose="03000509000000000000" pitchFamily="65" charset="-120"/>
              </a:rPr>
              <a:t>　　我今年圖傳系大四，很喜歡設計、多媒體、傳播的領域，同時也很喜歡商業，貪心的我最後決定雙主修企管系。</a:t>
            </a:r>
            <a:r>
              <a:rPr lang="en-US" altLang="zh-TW" sz="1400" dirty="0">
                <a:latin typeface="標楷體" panose="03000509000000000000" pitchFamily="65" charset="-120"/>
                <a:ea typeface="標楷體" panose="03000509000000000000" pitchFamily="65" charset="-120"/>
              </a:rPr>
              <a:t> </a:t>
            </a:r>
            <a:endParaRPr lang="zh-TW" altLang="zh-TW" sz="1400" dirty="0">
              <a:latin typeface="標楷體" panose="03000509000000000000" pitchFamily="65" charset="-120"/>
              <a:ea typeface="標楷體" panose="03000509000000000000" pitchFamily="65" charset="-120"/>
            </a:endParaRPr>
          </a:p>
          <a:p>
            <a:r>
              <a:rPr lang="zh-TW" altLang="zh-TW" sz="1400" dirty="0">
                <a:latin typeface="標楷體" panose="03000509000000000000" pitchFamily="65" charset="-120"/>
                <a:ea typeface="標楷體" panose="03000509000000000000" pitchFamily="65" charset="-120"/>
              </a:rPr>
              <a:t>　　師大學生畢業前要修</a:t>
            </a:r>
            <a:r>
              <a:rPr lang="en-US" altLang="zh-TW" sz="1400" dirty="0">
                <a:latin typeface="標楷體" panose="03000509000000000000" pitchFamily="65" charset="-120"/>
                <a:ea typeface="標楷體" panose="03000509000000000000" pitchFamily="65" charset="-120"/>
              </a:rPr>
              <a:t>128</a:t>
            </a:r>
            <a:r>
              <a:rPr lang="zh-TW" altLang="zh-TW" sz="1400" dirty="0">
                <a:latin typeface="標楷體" panose="03000509000000000000" pitchFamily="65" charset="-120"/>
                <a:ea typeface="標楷體" panose="03000509000000000000" pitchFamily="65" charset="-120"/>
              </a:rPr>
              <a:t>學分，而我則要修近</a:t>
            </a:r>
            <a:r>
              <a:rPr lang="en-US" altLang="zh-TW" sz="1400" dirty="0">
                <a:latin typeface="標楷體" panose="03000509000000000000" pitchFamily="65" charset="-120"/>
                <a:ea typeface="標楷體" panose="03000509000000000000" pitchFamily="65" charset="-120"/>
              </a:rPr>
              <a:t>200</a:t>
            </a:r>
            <a:r>
              <a:rPr lang="zh-TW" altLang="zh-TW" sz="1400" dirty="0">
                <a:latin typeface="標楷體" panose="03000509000000000000" pitchFamily="65" charset="-120"/>
                <a:ea typeface="標楷體" panose="03000509000000000000" pitchFamily="65" charset="-120"/>
              </a:rPr>
              <a:t>學分，儘管課業壓力大，但視野也一下子變大了，認識了很多的新朋友，也發現隔行如隔山，兩個領域差異竟這麼大，卻同時有這麼多新知識值得我探索。</a:t>
            </a:r>
            <a:r>
              <a:rPr lang="en-US" altLang="zh-TW" sz="1400" dirty="0">
                <a:latin typeface="標楷體" panose="03000509000000000000" pitchFamily="65" charset="-120"/>
                <a:ea typeface="標楷體" panose="03000509000000000000" pitchFamily="65" charset="-120"/>
              </a:rPr>
              <a:t> </a:t>
            </a:r>
            <a:endParaRPr lang="zh-TW" altLang="zh-TW" sz="1400" dirty="0">
              <a:latin typeface="標楷體" panose="03000509000000000000" pitchFamily="65" charset="-120"/>
              <a:ea typeface="標楷體" panose="03000509000000000000" pitchFamily="65" charset="-120"/>
            </a:endParaRPr>
          </a:p>
          <a:p>
            <a:r>
              <a:rPr lang="zh-TW" altLang="zh-TW" sz="1400" dirty="0">
                <a:latin typeface="標楷體" panose="03000509000000000000" pitchFamily="65" charset="-120"/>
                <a:ea typeface="標楷體" panose="03000509000000000000" pitchFamily="65" charset="-120"/>
              </a:rPr>
              <a:t>　　未來的就業市場掀起了對「π型人才」的需求熱潮，這種類型的人能適應現在千變萬化的環境，因為他們同時熟悉兩項專業，同時又能多方了解其他領域，讓兩個專業可以互相支援。如果你想成為π型人才，或者單純興趣廣泛，雙主修、輔系或學分學程都是很好的選擇。</a:t>
            </a:r>
          </a:p>
          <a:p>
            <a:r>
              <a:rPr lang="en-US" altLang="zh-TW" sz="1400" dirty="0">
                <a:latin typeface="標楷體" panose="03000509000000000000" pitchFamily="65" charset="-120"/>
                <a:ea typeface="標楷體" panose="03000509000000000000" pitchFamily="65" charset="-120"/>
              </a:rPr>
              <a:t> </a:t>
            </a:r>
            <a:endParaRPr lang="zh-TW" altLang="zh-TW" sz="1400" dirty="0">
              <a:latin typeface="標楷體" panose="03000509000000000000" pitchFamily="65" charset="-120"/>
              <a:ea typeface="標楷體" panose="03000509000000000000" pitchFamily="65" charset="-120"/>
            </a:endParaRPr>
          </a:p>
          <a:p>
            <a:r>
              <a:rPr lang="zh-TW" altLang="zh-TW" sz="1400" dirty="0">
                <a:latin typeface="標楷體" panose="03000509000000000000" pitchFamily="65" charset="-120"/>
                <a:ea typeface="標楷體" panose="03000509000000000000" pitchFamily="65" charset="-120"/>
              </a:rPr>
              <a:t>　　難得大學一次，當然要好好把握學習的機會啊！</a:t>
            </a:r>
          </a:p>
        </p:txBody>
      </p:sp>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20</a:t>
            </a:fld>
            <a:endParaRPr lang="zh-TW" altLang="en-US">
              <a:latin typeface="標楷體" panose="03000509000000000000" pitchFamily="65" charset="-120"/>
              <a:ea typeface="標楷體" panose="03000509000000000000" pitchFamily="65" charset="-120"/>
            </a:endParaRPr>
          </a:p>
        </p:txBody>
      </p:sp>
      <p:sp>
        <p:nvSpPr>
          <p:cNvPr id="5" name="矩形 4"/>
          <p:cNvSpPr/>
          <p:nvPr/>
        </p:nvSpPr>
        <p:spPr>
          <a:xfrm rot="21270751">
            <a:off x="6934057" y="5781057"/>
            <a:ext cx="1569660"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圖文傳播學系</a:t>
            </a:r>
          </a:p>
        </p:txBody>
      </p:sp>
    </p:spTree>
    <p:extLst>
      <p:ext uri="{BB962C8B-B14F-4D97-AF65-F5344CB8AC3E}">
        <p14:creationId xmlns:p14="http://schemas.microsoft.com/office/powerpoint/2010/main" val="146029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816810" y="1030305"/>
            <a:ext cx="5501597" cy="5898461"/>
            <a:chOff x="2963393" y="825071"/>
            <a:chExt cx="5501597" cy="5898461"/>
          </a:xfrm>
        </p:grpSpPr>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45303">
              <a:off x="3869597" y="1450626"/>
              <a:ext cx="1972015" cy="369332"/>
            </a:xfrm>
            <a:prstGeom prst="rect">
              <a:avLst/>
            </a:prstGeom>
            <a:noFill/>
          </p:spPr>
          <p:txBody>
            <a:bodyPr wrap="none" rtlCol="0">
              <a:spAutoFit/>
            </a:bodyPr>
            <a:lstStyle/>
            <a:p>
              <a:r>
                <a:rPr lang="en-US" altLang="zh-TW" dirty="0"/>
                <a:t>Experience Sharing</a:t>
              </a:r>
              <a:endParaRPr lang="zh-TW" altLang="en-US" b="1" dirty="0">
                <a:solidFill>
                  <a:srgbClr val="FF0000"/>
                </a:solidFill>
                <a:latin typeface="華康中圓體" panose="020F0509000000000000" pitchFamily="49" charset="-120"/>
                <a:ea typeface="華康中圓體" panose="020F0509000000000000" pitchFamily="49" charset="-120"/>
              </a:endParaRPr>
            </a:p>
          </p:txBody>
        </p:sp>
      </p:grpSp>
      <p:sp>
        <p:nvSpPr>
          <p:cNvPr id="2" name="矩形 1"/>
          <p:cNvSpPr/>
          <p:nvPr/>
        </p:nvSpPr>
        <p:spPr>
          <a:xfrm rot="21315428">
            <a:off x="4967665" y="1646905"/>
            <a:ext cx="3671745" cy="4893647"/>
          </a:xfrm>
          <a:prstGeom prst="rect">
            <a:avLst/>
          </a:prstGeom>
        </p:spPr>
        <p:txBody>
          <a:bodyPr wrap="square">
            <a:spAutoFit/>
          </a:bodyPr>
          <a:lstStyle/>
          <a:p>
            <a:endParaRPr lang="en-US" altLang="zh-TW" sz="1200" dirty="0"/>
          </a:p>
          <a:p>
            <a:r>
              <a:rPr lang="en-US" altLang="zh-TW" sz="1200" dirty="0"/>
              <a:t> </a:t>
            </a:r>
            <a:r>
              <a:rPr lang="zh-TW" altLang="en-US" sz="1200" dirty="0"/>
              <a:t>      </a:t>
            </a:r>
            <a:r>
              <a:rPr lang="en-US" altLang="zh-TW" sz="1200" dirty="0"/>
              <a:t>Double majoring is having two majors. If successful, I will get two bachelor’s degrees instead of just one. </a:t>
            </a:r>
          </a:p>
          <a:p>
            <a:r>
              <a:rPr lang="en-US" altLang="zh-TW" sz="1200" dirty="0"/>
              <a:t>I’m a senior in the Department of Graphic Arts and Communications. I love the fields of design, multimedia, and communication. I also like business. The greedy side of me decided that I will double major in Business Administration. </a:t>
            </a:r>
          </a:p>
          <a:p>
            <a:r>
              <a:rPr lang="en-US" altLang="zh-TW" sz="1200" dirty="0"/>
              <a:t>       Although it was quite stressful, my horizon has also widened. I met a lot of new friends. I also realized just how big the gulf is between the two fields. At the same time, I also found a lot of new knowledge worth of exploring.</a:t>
            </a:r>
          </a:p>
          <a:p>
            <a:r>
              <a:rPr lang="en-US" altLang="zh-TW" sz="1200" dirty="0"/>
              <a:t>        There is a surge in demand for π-shaped talent in the future job market. This kind of people can adapt to all kinds of circumstances because they are not only well-versed in two specializations, but can also understand various other fields. This will allow each specialization to make up what the other lacked. If you want to be a π-shaped person, or simply have a wide range of interests, double majors, minors, or credit programs will all be good choices for you. </a:t>
            </a:r>
          </a:p>
          <a:p>
            <a:r>
              <a:rPr lang="en-US" altLang="zh-TW" sz="1200" dirty="0"/>
              <a:t>        Going to college is a once in a lifetime opportunity, so of course you should grab the chance to learn as much as you can!</a:t>
            </a:r>
            <a:endParaRPr lang="zh-TW" altLang="zh-TW" sz="1200" dirty="0"/>
          </a:p>
        </p:txBody>
      </p:sp>
      <p:sp>
        <p:nvSpPr>
          <p:cNvPr id="5" name="矩形 4"/>
          <p:cNvSpPr/>
          <p:nvPr/>
        </p:nvSpPr>
        <p:spPr>
          <a:xfrm rot="21270751">
            <a:off x="6520563" y="6154522"/>
            <a:ext cx="2853538" cy="276999"/>
          </a:xfrm>
          <a:prstGeom prst="rect">
            <a:avLst/>
          </a:prstGeom>
        </p:spPr>
        <p:txBody>
          <a:bodyPr wrap="none">
            <a:spAutoFit/>
          </a:bodyPr>
          <a:lstStyle/>
          <a:p>
            <a:r>
              <a:rPr lang="en-US" altLang="zh-TW" sz="1200" dirty="0"/>
              <a:t>Dept. of Graphic Arts and Communications</a:t>
            </a:r>
            <a:endParaRPr lang="zh-TW" altLang="en-US" sz="1200" dirty="0">
              <a:latin typeface="華康中圓體" panose="020F0509000000000000" pitchFamily="49" charset="-120"/>
              <a:ea typeface="華康中圓體" panose="020F0509000000000000" pitchFamily="49" charset="-120"/>
            </a:endParaRPr>
          </a:p>
        </p:txBody>
      </p:sp>
      <p:grpSp>
        <p:nvGrpSpPr>
          <p:cNvPr id="19" name="群組 18">
            <a:extLst>
              <a:ext uri="{FF2B5EF4-FFF2-40B4-BE49-F238E27FC236}">
                <a16:creationId xmlns:a16="http://schemas.microsoft.com/office/drawing/2014/main" id="{3FCEA739-41C5-46C7-B173-31D541A728BC}"/>
              </a:ext>
            </a:extLst>
          </p:cNvPr>
          <p:cNvGrpSpPr/>
          <p:nvPr/>
        </p:nvGrpSpPr>
        <p:grpSpPr>
          <a:xfrm>
            <a:off x="3004457" y="146660"/>
            <a:ext cx="4807893" cy="699414"/>
            <a:chOff x="3004457" y="146660"/>
            <a:chExt cx="4807893" cy="699414"/>
          </a:xfrm>
        </p:grpSpPr>
        <p:pic>
          <p:nvPicPr>
            <p:cNvPr id="20" name="圖片 19">
              <a:extLst>
                <a:ext uri="{FF2B5EF4-FFF2-40B4-BE49-F238E27FC236}">
                  <a16:creationId xmlns:a16="http://schemas.microsoft.com/office/drawing/2014/main" id="{05AFF95D-9C45-4753-ADA7-80CEF7E9A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22" name="文字方塊 21">
              <a:extLst>
                <a:ext uri="{FF2B5EF4-FFF2-40B4-BE49-F238E27FC236}">
                  <a16:creationId xmlns:a16="http://schemas.microsoft.com/office/drawing/2014/main" id="{725CC336-296D-4E6D-9A92-C8BCBDA5512D}"/>
                </a:ext>
              </a:extLst>
            </p:cNvPr>
            <p:cNvSpPr txBox="1"/>
            <p:nvPr/>
          </p:nvSpPr>
          <p:spPr>
            <a:xfrm>
              <a:off x="3727269" y="189011"/>
              <a:ext cx="3286925" cy="400110"/>
            </a:xfrm>
            <a:prstGeom prst="rect">
              <a:avLst/>
            </a:prstGeom>
            <a:noFill/>
          </p:spPr>
          <p:txBody>
            <a:bodyPr wrap="none" rtlCol="0">
              <a:spAutoFit/>
            </a:bodyPr>
            <a:lstStyle/>
            <a:p>
              <a:r>
                <a:rPr lang="en-US" altLang="zh-TW" sz="2000" b="1" dirty="0">
                  <a:solidFill>
                    <a:srgbClr val="7030A0"/>
                  </a:solidFill>
                  <a:ea typeface="標楷體" panose="03000509000000000000" pitchFamily="65" charset="-120"/>
                </a:rPr>
                <a:t>How many degrees can I get?</a:t>
              </a:r>
            </a:p>
          </p:txBody>
        </p:sp>
        <p:sp>
          <p:nvSpPr>
            <p:cNvPr id="23" name="Line 11">
              <a:extLst>
                <a:ext uri="{FF2B5EF4-FFF2-40B4-BE49-F238E27FC236}">
                  <a16:creationId xmlns:a16="http://schemas.microsoft.com/office/drawing/2014/main" id="{A8C5B3F6-FC6E-47E8-83D9-9DE7729B8C54}"/>
                </a:ext>
              </a:extLst>
            </p:cNvPr>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24" name="投影片編號版面配置區 1">
            <a:extLst>
              <a:ext uri="{FF2B5EF4-FFF2-40B4-BE49-F238E27FC236}">
                <a16:creationId xmlns:a16="http://schemas.microsoft.com/office/drawing/2014/main" id="{A277AD9B-9E24-4FBC-A60D-AA64B3C8F31D}"/>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21</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625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155861" y="1049941"/>
            <a:ext cx="4343465" cy="1892826"/>
          </a:xfrm>
          <a:prstGeom prst="rect">
            <a:avLst/>
          </a:prstGeom>
          <a:noFill/>
        </p:spPr>
        <p:txBody>
          <a:bodyPr wrap="square" rtlCol="0">
            <a:spAutoFit/>
          </a:bodyPr>
          <a:lstStyle/>
          <a:p>
            <a:pPr marL="285750" indent="-285750">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自</a:t>
            </a:r>
            <a:r>
              <a:rPr lang="en-US" altLang="zh-TW" sz="1600" b="1" dirty="0">
                <a:latin typeface="標楷體" panose="03000509000000000000" pitchFamily="65" charset="-120"/>
                <a:ea typeface="標楷體" panose="03000509000000000000" pitchFamily="65" charset="-120"/>
              </a:rPr>
              <a:t>110</a:t>
            </a:r>
            <a:r>
              <a:rPr lang="zh-TW" altLang="en-US" sz="1600" b="1" dirty="0">
                <a:latin typeface="標楷體" panose="03000509000000000000" pitchFamily="65" charset="-120"/>
                <a:ea typeface="標楷體" panose="03000509000000000000" pitchFamily="65" charset="-120"/>
              </a:rPr>
              <a:t>學年度起，本校雙主修、輔系改採預修生制度。</a:t>
            </a:r>
          </a:p>
          <a:p>
            <a:pPr marL="285750" indent="-285750">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本校學士班學生</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不含延畢生</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 只需修畢且通過學系規定之先修課程，即可登記為加修學系之預修生，未來如持續修習課架一定學分</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輔系</a:t>
            </a:r>
            <a:r>
              <a:rPr lang="en-US" altLang="zh-TW" sz="1600" b="1" dirty="0">
                <a:latin typeface="標楷體" panose="03000509000000000000" pitchFamily="65" charset="-120"/>
                <a:ea typeface="標楷體" panose="03000509000000000000" pitchFamily="65" charset="-120"/>
              </a:rPr>
              <a:t>8</a:t>
            </a:r>
            <a:r>
              <a:rPr lang="zh-TW" altLang="en-US" sz="1600" b="1" dirty="0">
                <a:latin typeface="標楷體" panose="03000509000000000000" pitchFamily="65" charset="-120"/>
                <a:ea typeface="標楷體" panose="03000509000000000000" pitchFamily="65" charset="-120"/>
              </a:rPr>
              <a:t>學分；雙主修</a:t>
            </a:r>
            <a:r>
              <a:rPr lang="en-US" altLang="zh-TW" sz="1600" b="1" dirty="0">
                <a:latin typeface="標楷體" panose="03000509000000000000" pitchFamily="65" charset="-120"/>
                <a:ea typeface="標楷體" panose="03000509000000000000" pitchFamily="65" charset="-120"/>
              </a:rPr>
              <a:t>16</a:t>
            </a:r>
            <a:r>
              <a:rPr lang="zh-TW" altLang="en-US" sz="1600" b="1" dirty="0">
                <a:latin typeface="標楷體" panose="03000509000000000000" pitchFamily="65" charset="-120"/>
                <a:ea typeface="標楷體" panose="03000509000000000000" pitchFamily="65" charset="-120"/>
              </a:rPr>
              <a:t>學分</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後，即可由系統判斷轉換為輔系生或雙主修生資格。</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6" name="文字方塊 5"/>
          <p:cNvSpPr txBox="1"/>
          <p:nvPr/>
        </p:nvSpPr>
        <p:spPr>
          <a:xfrm>
            <a:off x="3727269" y="189011"/>
            <a:ext cx="2877711" cy="400110"/>
          </a:xfrm>
          <a:prstGeom prst="rect">
            <a:avLst/>
          </a:prstGeom>
          <a:noFill/>
        </p:spPr>
        <p:txBody>
          <a:bodyPr wrap="none" rtlCol="0">
            <a:spAutoFit/>
          </a:bodyPr>
          <a:lstStyle/>
          <a:p>
            <a:r>
              <a:rPr lang="zh-TW" altLang="en-US" sz="2000" b="1" dirty="0">
                <a:solidFill>
                  <a:srgbClr val="7030A0"/>
                </a:solidFill>
                <a:latin typeface="標楷體" panose="03000509000000000000" pitchFamily="65" charset="-120"/>
                <a:ea typeface="標楷體" panose="03000509000000000000" pitchFamily="65" charset="-120"/>
              </a:rPr>
              <a:t>大學只能拿一個學位嗎</a:t>
            </a:r>
            <a:r>
              <a:rPr lang="en-US" altLang="zh-TW" sz="2000" b="1" dirty="0">
                <a:solidFill>
                  <a:srgbClr val="7030A0"/>
                </a:solidFill>
                <a:latin typeface="標楷體" panose="03000509000000000000" pitchFamily="65" charset="-120"/>
                <a:ea typeface="標楷體" panose="03000509000000000000" pitchFamily="65" charset="-120"/>
              </a:rPr>
              <a:t>?</a:t>
            </a:r>
            <a:endParaRPr lang="zh-TW" altLang="en-US" sz="2000" b="1" dirty="0">
              <a:solidFill>
                <a:srgbClr val="FF6699"/>
              </a:solidFill>
              <a:latin typeface="標楷體" panose="03000509000000000000" pitchFamily="65" charset="-120"/>
              <a:ea typeface="標楷體" panose="03000509000000000000" pitchFamily="65" charset="-120"/>
            </a:endParaRPr>
          </a:p>
        </p:txBody>
      </p:sp>
      <p:sp>
        <p:nvSpPr>
          <p:cNvPr id="10"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1" name="文字方塊 30"/>
          <p:cNvSpPr txBox="1"/>
          <p:nvPr/>
        </p:nvSpPr>
        <p:spPr>
          <a:xfrm>
            <a:off x="227816" y="3104281"/>
            <a:ext cx="3030647" cy="369332"/>
          </a:xfrm>
          <a:prstGeom prst="rect">
            <a:avLst/>
          </a:prstGeom>
          <a:noFill/>
        </p:spPr>
        <p:txBody>
          <a:bodyPr wrap="square" rtlCol="0">
            <a:spAutoFit/>
          </a:bodyPr>
          <a:lstStyle/>
          <a:p>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本校</a:t>
            </a:r>
            <a:r>
              <a:rPr lang="zh-TW" altLang="zh-TW" b="1" dirty="0">
                <a:latin typeface="標楷體" panose="03000509000000000000" pitchFamily="65" charset="-120"/>
                <a:ea typeface="標楷體" panose="03000509000000000000" pitchFamily="65" charset="-120"/>
              </a:rPr>
              <a:t>雙主修</a:t>
            </a:r>
            <a:r>
              <a:rPr lang="zh-TW" altLang="en-US" b="1" dirty="0">
                <a:latin typeface="標楷體" panose="03000509000000000000" pitchFamily="65" charset="-120"/>
                <a:ea typeface="標楷體" panose="03000509000000000000" pitchFamily="65" charset="-120"/>
              </a:rPr>
              <a:t>、輔系</a:t>
            </a:r>
            <a:endParaRPr lang="zh-TW" altLang="zh-TW" b="1"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529306768"/>
              </p:ext>
            </p:extLst>
          </p:nvPr>
        </p:nvGraphicFramePr>
        <p:xfrm>
          <a:off x="254834" y="3561977"/>
          <a:ext cx="6377164" cy="1076349"/>
        </p:xfrm>
        <a:graphic>
          <a:graphicData uri="http://schemas.openxmlformats.org/drawingml/2006/table">
            <a:tbl>
              <a:tblPr firstRow="1" bandRow="1">
                <a:tableStyleId>{21E4AEA4-8DFA-4A89-87EB-49C32662AFE0}</a:tableStyleId>
              </a:tblPr>
              <a:tblGrid>
                <a:gridCol w="3596669">
                  <a:extLst>
                    <a:ext uri="{9D8B030D-6E8A-4147-A177-3AD203B41FA5}">
                      <a16:colId xmlns:a16="http://schemas.microsoft.com/office/drawing/2014/main" val="20000"/>
                    </a:ext>
                  </a:extLst>
                </a:gridCol>
                <a:gridCol w="1732334">
                  <a:extLst>
                    <a:ext uri="{9D8B030D-6E8A-4147-A177-3AD203B41FA5}">
                      <a16:colId xmlns:a16="http://schemas.microsoft.com/office/drawing/2014/main" val="20001"/>
                    </a:ext>
                  </a:extLst>
                </a:gridCol>
                <a:gridCol w="1048161">
                  <a:extLst>
                    <a:ext uri="{9D8B030D-6E8A-4147-A177-3AD203B41FA5}">
                      <a16:colId xmlns:a16="http://schemas.microsoft.com/office/drawing/2014/main" val="20002"/>
                    </a:ext>
                  </a:extLst>
                </a:gridCol>
              </a:tblGrid>
              <a:tr h="258223">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申請</a:t>
                      </a:r>
                      <a:r>
                        <a:rPr lang="zh-TW" altLang="en-US" sz="1600" kern="100" dirty="0">
                          <a:effectLst/>
                          <a:latin typeface="標楷體" panose="03000509000000000000" pitchFamily="65" charset="-120"/>
                          <a:ea typeface="標楷體" panose="03000509000000000000" pitchFamily="65" charset="-120"/>
                        </a:rPr>
                        <a:t>方式</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修習學分數</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altLang="en-US" sz="1600" kern="100" dirty="0">
                          <a:effectLst/>
                          <a:latin typeface="標楷體" panose="03000509000000000000" pitchFamily="65" charset="-120"/>
                          <a:ea typeface="標楷體" panose="03000509000000000000" pitchFamily="65" charset="-120"/>
                        </a:rPr>
                        <a:t>備註</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1812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400" kern="100" dirty="0">
                          <a:solidFill>
                            <a:schemeClr val="tx1"/>
                          </a:solidFill>
                          <a:effectLst/>
                          <a:latin typeface="標楷體" panose="03000509000000000000" pitchFamily="65" charset="-120"/>
                          <a:ea typeface="標楷體" panose="03000509000000000000" pitchFamily="65" charset="-120"/>
                        </a:rPr>
                        <a:t>得於校定行事曆期程，依教務處及各學系公告之相關規定辦理預修生登記。</a:t>
                      </a:r>
                      <a:endParaRPr lang="en-US" altLang="zh-TW" sz="1400" kern="100" dirty="0">
                        <a:solidFill>
                          <a:schemeClr val="tx1"/>
                        </a:solidFill>
                        <a:effectLst/>
                        <a:latin typeface="標楷體" panose="03000509000000000000" pitchFamily="65" charset="-120"/>
                        <a:ea typeface="標楷體" panose="03000509000000000000" pitchFamily="65" charset="-120"/>
                      </a:endParaRPr>
                    </a:p>
                    <a:p>
                      <a:pPr marL="285750" marR="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zh-TW" altLang="en-US" sz="1400" kern="100" dirty="0">
                          <a:solidFill>
                            <a:schemeClr val="tx1"/>
                          </a:solidFill>
                          <a:effectLst/>
                          <a:latin typeface="標楷體" panose="03000509000000000000" pitchFamily="65" charset="-120"/>
                          <a:ea typeface="標楷體" panose="03000509000000000000" pitchFamily="65" charset="-120"/>
                        </a:rPr>
                        <a:t>部分學系採甄選制。</a:t>
                      </a:r>
                      <a:endParaRPr lang="zh-TW" sz="1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algn="l">
                        <a:spcBef>
                          <a:spcPts val="600"/>
                        </a:spcBef>
                        <a:spcAft>
                          <a:spcPts val="0"/>
                        </a:spcAft>
                      </a:pPr>
                      <a:r>
                        <a:rPr lang="zh-TW" altLang="en-US" sz="1400" kern="100" dirty="0">
                          <a:solidFill>
                            <a:schemeClr val="tx1"/>
                          </a:solidFill>
                          <a:effectLst/>
                          <a:latin typeface="標楷體" panose="03000509000000000000" pitchFamily="65" charset="-120"/>
                          <a:ea typeface="標楷體" panose="03000509000000000000" pitchFamily="65" charset="-120"/>
                        </a:rPr>
                        <a:t>雙主修：</a:t>
                      </a:r>
                      <a:r>
                        <a:rPr lang="en-US" altLang="zh-TW" sz="1400" kern="100" dirty="0">
                          <a:solidFill>
                            <a:schemeClr val="tx1"/>
                          </a:solidFill>
                          <a:effectLst/>
                          <a:latin typeface="標楷體" panose="03000509000000000000" pitchFamily="65" charset="-120"/>
                          <a:ea typeface="標楷體" panose="03000509000000000000" pitchFamily="65" charset="-120"/>
                        </a:rPr>
                        <a:t>40-50</a:t>
                      </a:r>
                      <a:r>
                        <a:rPr lang="zh-TW" altLang="en-US" sz="1400" kern="100" dirty="0">
                          <a:solidFill>
                            <a:schemeClr val="tx1"/>
                          </a:solidFill>
                          <a:effectLst/>
                          <a:latin typeface="標楷體" panose="03000509000000000000" pitchFamily="65" charset="-120"/>
                          <a:ea typeface="標楷體" panose="03000509000000000000" pitchFamily="65" charset="-120"/>
                        </a:rPr>
                        <a:t>學分</a:t>
                      </a:r>
                      <a:endParaRPr lang="en-US" altLang="zh-TW" sz="1400" kern="100" dirty="0">
                        <a:solidFill>
                          <a:schemeClr val="tx1"/>
                        </a:solidFill>
                        <a:effectLst/>
                        <a:latin typeface="標楷體" panose="03000509000000000000" pitchFamily="65" charset="-120"/>
                        <a:ea typeface="標楷體" panose="03000509000000000000" pitchFamily="65" charset="-120"/>
                      </a:endParaRPr>
                    </a:p>
                    <a:p>
                      <a:pPr algn="l">
                        <a:spcBef>
                          <a:spcPts val="600"/>
                        </a:spcBef>
                        <a:spcAft>
                          <a:spcPts val="0"/>
                        </a:spcAft>
                      </a:pPr>
                      <a:r>
                        <a:rPr lang="zh-TW" altLang="en-US" sz="1400" kern="100" dirty="0">
                          <a:solidFill>
                            <a:schemeClr val="tx1"/>
                          </a:solidFill>
                          <a:effectLst/>
                          <a:latin typeface="標楷體" panose="03000509000000000000" pitchFamily="65" charset="-120"/>
                          <a:ea typeface="標楷體" panose="03000509000000000000" pitchFamily="65" charset="-120"/>
                        </a:rPr>
                        <a:t>輔  系：</a:t>
                      </a:r>
                      <a:r>
                        <a:rPr lang="en-US" altLang="zh-TW" sz="1400" kern="100" dirty="0">
                          <a:solidFill>
                            <a:schemeClr val="tx1"/>
                          </a:solidFill>
                          <a:effectLst/>
                          <a:latin typeface="標楷體" panose="03000509000000000000" pitchFamily="65" charset="-120"/>
                          <a:ea typeface="標楷體" panose="03000509000000000000" pitchFamily="65" charset="-120"/>
                        </a:rPr>
                        <a:t>20-30</a:t>
                      </a:r>
                      <a:r>
                        <a:rPr lang="zh-TW" altLang="en-US" sz="1400" kern="100" dirty="0">
                          <a:solidFill>
                            <a:schemeClr val="tx1"/>
                          </a:solidFill>
                          <a:effectLst/>
                          <a:latin typeface="標楷體" panose="03000509000000000000" pitchFamily="65" charset="-120"/>
                          <a:ea typeface="標楷體" panose="03000509000000000000" pitchFamily="65" charset="-120"/>
                        </a:rPr>
                        <a:t>學分</a:t>
                      </a:r>
                      <a:endParaRPr lang="zh-TW"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dirty="0">
                          <a:solidFill>
                            <a:schemeClr val="tx1"/>
                          </a:solidFill>
                          <a:effectLst/>
                          <a:latin typeface="標楷體" panose="03000509000000000000" pitchFamily="65" charset="-120"/>
                          <a:ea typeface="標楷體" panose="03000509000000000000" pitchFamily="65" charset="-120"/>
                        </a:rPr>
                        <a:t>登記以</a:t>
                      </a:r>
                      <a:r>
                        <a:rPr lang="en-US" altLang="zh-TW" sz="1400" kern="100" dirty="0">
                          <a:solidFill>
                            <a:schemeClr val="tx1"/>
                          </a:solidFill>
                          <a:effectLst/>
                          <a:latin typeface="標楷體" panose="03000509000000000000" pitchFamily="65" charset="-120"/>
                          <a:ea typeface="標楷體" panose="03000509000000000000" pitchFamily="65" charset="-120"/>
                        </a:rPr>
                        <a:t>1</a:t>
                      </a:r>
                      <a:r>
                        <a:rPr lang="zh-TW" altLang="zh-TW" sz="1400" kern="100" dirty="0">
                          <a:solidFill>
                            <a:schemeClr val="tx1"/>
                          </a:solidFill>
                          <a:effectLst/>
                          <a:latin typeface="標楷體" panose="03000509000000000000" pitchFamily="65" charset="-120"/>
                          <a:ea typeface="標楷體" panose="03000509000000000000" pitchFamily="65" charset="-120"/>
                        </a:rPr>
                        <a:t>個</a:t>
                      </a:r>
                      <a:r>
                        <a:rPr lang="zh-TW" altLang="en-US" sz="1400" kern="100" dirty="0">
                          <a:solidFill>
                            <a:schemeClr val="tx1"/>
                          </a:solidFill>
                          <a:effectLst/>
                          <a:latin typeface="標楷體" panose="03000509000000000000" pitchFamily="65" charset="-120"/>
                          <a:ea typeface="標楷體" panose="03000509000000000000" pitchFamily="65" charset="-120"/>
                        </a:rPr>
                        <a:t>為限</a:t>
                      </a:r>
                      <a:endParaRPr lang="zh-TW"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173647548"/>
              </p:ext>
            </p:extLst>
          </p:nvPr>
        </p:nvGraphicFramePr>
        <p:xfrm>
          <a:off x="227816" y="5211635"/>
          <a:ext cx="6377164" cy="1215781"/>
        </p:xfrm>
        <a:graphic>
          <a:graphicData uri="http://schemas.openxmlformats.org/drawingml/2006/table">
            <a:tbl>
              <a:tblPr firstRow="1" bandRow="1">
                <a:tableStyleId>{93296810-A885-4BE3-A3E7-6D5BEEA58F35}</a:tableStyleId>
              </a:tblPr>
              <a:tblGrid>
                <a:gridCol w="3617310">
                  <a:extLst>
                    <a:ext uri="{9D8B030D-6E8A-4147-A177-3AD203B41FA5}">
                      <a16:colId xmlns:a16="http://schemas.microsoft.com/office/drawing/2014/main" val="20000"/>
                    </a:ext>
                  </a:extLst>
                </a:gridCol>
                <a:gridCol w="1701251">
                  <a:extLst>
                    <a:ext uri="{9D8B030D-6E8A-4147-A177-3AD203B41FA5}">
                      <a16:colId xmlns:a16="http://schemas.microsoft.com/office/drawing/2014/main" val="20001"/>
                    </a:ext>
                  </a:extLst>
                </a:gridCol>
                <a:gridCol w="1058603">
                  <a:extLst>
                    <a:ext uri="{9D8B030D-6E8A-4147-A177-3AD203B41FA5}">
                      <a16:colId xmlns:a16="http://schemas.microsoft.com/office/drawing/2014/main" val="20002"/>
                    </a:ext>
                  </a:extLst>
                </a:gridCol>
              </a:tblGrid>
              <a:tr h="233412">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申請</a:t>
                      </a:r>
                      <a:r>
                        <a:rPr lang="zh-TW" altLang="en-US" sz="1600" kern="100" dirty="0">
                          <a:effectLst/>
                          <a:latin typeface="標楷體" panose="03000509000000000000" pitchFamily="65" charset="-120"/>
                          <a:ea typeface="標楷體" panose="03000509000000000000" pitchFamily="65" charset="-120"/>
                        </a:rPr>
                        <a:t>方式</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修習學分數</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altLang="en-US" sz="1600" kern="100" dirty="0">
                          <a:effectLst/>
                          <a:latin typeface="標楷體" panose="03000509000000000000" pitchFamily="65" charset="-120"/>
                          <a:ea typeface="標楷體" panose="03000509000000000000" pitchFamily="65" charset="-120"/>
                        </a:rPr>
                        <a:t>備註</a:t>
                      </a:r>
                      <a:endParaRPr lang="zh-TW"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7194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400" kern="100" dirty="0">
                          <a:solidFill>
                            <a:schemeClr val="tx1"/>
                          </a:solidFill>
                          <a:effectLst/>
                          <a:latin typeface="標楷體" panose="03000509000000000000" pitchFamily="65" charset="-120"/>
                          <a:ea typeface="標楷體" panose="03000509000000000000" pitchFamily="65" charset="-120"/>
                        </a:rPr>
                        <a:t>學生向開放校系提出申請，以本校未開設學系為限，並經雙方校系同意。</a:t>
                      </a:r>
                      <a:endParaRPr lang="en-US" altLang="zh-TW" sz="1400" kern="100" dirty="0">
                        <a:solidFill>
                          <a:schemeClr val="tx1"/>
                        </a:solidFill>
                        <a:effectLst/>
                        <a:latin typeface="標楷體" panose="03000509000000000000" pitchFamily="65" charset="-120"/>
                        <a:ea typeface="標楷體" panose="03000509000000000000" pitchFamily="65" charset="-120"/>
                      </a:endParaRPr>
                    </a:p>
                    <a:p>
                      <a:pPr marL="285750" marR="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zh-TW" altLang="en-US" sz="1400" kern="100" dirty="0">
                          <a:solidFill>
                            <a:schemeClr val="tx1"/>
                          </a:solidFill>
                          <a:effectLst/>
                          <a:latin typeface="標楷體" panose="03000509000000000000" pitchFamily="65" charset="-120"/>
                          <a:ea typeface="標楷體" panose="03000509000000000000" pitchFamily="65" charset="-120"/>
                        </a:rPr>
                        <a:t>全部採甄選制。</a:t>
                      </a:r>
                    </a:p>
                  </a:txBody>
                  <a:tcPr marL="68580" marR="68580" marT="0" marB="0" anchor="ctr"/>
                </a:tc>
                <a:tc>
                  <a:txBody>
                    <a:bodyPr/>
                    <a:lstStyle/>
                    <a:p>
                      <a:pPr>
                        <a:spcAft>
                          <a:spcPts val="0"/>
                        </a:spcAft>
                      </a:pPr>
                      <a:r>
                        <a:rPr lang="zh-TW" altLang="en-US"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依加修校系所訂雙主修、輔系科目及學分數。</a:t>
                      </a:r>
                      <a:endParaRPr lang="zh-TW"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spcAft>
                          <a:spcPts val="0"/>
                        </a:spcAft>
                      </a:pPr>
                      <a:r>
                        <a:rPr lang="zh-TW" altLang="en-US"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併同本校輔雙個數計算</a:t>
                      </a:r>
                      <a:endParaRPr lang="zh-TW"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grpSp>
        <p:nvGrpSpPr>
          <p:cNvPr id="8" name="群組 7">
            <a:extLst>
              <a:ext uri="{FF2B5EF4-FFF2-40B4-BE49-F238E27FC236}">
                <a16:creationId xmlns:a16="http://schemas.microsoft.com/office/drawing/2014/main" id="{A105D7A9-7214-47BF-B534-5CF95EA135FD}"/>
              </a:ext>
            </a:extLst>
          </p:cNvPr>
          <p:cNvGrpSpPr/>
          <p:nvPr/>
        </p:nvGrpSpPr>
        <p:grpSpPr>
          <a:xfrm>
            <a:off x="150315" y="4726690"/>
            <a:ext cx="3597125" cy="369332"/>
            <a:chOff x="150315" y="4343775"/>
            <a:chExt cx="3597125" cy="369332"/>
          </a:xfrm>
        </p:grpSpPr>
        <p:sp>
          <p:nvSpPr>
            <p:cNvPr id="33" name="文字方塊 32"/>
            <p:cNvSpPr txBox="1"/>
            <p:nvPr/>
          </p:nvSpPr>
          <p:spPr>
            <a:xfrm>
              <a:off x="150315" y="4343775"/>
              <a:ext cx="2490991" cy="369332"/>
            </a:xfrm>
            <a:prstGeom prst="rect">
              <a:avLst/>
            </a:prstGeom>
            <a:noFill/>
          </p:spPr>
          <p:txBody>
            <a:bodyPr wrap="square" rtlCol="0">
              <a:spAutoFit/>
            </a:bodyPr>
            <a:lstStyle/>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跨校</a:t>
              </a:r>
              <a:r>
                <a:rPr lang="zh-TW" altLang="zh-TW" b="1" dirty="0">
                  <a:latin typeface="標楷體" panose="03000509000000000000" pitchFamily="65" charset="-120"/>
                  <a:ea typeface="標楷體" panose="03000509000000000000" pitchFamily="65" charset="-120"/>
                </a:rPr>
                <a:t>雙主修</a:t>
              </a:r>
              <a:r>
                <a:rPr lang="zh-TW" altLang="en-US" b="1" dirty="0">
                  <a:latin typeface="標楷體" panose="03000509000000000000" pitchFamily="65" charset="-120"/>
                  <a:ea typeface="標楷體" panose="03000509000000000000" pitchFamily="65" charset="-120"/>
                </a:rPr>
                <a:t>、輔系</a:t>
              </a:r>
              <a:endParaRPr lang="zh-TW" altLang="zh-TW" b="1"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D93E0CF3-8545-4670-BA38-CC079E711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8740" y="4420834"/>
              <a:ext cx="286608" cy="286606"/>
            </a:xfrm>
            <a:prstGeom prst="rect">
              <a:avLst/>
            </a:prstGeom>
          </p:spPr>
        </p:pic>
        <p:pic>
          <p:nvPicPr>
            <p:cNvPr id="9" name="圖片 8">
              <a:extLst>
                <a:ext uri="{FF2B5EF4-FFF2-40B4-BE49-F238E27FC236}">
                  <a16:creationId xmlns:a16="http://schemas.microsoft.com/office/drawing/2014/main" id="{F6AC78ED-7EFD-4419-B1F7-97F6F551C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0832" y="4420834"/>
              <a:ext cx="286608" cy="286606"/>
            </a:xfrm>
            <a:prstGeom prst="rect">
              <a:avLst/>
            </a:prstGeom>
          </p:spPr>
        </p:pic>
        <p:pic>
          <p:nvPicPr>
            <p:cNvPr id="16" name="圖片 15">
              <a:extLst>
                <a:ext uri="{FF2B5EF4-FFF2-40B4-BE49-F238E27FC236}">
                  <a16:creationId xmlns:a16="http://schemas.microsoft.com/office/drawing/2014/main" id="{DBC609D9-B81D-4E00-86B0-76EDB8105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9793" y="4420834"/>
              <a:ext cx="286608" cy="286606"/>
            </a:xfrm>
            <a:prstGeom prst="rect">
              <a:avLst/>
            </a:prstGeom>
          </p:spPr>
        </p:pic>
      </p:grpSp>
      <p:graphicFrame>
        <p:nvGraphicFramePr>
          <p:cNvPr id="24" name="內容版面配置區 3">
            <a:extLst>
              <a:ext uri="{FF2B5EF4-FFF2-40B4-BE49-F238E27FC236}">
                <a16:creationId xmlns:a16="http://schemas.microsoft.com/office/drawing/2014/main" id="{5A43902C-D66E-4EFF-9434-EDA7AAA92A4B}"/>
              </a:ext>
            </a:extLst>
          </p:cNvPr>
          <p:cNvGraphicFramePr>
            <a:graphicFrameLocks noGrp="1"/>
          </p:cNvGraphicFramePr>
          <p:nvPr>
            <p:ph idx="1"/>
            <p:extLst>
              <p:ext uri="{D42A27DB-BD31-4B8C-83A1-F6EECF244321}">
                <p14:modId xmlns:p14="http://schemas.microsoft.com/office/powerpoint/2010/main" val="4159367533"/>
              </p:ext>
            </p:extLst>
          </p:nvPr>
        </p:nvGraphicFramePr>
        <p:xfrm>
          <a:off x="4434604" y="832312"/>
          <a:ext cx="2102751" cy="1999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22</a:t>
            </a:fld>
            <a:endParaRPr lang="zh-TW" altLang="en-US">
              <a:latin typeface="標楷體" panose="03000509000000000000" pitchFamily="65" charset="-120"/>
              <a:ea typeface="標楷體" panose="03000509000000000000" pitchFamily="65" charset="-120"/>
            </a:endParaRPr>
          </a:p>
        </p:txBody>
      </p:sp>
      <p:grpSp>
        <p:nvGrpSpPr>
          <p:cNvPr id="12" name="群組 11">
            <a:extLst>
              <a:ext uri="{FF2B5EF4-FFF2-40B4-BE49-F238E27FC236}">
                <a16:creationId xmlns:a16="http://schemas.microsoft.com/office/drawing/2014/main" id="{38F7E5E2-C203-4137-82BA-26EA81CD2F78}"/>
              </a:ext>
            </a:extLst>
          </p:cNvPr>
          <p:cNvGrpSpPr/>
          <p:nvPr/>
        </p:nvGrpSpPr>
        <p:grpSpPr>
          <a:xfrm>
            <a:off x="7101802" y="1387918"/>
            <a:ext cx="4667245" cy="4713273"/>
            <a:chOff x="7501868" y="1425496"/>
            <a:chExt cx="4667245" cy="4713273"/>
          </a:xfrm>
        </p:grpSpPr>
        <p:pic>
          <p:nvPicPr>
            <p:cNvPr id="21" name="圖片 20">
              <a:extLst>
                <a:ext uri="{FF2B5EF4-FFF2-40B4-BE49-F238E27FC236}">
                  <a16:creationId xmlns:a16="http://schemas.microsoft.com/office/drawing/2014/main" id="{C0229D14-AB25-47F3-9366-D4ED1DC3A4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1868" y="1425496"/>
              <a:ext cx="4667245" cy="4713273"/>
            </a:xfrm>
            <a:prstGeom prst="rect">
              <a:avLst/>
            </a:prstGeom>
          </p:spPr>
        </p:pic>
        <p:sp>
          <p:nvSpPr>
            <p:cNvPr id="22" name="內容版面配置區 21">
              <a:extLst>
                <a:ext uri="{FF2B5EF4-FFF2-40B4-BE49-F238E27FC236}">
                  <a16:creationId xmlns:a16="http://schemas.microsoft.com/office/drawing/2014/main" id="{71FD5005-96CB-49A4-9BDA-7A550953C72E}"/>
                </a:ext>
              </a:extLst>
            </p:cNvPr>
            <p:cNvSpPr txBox="1">
              <a:spLocks/>
            </p:cNvSpPr>
            <p:nvPr/>
          </p:nvSpPr>
          <p:spPr>
            <a:xfrm>
              <a:off x="7779998" y="2168719"/>
              <a:ext cx="3919311" cy="31823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TW" altLang="en-US" sz="1600" b="1" dirty="0">
                  <a:solidFill>
                    <a:schemeClr val="bg1"/>
                  </a:solidFill>
                  <a:latin typeface="標楷體" panose="03000509000000000000" pitchFamily="65" charset="-120"/>
                  <a:ea typeface="標楷體" panose="03000509000000000000" pitchFamily="65" charset="-120"/>
                </a:rPr>
                <a:t>修習通識跨域探索「第一門課」，幫助你探索自己的第二專長</a:t>
              </a:r>
            </a:p>
            <a:p>
              <a:pPr lvl="0">
                <a:lnSpc>
                  <a:spcPct val="100000"/>
                </a:lnSpc>
              </a:pPr>
              <a:r>
                <a:rPr lang="zh-TW" altLang="en-US" sz="1200" dirty="0">
                  <a:solidFill>
                    <a:schemeClr val="bg1"/>
                  </a:solidFill>
                  <a:latin typeface="標楷體" panose="03000509000000000000" pitchFamily="65" charset="-120"/>
                  <a:ea typeface="標楷體" panose="03000509000000000000" pitchFamily="65" charset="-120"/>
                </a:rPr>
                <a:t>通識新制課程架構中，「學院共同課程」與「跨域專業探索課程」</a:t>
              </a:r>
              <a:r>
                <a:rPr lang="en-US" altLang="zh-TW" sz="1200" dirty="0">
                  <a:solidFill>
                    <a:schemeClr val="bg1"/>
                  </a:solidFill>
                  <a:latin typeface="標楷體" panose="03000509000000000000" pitchFamily="65" charset="-120"/>
                  <a:ea typeface="標楷體" panose="03000509000000000000" pitchFamily="65" charset="-120"/>
                </a:rPr>
                <a:t>2</a:t>
              </a:r>
              <a:r>
                <a:rPr lang="zh-TW" altLang="en-US" sz="1200" dirty="0">
                  <a:solidFill>
                    <a:schemeClr val="bg1"/>
                  </a:solidFill>
                  <a:latin typeface="標楷體" panose="03000509000000000000" pitchFamily="65" charset="-120"/>
                  <a:ea typeface="標楷體" panose="03000509000000000000" pitchFamily="65" charset="-120"/>
                </a:rPr>
                <a:t>類，即為各學系為雙主修、輔系學生所規劃的「第一門課」。</a:t>
              </a:r>
            </a:p>
            <a:p>
              <a:pPr lvl="0">
                <a:lnSpc>
                  <a:spcPct val="100000"/>
                </a:lnSpc>
              </a:pPr>
              <a:r>
                <a:rPr lang="zh-TW" altLang="en-US" sz="1200" dirty="0">
                  <a:solidFill>
                    <a:schemeClr val="bg1"/>
                  </a:solidFill>
                  <a:latin typeface="標楷體" panose="03000509000000000000" pitchFamily="65" charset="-120"/>
                  <a:ea typeface="標楷體" panose="03000509000000000000" pitchFamily="65" charset="-120"/>
                </a:rPr>
                <a:t>各系雙主修和輔系課程架構的「第一門課」，可採計為通識課程學分，並作為雙主修、輔系課架中的規定學分計算。</a:t>
              </a:r>
            </a:p>
            <a:p>
              <a:pPr lvl="0">
                <a:lnSpc>
                  <a:spcPct val="100000"/>
                </a:lnSpc>
              </a:pPr>
              <a:r>
                <a:rPr lang="zh-TW" altLang="en-US" sz="1200" dirty="0">
                  <a:solidFill>
                    <a:schemeClr val="bg1"/>
                  </a:solidFill>
                  <a:latin typeface="標楷體" panose="03000509000000000000" pitchFamily="65" charset="-120"/>
                  <a:ea typeface="標楷體" panose="03000509000000000000" pitchFamily="65" charset="-120"/>
                </a:rPr>
                <a:t>修畢跨域探索的「第一門課」後，若對該領域感興趣，可進一步申請加修學系預修生；若發現興趣不足，仍可採計為通識學分，一舉數得。讓你有效學習，觸發跨域興趣探索。</a:t>
              </a:r>
            </a:p>
            <a:p>
              <a:pPr lvl="0">
                <a:lnSpc>
                  <a:spcPct val="100000"/>
                </a:lnSpc>
              </a:pPr>
              <a:r>
                <a:rPr lang="zh-TW" altLang="en-US" sz="1200" dirty="0">
                  <a:solidFill>
                    <a:schemeClr val="bg1"/>
                  </a:solidFill>
                  <a:latin typeface="標楷體" panose="03000509000000000000" pitchFamily="65" charset="-120"/>
                  <a:ea typeface="標楷體" panose="03000509000000000000" pitchFamily="65" charset="-120"/>
                </a:rPr>
                <a:t>詳情請參閱通識教育中心網站公告。</a:t>
              </a:r>
              <a:endParaRPr lang="zh-TW" altLang="en-US" sz="600" dirty="0">
                <a:solidFill>
                  <a:schemeClr val="bg1"/>
                </a:solidFill>
                <a:latin typeface="標楷體" panose="03000509000000000000" pitchFamily="65" charset="-120"/>
                <a:ea typeface="標楷體" panose="03000509000000000000" pitchFamily="65" charset="-120"/>
              </a:endParaRPr>
            </a:p>
          </p:txBody>
        </p:sp>
        <p:pic>
          <p:nvPicPr>
            <p:cNvPr id="23" name="圖片 22">
              <a:extLst>
                <a:ext uri="{FF2B5EF4-FFF2-40B4-BE49-F238E27FC236}">
                  <a16:creationId xmlns:a16="http://schemas.microsoft.com/office/drawing/2014/main" id="{A882E045-1AE1-4473-A102-E1C0D9AC4F41}"/>
                </a:ext>
              </a:extLst>
            </p:cNvPr>
            <p:cNvPicPr/>
            <p:nvPr/>
          </p:nvPicPr>
          <p:blipFill>
            <a:blip r:embed="rId14" cstate="print">
              <a:extLst>
                <a:ext uri="{28A0092B-C50C-407E-A947-70E740481C1C}">
                  <a14:useLocalDpi xmlns:a14="http://schemas.microsoft.com/office/drawing/2010/main" val="0"/>
                </a:ext>
              </a:extLst>
            </a:blip>
            <a:stretch>
              <a:fillRect/>
            </a:stretch>
          </p:blipFill>
          <p:spPr>
            <a:xfrm flipH="1">
              <a:off x="10953715" y="5066232"/>
              <a:ext cx="836733" cy="836733"/>
            </a:xfrm>
            <a:prstGeom prst="rect">
              <a:avLst/>
            </a:prstGeom>
          </p:spPr>
        </p:pic>
      </p:grpSp>
      <p:cxnSp>
        <p:nvCxnSpPr>
          <p:cNvPr id="17" name="直線接點 16">
            <a:extLst>
              <a:ext uri="{FF2B5EF4-FFF2-40B4-BE49-F238E27FC236}">
                <a16:creationId xmlns:a16="http://schemas.microsoft.com/office/drawing/2014/main" id="{364E3E53-1CD2-4E5E-8496-5D64606BCB10}"/>
              </a:ext>
            </a:extLst>
          </p:cNvPr>
          <p:cNvCxnSpPr/>
          <p:nvPr/>
        </p:nvCxnSpPr>
        <p:spPr>
          <a:xfrm>
            <a:off x="6914367" y="919994"/>
            <a:ext cx="0" cy="55240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文字方塊 10">
            <a:extLst>
              <a:ext uri="{FF2B5EF4-FFF2-40B4-BE49-F238E27FC236}">
                <a16:creationId xmlns:a16="http://schemas.microsoft.com/office/drawing/2014/main" id="{6324FC14-7C7A-48EB-BDE2-DCD024FC9A55}"/>
              </a:ext>
            </a:extLst>
          </p:cNvPr>
          <p:cNvSpPr txBox="1"/>
          <p:nvPr/>
        </p:nvSpPr>
        <p:spPr>
          <a:xfrm>
            <a:off x="4928630" y="1031499"/>
            <a:ext cx="1114697" cy="261610"/>
          </a:xfrm>
          <a:prstGeom prst="rect">
            <a:avLst/>
          </a:prstGeom>
          <a:noFill/>
        </p:spPr>
        <p:txBody>
          <a:bodyPr wrap="square" rtlCol="0">
            <a:spAutoFit/>
          </a:bodyPr>
          <a:lstStyle/>
          <a:p>
            <a:r>
              <a:rPr lang="zh-TW" altLang="en-US" sz="1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40-50</a:t>
            </a:r>
            <a:r>
              <a:rPr lang="zh-TW" altLang="en-US" sz="1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學分）</a:t>
            </a:r>
          </a:p>
        </p:txBody>
      </p:sp>
      <p:sp>
        <p:nvSpPr>
          <p:cNvPr id="25" name="文字方塊 24">
            <a:extLst>
              <a:ext uri="{FF2B5EF4-FFF2-40B4-BE49-F238E27FC236}">
                <a16:creationId xmlns:a16="http://schemas.microsoft.com/office/drawing/2014/main" id="{D3CAF9AD-9C6B-403D-A986-465B5001318F}"/>
              </a:ext>
            </a:extLst>
          </p:cNvPr>
          <p:cNvSpPr txBox="1"/>
          <p:nvPr/>
        </p:nvSpPr>
        <p:spPr>
          <a:xfrm>
            <a:off x="4959027" y="1534933"/>
            <a:ext cx="1114697" cy="261610"/>
          </a:xfrm>
          <a:prstGeom prst="rect">
            <a:avLst/>
          </a:prstGeom>
          <a:noFill/>
        </p:spPr>
        <p:txBody>
          <a:bodyPr wrap="square" rtlCol="0">
            <a:spAutoFit/>
          </a:bodyPr>
          <a:lstStyle/>
          <a:p>
            <a:r>
              <a:rPr lang="zh-TW" altLang="en-US" sz="1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20-30</a:t>
            </a:r>
            <a:r>
              <a:rPr lang="zh-TW" altLang="en-US" sz="1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學分）</a:t>
            </a:r>
          </a:p>
        </p:txBody>
      </p:sp>
      <p:sp>
        <p:nvSpPr>
          <p:cNvPr id="26" name="文字方塊 25">
            <a:extLst>
              <a:ext uri="{FF2B5EF4-FFF2-40B4-BE49-F238E27FC236}">
                <a16:creationId xmlns:a16="http://schemas.microsoft.com/office/drawing/2014/main" id="{8975FFC9-1D00-4D46-95A0-E836BF3346D5}"/>
              </a:ext>
            </a:extLst>
          </p:cNvPr>
          <p:cNvSpPr txBox="1"/>
          <p:nvPr/>
        </p:nvSpPr>
        <p:spPr>
          <a:xfrm>
            <a:off x="4981303" y="2305718"/>
            <a:ext cx="1114697" cy="261610"/>
          </a:xfrm>
          <a:prstGeom prst="rect">
            <a:avLst/>
          </a:prstGeom>
          <a:noFill/>
        </p:spPr>
        <p:txBody>
          <a:bodyPr wrap="square" rtlCol="0">
            <a:spAutoFit/>
          </a:bodyPr>
          <a:lstStyle/>
          <a:p>
            <a:r>
              <a:rPr lang="zh-TW" altLang="en-US" sz="1100" dirty="0">
                <a:solidFill>
                  <a:schemeClr val="bg1"/>
                </a:solidFill>
                <a:latin typeface="標楷體" panose="03000509000000000000" pitchFamily="65" charset="-120"/>
                <a:ea typeface="標楷體" panose="03000509000000000000" pitchFamily="65" charset="-120"/>
              </a:rPr>
              <a:t>修畢先修課程</a:t>
            </a:r>
          </a:p>
        </p:txBody>
      </p:sp>
    </p:spTree>
    <p:extLst>
      <p:ext uri="{BB962C8B-B14F-4D97-AF65-F5344CB8AC3E}">
        <p14:creationId xmlns:p14="http://schemas.microsoft.com/office/powerpoint/2010/main" val="270853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155861" y="1049941"/>
            <a:ext cx="4343465" cy="2092881"/>
          </a:xfrm>
          <a:prstGeom prst="rect">
            <a:avLst/>
          </a:prstGeom>
          <a:noFill/>
        </p:spPr>
        <p:txBody>
          <a:bodyPr wrap="square" rtlCol="0">
            <a:spAutoFit/>
          </a:bodyPr>
          <a:lstStyle/>
          <a:p>
            <a:pPr marL="285750" indent="-285750">
              <a:buFont typeface="Arial" panose="020B0604020202020204" pitchFamily="34" charset="0"/>
              <a:buChar char="•"/>
            </a:pPr>
            <a:r>
              <a:rPr lang="en-US" altLang="zh-TW" sz="1300" dirty="0">
                <a:ea typeface="標楷體" panose="03000509000000000000" pitchFamily="65" charset="-120"/>
              </a:rPr>
              <a:t>NTNU undergraduates years 1-4 (not including delayed graduation students) only need to complete and pass the preparatory courses specified by the relevant department to register as a preparatory student of the department. If the student continues to study within the department’s curriculum, accumulating eight (8) credits for a minor or 16 credits for a double major, the system will automatically determine if the student qualifies for a minor or double major in the department to which they transferred.</a:t>
            </a:r>
          </a:p>
        </p:txBody>
      </p: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1" name="文字方塊 30"/>
          <p:cNvSpPr txBox="1"/>
          <p:nvPr/>
        </p:nvSpPr>
        <p:spPr>
          <a:xfrm>
            <a:off x="227816" y="3104281"/>
            <a:ext cx="3030647" cy="369332"/>
          </a:xfrm>
          <a:prstGeom prst="rect">
            <a:avLst/>
          </a:prstGeom>
          <a:noFill/>
        </p:spPr>
        <p:txBody>
          <a:bodyPr wrap="square" rtlCol="0">
            <a:spAutoFit/>
          </a:bodyPr>
          <a:lstStyle/>
          <a:p>
            <a:pPr marL="342900" indent="-342900">
              <a:buAutoNum type="arabicParenBoth"/>
            </a:pPr>
            <a:r>
              <a:rPr lang="en-US" altLang="zh-TW" b="1" dirty="0">
                <a:ea typeface="標楷體" panose="03000509000000000000" pitchFamily="65" charset="-120"/>
              </a:rPr>
              <a:t>Double Major , Minor</a:t>
            </a:r>
          </a:p>
        </p:txBody>
      </p:sp>
      <p:graphicFrame>
        <p:nvGraphicFramePr>
          <p:cNvPr id="2" name="表格 1"/>
          <p:cNvGraphicFramePr>
            <a:graphicFrameLocks noGrp="1"/>
          </p:cNvGraphicFramePr>
          <p:nvPr>
            <p:extLst>
              <p:ext uri="{D42A27DB-BD31-4B8C-83A1-F6EECF244321}">
                <p14:modId xmlns:p14="http://schemas.microsoft.com/office/powerpoint/2010/main" val="1693084005"/>
              </p:ext>
            </p:extLst>
          </p:nvPr>
        </p:nvGraphicFramePr>
        <p:xfrm>
          <a:off x="227816" y="3444480"/>
          <a:ext cx="6377164" cy="1355503"/>
        </p:xfrm>
        <a:graphic>
          <a:graphicData uri="http://schemas.openxmlformats.org/drawingml/2006/table">
            <a:tbl>
              <a:tblPr firstRow="1" bandRow="1">
                <a:tableStyleId>{21E4AEA4-8DFA-4A89-87EB-49C32662AFE0}</a:tableStyleId>
              </a:tblPr>
              <a:tblGrid>
                <a:gridCol w="3596669">
                  <a:extLst>
                    <a:ext uri="{9D8B030D-6E8A-4147-A177-3AD203B41FA5}">
                      <a16:colId xmlns:a16="http://schemas.microsoft.com/office/drawing/2014/main" val="20000"/>
                    </a:ext>
                  </a:extLst>
                </a:gridCol>
                <a:gridCol w="1732334">
                  <a:extLst>
                    <a:ext uri="{9D8B030D-6E8A-4147-A177-3AD203B41FA5}">
                      <a16:colId xmlns:a16="http://schemas.microsoft.com/office/drawing/2014/main" val="20001"/>
                    </a:ext>
                  </a:extLst>
                </a:gridCol>
                <a:gridCol w="1048161">
                  <a:extLst>
                    <a:ext uri="{9D8B030D-6E8A-4147-A177-3AD203B41FA5}">
                      <a16:colId xmlns:a16="http://schemas.microsoft.com/office/drawing/2014/main" val="20002"/>
                    </a:ext>
                  </a:extLst>
                </a:gridCol>
              </a:tblGrid>
              <a:tr h="258223">
                <a:tc>
                  <a:txBody>
                    <a:bodyPr/>
                    <a:lstStyle/>
                    <a:p>
                      <a:pPr algn="ctr">
                        <a:spcAft>
                          <a:spcPts val="0"/>
                        </a:spcAft>
                      </a:pPr>
                      <a:r>
                        <a:rPr lang="en-US" altLang="zh-TW" sz="1600" kern="100" dirty="0">
                          <a:effectLst/>
                          <a:latin typeface="+mn-lt"/>
                          <a:ea typeface="華康中圓體" panose="020F0509000000000000" pitchFamily="49" charset="-120"/>
                          <a:cs typeface="+mn-cs"/>
                        </a:rPr>
                        <a:t>How</a:t>
                      </a:r>
                      <a:r>
                        <a:rPr lang="en-US" altLang="zh-TW" sz="1600" kern="100" baseline="0" dirty="0">
                          <a:effectLst/>
                          <a:latin typeface="+mn-lt"/>
                          <a:ea typeface="華康中圓體" panose="020F0509000000000000" pitchFamily="49" charset="-120"/>
                          <a:cs typeface="+mn-cs"/>
                        </a:rPr>
                        <a:t> to apply?</a:t>
                      </a:r>
                      <a:endParaRPr lang="zh-TW" sz="1600" kern="100" dirty="0">
                        <a:effectLst/>
                        <a:latin typeface="+mn-lt"/>
                        <a:ea typeface="華康中圓體" panose="020F0509000000000000" pitchFamily="49" charset="-12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00" dirty="0">
                          <a:effectLst/>
                          <a:latin typeface="+mn-lt"/>
                          <a:ea typeface="華康中圓體" panose="020F0509000000000000" pitchFamily="49" charset="-120"/>
                          <a:cs typeface="+mn-cs"/>
                        </a:rPr>
                        <a:t>Number</a:t>
                      </a:r>
                      <a:r>
                        <a:rPr lang="en-US" altLang="zh-TW" sz="1600" kern="100" baseline="0" dirty="0">
                          <a:effectLst/>
                          <a:latin typeface="+mn-lt"/>
                          <a:ea typeface="華康中圓體" panose="020F0509000000000000" pitchFamily="49" charset="-120"/>
                          <a:cs typeface="+mn-cs"/>
                        </a:rPr>
                        <a:t> of Credits</a:t>
                      </a:r>
                      <a:endParaRPr lang="zh-TW" altLang="zh-TW" sz="1600" kern="100" dirty="0">
                        <a:effectLst/>
                        <a:latin typeface="+mn-lt"/>
                        <a:ea typeface="華康中圓體" panose="020F0509000000000000" pitchFamily="49" charset="-12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effectLst/>
                          <a:latin typeface="+mn-lt"/>
                          <a:ea typeface="華康中圓體" panose="020F0509000000000000" pitchFamily="49" charset="-120"/>
                          <a:cs typeface="+mn-cs"/>
                        </a:rPr>
                        <a:t>Max. Number</a:t>
                      </a:r>
                      <a:endParaRPr lang="zh-TW" altLang="zh-TW" sz="1200" kern="100" dirty="0">
                        <a:effectLst/>
                        <a:latin typeface="+mn-lt"/>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1812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TW" sz="1200" kern="1200" dirty="0">
                          <a:solidFill>
                            <a:schemeClr val="dk1"/>
                          </a:solidFill>
                          <a:effectLst/>
                          <a:latin typeface="+mn-lt"/>
                          <a:ea typeface="+mn-ea"/>
                          <a:cs typeface="+mn-cs"/>
                        </a:rPr>
                        <a:t>See announcements from departments and the Office of Academic Affairs.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TW" sz="1200" kern="1200" dirty="0">
                          <a:solidFill>
                            <a:schemeClr val="dk1"/>
                          </a:solidFill>
                          <a:effectLst/>
                          <a:latin typeface="+mn-lt"/>
                          <a:ea typeface="+mn-ea"/>
                          <a:cs typeface="+mn-cs"/>
                        </a:rPr>
                        <a:t>Application and departmental approval required for certain majors.</a:t>
                      </a:r>
                      <a:r>
                        <a:rPr lang="zh-TW" sz="1200" kern="100" dirty="0">
                          <a:solidFill>
                            <a:schemeClr val="tx1"/>
                          </a:solidFill>
                          <a:effectLst/>
                          <a:latin typeface="華康中圓體" panose="020F0509000000000000" pitchFamily="49" charset="-120"/>
                          <a:ea typeface="華康中圓體" panose="020F0509000000000000" pitchFamily="49" charset="-120"/>
                        </a:rPr>
                        <a:t> </a:t>
                      </a:r>
                      <a:endParaRPr lang="zh-TW" sz="1200" b="0" kern="100" dirty="0">
                        <a:solidFill>
                          <a:schemeClr val="tx1"/>
                        </a:solidFill>
                        <a:effectLst/>
                        <a:latin typeface="華康中圓體" panose="020F0509000000000000" pitchFamily="49" charset="-120"/>
                        <a:ea typeface="華康中圓體" panose="020F0509000000000000" pitchFamily="49" charset="-120"/>
                        <a:cs typeface="+mn-cs"/>
                      </a:endParaRPr>
                    </a:p>
                  </a:txBody>
                  <a:tcPr marL="68580" marR="68580" marT="0" marB="0" anchor="ctr"/>
                </a:tc>
                <a:tc>
                  <a:txBody>
                    <a:bodyPr/>
                    <a:lstStyle/>
                    <a:p>
                      <a:pPr marL="285750" indent="-285750">
                        <a:spcAft>
                          <a:spcPts val="0"/>
                        </a:spcAft>
                        <a:buFont typeface="Arial" panose="020B0604020202020204" pitchFamily="34" charset="0"/>
                        <a:buChar char="•"/>
                      </a:pPr>
                      <a:r>
                        <a:rPr lang="en-US" altLang="zh-TW" sz="1200" kern="1200" dirty="0">
                          <a:solidFill>
                            <a:schemeClr val="dk1"/>
                          </a:solidFill>
                          <a:effectLst/>
                          <a:latin typeface="+mn-lt"/>
                          <a:ea typeface="+mn-ea"/>
                          <a:cs typeface="+mn-cs"/>
                        </a:rPr>
                        <a:t>Double Major :</a:t>
                      </a:r>
                    </a:p>
                    <a:p>
                      <a:pPr marL="0" indent="0">
                        <a:spcAft>
                          <a:spcPts val="0"/>
                        </a:spcAft>
                        <a:buFont typeface="Arial" panose="020B0604020202020204" pitchFamily="34" charset="0"/>
                        <a:buNone/>
                      </a:pPr>
                      <a:r>
                        <a:rPr lang="en-US" altLang="zh-TW" sz="1200" kern="1200" dirty="0">
                          <a:solidFill>
                            <a:schemeClr val="dk1"/>
                          </a:solidFill>
                          <a:effectLst/>
                          <a:latin typeface="+mn-lt"/>
                          <a:ea typeface="+mn-ea"/>
                          <a:cs typeface="+mn-cs"/>
                        </a:rPr>
                        <a:t>        40-50 credits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a:solidFill>
                            <a:schemeClr val="dk1"/>
                          </a:solidFill>
                          <a:effectLst/>
                          <a:latin typeface="+mn-lt"/>
                          <a:ea typeface="+mn-ea"/>
                          <a:cs typeface="+mn-cs"/>
                        </a:rPr>
                        <a:t>Minor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200" kern="1200" dirty="0">
                          <a:solidFill>
                            <a:schemeClr val="dk1"/>
                          </a:solidFill>
                          <a:effectLst/>
                          <a:latin typeface="+mn-lt"/>
                          <a:ea typeface="+mn-ea"/>
                          <a:cs typeface="+mn-cs"/>
                        </a:rPr>
                        <a:t>        20-30 credits</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effectLst/>
                          <a:latin typeface="+mn-lt"/>
                          <a:ea typeface="華康中圓體" panose="020F0509000000000000" pitchFamily="49" charset="-120"/>
                          <a:cs typeface="+mn-cs"/>
                        </a:rPr>
                        <a:t>One double major or minor only including Interdisciplinary Learning.</a:t>
                      </a: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599063626"/>
              </p:ext>
            </p:extLst>
          </p:nvPr>
        </p:nvGraphicFramePr>
        <p:xfrm>
          <a:off x="227816" y="5130268"/>
          <a:ext cx="6377164" cy="1341120"/>
        </p:xfrm>
        <a:graphic>
          <a:graphicData uri="http://schemas.openxmlformats.org/drawingml/2006/table">
            <a:tbl>
              <a:tblPr firstRow="1" bandRow="1">
                <a:tableStyleId>{93296810-A885-4BE3-A3E7-6D5BEEA58F35}</a:tableStyleId>
              </a:tblPr>
              <a:tblGrid>
                <a:gridCol w="3617310">
                  <a:extLst>
                    <a:ext uri="{9D8B030D-6E8A-4147-A177-3AD203B41FA5}">
                      <a16:colId xmlns:a16="http://schemas.microsoft.com/office/drawing/2014/main" val="20000"/>
                    </a:ext>
                  </a:extLst>
                </a:gridCol>
                <a:gridCol w="1701251">
                  <a:extLst>
                    <a:ext uri="{9D8B030D-6E8A-4147-A177-3AD203B41FA5}">
                      <a16:colId xmlns:a16="http://schemas.microsoft.com/office/drawing/2014/main" val="20001"/>
                    </a:ext>
                  </a:extLst>
                </a:gridCol>
                <a:gridCol w="1058603">
                  <a:extLst>
                    <a:ext uri="{9D8B030D-6E8A-4147-A177-3AD203B41FA5}">
                      <a16:colId xmlns:a16="http://schemas.microsoft.com/office/drawing/2014/main" val="20002"/>
                    </a:ext>
                  </a:extLst>
                </a:gridCol>
              </a:tblGrid>
              <a:tr h="233412">
                <a:tc>
                  <a:txBody>
                    <a:bodyPr/>
                    <a:lstStyle/>
                    <a:p>
                      <a:pPr algn="ctr">
                        <a:spcAft>
                          <a:spcPts val="0"/>
                        </a:spcAft>
                      </a:pPr>
                      <a:r>
                        <a:rPr lang="en-US" altLang="zh-TW" sz="1600" kern="100" dirty="0">
                          <a:effectLst/>
                          <a:latin typeface="+mn-lt"/>
                          <a:ea typeface="華康中圓體" panose="020F0509000000000000" pitchFamily="49" charset="-120"/>
                          <a:cs typeface="+mn-cs"/>
                        </a:rPr>
                        <a:t>How</a:t>
                      </a:r>
                      <a:r>
                        <a:rPr lang="en-US" altLang="zh-TW" sz="1600" kern="100" baseline="0" dirty="0">
                          <a:effectLst/>
                          <a:latin typeface="+mn-lt"/>
                          <a:ea typeface="華康中圓體" panose="020F0509000000000000" pitchFamily="49" charset="-120"/>
                          <a:cs typeface="+mn-cs"/>
                        </a:rPr>
                        <a:t> to apply?</a:t>
                      </a:r>
                      <a:endParaRPr lang="zh-TW" altLang="zh-TW" sz="1600" kern="100" dirty="0">
                        <a:effectLst/>
                        <a:latin typeface="+mn-lt"/>
                        <a:ea typeface="華康中圓體" panose="020F0509000000000000" pitchFamily="49" charset="-12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00" dirty="0">
                          <a:effectLst/>
                          <a:latin typeface="+mn-lt"/>
                          <a:ea typeface="華康中圓體" panose="020F0509000000000000" pitchFamily="49" charset="-120"/>
                          <a:cs typeface="+mn-cs"/>
                        </a:rPr>
                        <a:t>Number</a:t>
                      </a:r>
                      <a:r>
                        <a:rPr lang="en-US" altLang="zh-TW" sz="1600" kern="100" baseline="0" dirty="0">
                          <a:effectLst/>
                          <a:latin typeface="+mn-lt"/>
                          <a:ea typeface="華康中圓體" panose="020F0509000000000000" pitchFamily="49" charset="-120"/>
                          <a:cs typeface="+mn-cs"/>
                        </a:rPr>
                        <a:t> of Credits</a:t>
                      </a:r>
                      <a:endParaRPr lang="zh-TW" altLang="zh-TW" sz="1600" kern="100" dirty="0">
                        <a:effectLst/>
                        <a:latin typeface="+mn-lt"/>
                        <a:ea typeface="華康中圓體" panose="020F0509000000000000" pitchFamily="49" charset="-12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effectLst/>
                          <a:latin typeface="+mn-lt"/>
                          <a:ea typeface="華康中圓體" panose="020F0509000000000000" pitchFamily="49" charset="-120"/>
                          <a:cs typeface="+mn-cs"/>
                        </a:rPr>
                        <a:t>Max. Number</a:t>
                      </a:r>
                      <a:endParaRPr lang="zh-TW" altLang="zh-TW" sz="1200" kern="100" dirty="0">
                        <a:effectLst/>
                        <a:latin typeface="+mn-lt"/>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7194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TW" sz="1200" kern="1200" dirty="0">
                          <a:solidFill>
                            <a:schemeClr val="dk1"/>
                          </a:solidFill>
                          <a:effectLst/>
                          <a:latin typeface="+mn-lt"/>
                          <a:ea typeface="+mn-ea"/>
                          <a:cs typeface="+mn-cs"/>
                        </a:rPr>
                        <a:t>Apply to each respective university. The minor should be in a field (department) that is not available in NTNU, and should be approved by both NTNU and the receiving university.</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TW" sz="1200" kern="1200" dirty="0">
                          <a:solidFill>
                            <a:schemeClr val="dk1"/>
                          </a:solidFill>
                          <a:effectLst/>
                          <a:latin typeface="+mn-lt"/>
                          <a:ea typeface="+mn-ea"/>
                          <a:cs typeface="+mn-cs"/>
                        </a:rPr>
                        <a:t>Application and departmental approval required for all majors.</a:t>
                      </a:r>
                      <a:r>
                        <a:rPr lang="zh-TW" altLang="zh-TW" sz="1200" kern="100" dirty="0">
                          <a:solidFill>
                            <a:schemeClr val="tx1"/>
                          </a:solidFill>
                          <a:effectLst/>
                          <a:latin typeface="華康中圓體" panose="020F0509000000000000" pitchFamily="49" charset="-120"/>
                          <a:ea typeface="華康中圓體" panose="020F0509000000000000" pitchFamily="49" charset="-120"/>
                        </a:rPr>
                        <a:t> </a:t>
                      </a:r>
                      <a:endParaRPr lang="zh-TW" altLang="zh-TW" sz="1200" b="0" kern="100" dirty="0">
                        <a:solidFill>
                          <a:schemeClr val="tx1"/>
                        </a:solidFill>
                        <a:effectLst/>
                        <a:latin typeface="華康中圓體" panose="020F0509000000000000" pitchFamily="49" charset="-120"/>
                        <a:ea typeface="華康中圓體" panose="020F0509000000000000" pitchFamily="49" charset="-120"/>
                        <a:cs typeface="+mn-cs"/>
                      </a:endParaRPr>
                    </a:p>
                  </a:txBody>
                  <a:tcPr marL="68580" marR="68580" marT="0" marB="0"/>
                </a:tc>
                <a:tc>
                  <a:txBody>
                    <a:bodyPr/>
                    <a:lstStyle/>
                    <a:p>
                      <a:pPr>
                        <a:spcAft>
                          <a:spcPts val="0"/>
                        </a:spcAft>
                      </a:pPr>
                      <a:r>
                        <a:rPr lang="en-US" altLang="zh-TW" sz="1200" kern="1200" dirty="0">
                          <a:solidFill>
                            <a:schemeClr val="dk1"/>
                          </a:solidFill>
                          <a:effectLst/>
                          <a:latin typeface="+mn-lt"/>
                          <a:ea typeface="+mn-ea"/>
                          <a:cs typeface="+mn-cs"/>
                        </a:rPr>
                        <a:t>Complete the required courses and the number of credits.</a:t>
                      </a:r>
                      <a:endParaRPr lang="zh-TW" sz="12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algn="l">
                        <a:spcAft>
                          <a:spcPts val="0"/>
                        </a:spcAft>
                      </a:pPr>
                      <a:r>
                        <a:rPr lang="en-US" altLang="zh-TW" sz="1200" kern="1200" dirty="0">
                          <a:solidFill>
                            <a:schemeClr val="dk1"/>
                          </a:solidFill>
                          <a:effectLst/>
                          <a:latin typeface="+mn-lt"/>
                          <a:ea typeface="+mn-ea"/>
                          <a:cs typeface="+mn-cs"/>
                        </a:rPr>
                        <a:t>One double major or minor only including Interdisciplinary Learning.</a:t>
                      </a:r>
                      <a:endParaRPr lang="zh-TW" sz="12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grpSp>
        <p:nvGrpSpPr>
          <p:cNvPr id="8" name="群組 7">
            <a:extLst>
              <a:ext uri="{FF2B5EF4-FFF2-40B4-BE49-F238E27FC236}">
                <a16:creationId xmlns:a16="http://schemas.microsoft.com/office/drawing/2014/main" id="{A105D7A9-7214-47BF-B534-5CF95EA135FD}"/>
              </a:ext>
            </a:extLst>
          </p:cNvPr>
          <p:cNvGrpSpPr/>
          <p:nvPr/>
        </p:nvGrpSpPr>
        <p:grpSpPr>
          <a:xfrm>
            <a:off x="150315" y="4726690"/>
            <a:ext cx="4102696" cy="369332"/>
            <a:chOff x="150315" y="4343775"/>
            <a:chExt cx="4102696" cy="369332"/>
          </a:xfrm>
        </p:grpSpPr>
        <p:sp>
          <p:nvSpPr>
            <p:cNvPr id="33" name="文字方塊 32"/>
            <p:cNvSpPr txBox="1"/>
            <p:nvPr/>
          </p:nvSpPr>
          <p:spPr>
            <a:xfrm>
              <a:off x="150315" y="4343775"/>
              <a:ext cx="3346282" cy="369332"/>
            </a:xfrm>
            <a:prstGeom prst="rect">
              <a:avLst/>
            </a:prstGeom>
            <a:noFill/>
          </p:spPr>
          <p:txBody>
            <a:bodyPr wrap="square" rtlCol="0">
              <a:spAutoFit/>
            </a:bodyPr>
            <a:lstStyle/>
            <a:p>
              <a:r>
                <a:rPr lang="en-US" altLang="zh-TW" b="1" dirty="0">
                  <a:ea typeface="標楷體" panose="03000509000000000000" pitchFamily="65" charset="-120"/>
                </a:rPr>
                <a:t>(2) Cross-University , Minor</a:t>
              </a:r>
              <a:endParaRPr lang="zh-TW" altLang="zh-TW" b="1" dirty="0">
                <a:ea typeface="標楷體" panose="03000509000000000000" pitchFamily="65" charset="-120"/>
              </a:endParaRPr>
            </a:p>
          </p:txBody>
        </p:sp>
        <p:pic>
          <p:nvPicPr>
            <p:cNvPr id="7" name="圖片 6">
              <a:extLst>
                <a:ext uri="{FF2B5EF4-FFF2-40B4-BE49-F238E27FC236}">
                  <a16:creationId xmlns:a16="http://schemas.microsoft.com/office/drawing/2014/main" id="{D93E0CF3-8545-4670-BA38-CC079E711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311" y="4420834"/>
              <a:ext cx="286608" cy="286606"/>
            </a:xfrm>
            <a:prstGeom prst="rect">
              <a:avLst/>
            </a:prstGeom>
          </p:spPr>
        </p:pic>
        <p:pic>
          <p:nvPicPr>
            <p:cNvPr id="9" name="圖片 8">
              <a:extLst>
                <a:ext uri="{FF2B5EF4-FFF2-40B4-BE49-F238E27FC236}">
                  <a16:creationId xmlns:a16="http://schemas.microsoft.com/office/drawing/2014/main" id="{F6AC78ED-7EFD-4419-B1F7-97F6F551C1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403" y="4420834"/>
              <a:ext cx="286608" cy="286606"/>
            </a:xfrm>
            <a:prstGeom prst="rect">
              <a:avLst/>
            </a:prstGeom>
          </p:spPr>
        </p:pic>
        <p:pic>
          <p:nvPicPr>
            <p:cNvPr id="16" name="圖片 15">
              <a:extLst>
                <a:ext uri="{FF2B5EF4-FFF2-40B4-BE49-F238E27FC236}">
                  <a16:creationId xmlns:a16="http://schemas.microsoft.com/office/drawing/2014/main" id="{DBC609D9-B81D-4E00-86B0-76EDB81054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5364" y="4420834"/>
              <a:ext cx="286608" cy="286606"/>
            </a:xfrm>
            <a:prstGeom prst="rect">
              <a:avLst/>
            </a:prstGeom>
          </p:spPr>
        </p:pic>
      </p:gr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23</a:t>
            </a:fld>
            <a:endParaRPr lang="zh-TW" altLang="en-US">
              <a:latin typeface="標楷體" panose="03000509000000000000" pitchFamily="65" charset="-120"/>
              <a:ea typeface="標楷體" panose="03000509000000000000" pitchFamily="65" charset="-120"/>
            </a:endParaRPr>
          </a:p>
        </p:txBody>
      </p:sp>
      <p:grpSp>
        <p:nvGrpSpPr>
          <p:cNvPr id="12" name="群組 11">
            <a:extLst>
              <a:ext uri="{FF2B5EF4-FFF2-40B4-BE49-F238E27FC236}">
                <a16:creationId xmlns:a16="http://schemas.microsoft.com/office/drawing/2014/main" id="{38F7E5E2-C203-4137-82BA-26EA81CD2F78}"/>
              </a:ext>
            </a:extLst>
          </p:cNvPr>
          <p:cNvGrpSpPr/>
          <p:nvPr/>
        </p:nvGrpSpPr>
        <p:grpSpPr>
          <a:xfrm>
            <a:off x="7101802" y="1387918"/>
            <a:ext cx="4667245" cy="4713273"/>
            <a:chOff x="7501868" y="1425496"/>
            <a:chExt cx="4667245" cy="4713273"/>
          </a:xfrm>
        </p:grpSpPr>
        <p:pic>
          <p:nvPicPr>
            <p:cNvPr id="21" name="圖片 20">
              <a:extLst>
                <a:ext uri="{FF2B5EF4-FFF2-40B4-BE49-F238E27FC236}">
                  <a16:creationId xmlns:a16="http://schemas.microsoft.com/office/drawing/2014/main" id="{C0229D14-AB25-47F3-9366-D4ED1DC3A4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1868" y="1425496"/>
              <a:ext cx="4667245" cy="4713273"/>
            </a:xfrm>
            <a:prstGeom prst="rect">
              <a:avLst/>
            </a:prstGeom>
          </p:spPr>
        </p:pic>
        <p:pic>
          <p:nvPicPr>
            <p:cNvPr id="23" name="圖片 22">
              <a:extLst>
                <a:ext uri="{FF2B5EF4-FFF2-40B4-BE49-F238E27FC236}">
                  <a16:creationId xmlns:a16="http://schemas.microsoft.com/office/drawing/2014/main" id="{A882E045-1AE1-4473-A102-E1C0D9AC4F41}"/>
                </a:ext>
              </a:extLst>
            </p:cNvPr>
            <p:cNvPicPr/>
            <p:nvPr/>
          </p:nvPicPr>
          <p:blipFill>
            <a:blip r:embed="rId8" cstate="print">
              <a:extLst>
                <a:ext uri="{28A0092B-C50C-407E-A947-70E740481C1C}">
                  <a14:useLocalDpi xmlns:a14="http://schemas.microsoft.com/office/drawing/2010/main" val="0"/>
                </a:ext>
              </a:extLst>
            </a:blip>
            <a:stretch>
              <a:fillRect/>
            </a:stretch>
          </p:blipFill>
          <p:spPr>
            <a:xfrm flipH="1">
              <a:off x="11149286" y="5261804"/>
              <a:ext cx="641161" cy="641161"/>
            </a:xfrm>
            <a:prstGeom prst="rect">
              <a:avLst/>
            </a:prstGeom>
          </p:spPr>
        </p:pic>
      </p:grpSp>
      <p:cxnSp>
        <p:nvCxnSpPr>
          <p:cNvPr id="17" name="直線接點 16">
            <a:extLst>
              <a:ext uri="{FF2B5EF4-FFF2-40B4-BE49-F238E27FC236}">
                <a16:creationId xmlns:a16="http://schemas.microsoft.com/office/drawing/2014/main" id="{364E3E53-1CD2-4E5E-8496-5D64606BCB10}"/>
              </a:ext>
            </a:extLst>
          </p:cNvPr>
          <p:cNvCxnSpPr/>
          <p:nvPr/>
        </p:nvCxnSpPr>
        <p:spPr>
          <a:xfrm>
            <a:off x="6914367" y="919994"/>
            <a:ext cx="0" cy="55240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文字方塊 10">
            <a:extLst>
              <a:ext uri="{FF2B5EF4-FFF2-40B4-BE49-F238E27FC236}">
                <a16:creationId xmlns:a16="http://schemas.microsoft.com/office/drawing/2014/main" id="{6324FC14-7C7A-48EB-BDE2-DCD024FC9A55}"/>
              </a:ext>
            </a:extLst>
          </p:cNvPr>
          <p:cNvSpPr txBox="1"/>
          <p:nvPr/>
        </p:nvSpPr>
        <p:spPr>
          <a:xfrm>
            <a:off x="4928630" y="1075889"/>
            <a:ext cx="1114697" cy="215444"/>
          </a:xfrm>
          <a:prstGeom prst="rect">
            <a:avLst/>
          </a:prstGeom>
          <a:noFill/>
        </p:spPr>
        <p:txBody>
          <a:bodyPr wrap="square" rtlCol="0">
            <a:spAutoFit/>
          </a:bodyPr>
          <a:lstStyle/>
          <a:p>
            <a:pPr algn="ctr"/>
            <a:r>
              <a:rPr lang="en-US" altLang="zh-TW" sz="800" dirty="0">
                <a:solidFill>
                  <a:schemeClr val="bg1"/>
                </a:solidFill>
                <a:ea typeface="標楷體" panose="03000509000000000000" pitchFamily="65" charset="-120"/>
                <a:cs typeface="Times New Roman" panose="02020603050405020304" pitchFamily="18" charset="0"/>
              </a:rPr>
              <a:t>(40-50 Credits)</a:t>
            </a:r>
            <a:endParaRPr lang="zh-TW" altLang="en-US" sz="800" dirty="0">
              <a:solidFill>
                <a:schemeClr val="bg1"/>
              </a:solidFill>
              <a:ea typeface="標楷體" panose="03000509000000000000" pitchFamily="65" charset="-120"/>
              <a:cs typeface="Times New Roman" panose="02020603050405020304" pitchFamily="18" charset="0"/>
            </a:endParaRPr>
          </a:p>
        </p:txBody>
      </p:sp>
      <p:sp>
        <p:nvSpPr>
          <p:cNvPr id="25" name="文字方塊 24">
            <a:extLst>
              <a:ext uri="{FF2B5EF4-FFF2-40B4-BE49-F238E27FC236}">
                <a16:creationId xmlns:a16="http://schemas.microsoft.com/office/drawing/2014/main" id="{D3CAF9AD-9C6B-403D-A986-465B5001318F}"/>
              </a:ext>
            </a:extLst>
          </p:cNvPr>
          <p:cNvSpPr txBox="1"/>
          <p:nvPr/>
        </p:nvSpPr>
        <p:spPr>
          <a:xfrm>
            <a:off x="4959027" y="1557635"/>
            <a:ext cx="1114697" cy="215444"/>
          </a:xfrm>
          <a:prstGeom prst="rect">
            <a:avLst/>
          </a:prstGeom>
          <a:noFill/>
        </p:spPr>
        <p:txBody>
          <a:bodyPr wrap="square" rtlCol="0">
            <a:spAutoFit/>
          </a:bodyPr>
          <a:lstStyle/>
          <a:p>
            <a:pPr algn="ctr"/>
            <a:r>
              <a:rPr lang="en-US" altLang="zh-TW" sz="800" dirty="0">
                <a:solidFill>
                  <a:schemeClr val="bg1"/>
                </a:solidFill>
                <a:ea typeface="標楷體" panose="03000509000000000000" pitchFamily="65" charset="-120"/>
                <a:cs typeface="Times New Roman" panose="02020603050405020304" pitchFamily="18" charset="0"/>
              </a:rPr>
              <a:t>(20-30 Credits)</a:t>
            </a:r>
            <a:endParaRPr lang="zh-TW" altLang="en-US" sz="800" dirty="0">
              <a:solidFill>
                <a:schemeClr val="bg1"/>
              </a:solidFill>
              <a:ea typeface="標楷體" panose="03000509000000000000" pitchFamily="65" charset="-120"/>
              <a:cs typeface="Times New Roman" panose="02020603050405020304" pitchFamily="18" charset="0"/>
            </a:endParaRPr>
          </a:p>
        </p:txBody>
      </p:sp>
      <p:sp>
        <p:nvSpPr>
          <p:cNvPr id="26" name="文字方塊 25">
            <a:extLst>
              <a:ext uri="{FF2B5EF4-FFF2-40B4-BE49-F238E27FC236}">
                <a16:creationId xmlns:a16="http://schemas.microsoft.com/office/drawing/2014/main" id="{8975FFC9-1D00-4D46-95A0-E836BF3346D5}"/>
              </a:ext>
            </a:extLst>
          </p:cNvPr>
          <p:cNvSpPr txBox="1"/>
          <p:nvPr/>
        </p:nvSpPr>
        <p:spPr>
          <a:xfrm>
            <a:off x="4931875" y="2305718"/>
            <a:ext cx="1114697" cy="338554"/>
          </a:xfrm>
          <a:prstGeom prst="rect">
            <a:avLst/>
          </a:prstGeom>
          <a:noFill/>
        </p:spPr>
        <p:txBody>
          <a:bodyPr wrap="square" rtlCol="0">
            <a:spAutoFit/>
          </a:bodyPr>
          <a:lstStyle/>
          <a:p>
            <a:pPr algn="ctr"/>
            <a:r>
              <a:rPr lang="en-US" altLang="zh-TW" sz="800" dirty="0">
                <a:solidFill>
                  <a:schemeClr val="bg1"/>
                </a:solidFill>
                <a:ea typeface="標楷體" panose="03000509000000000000" pitchFamily="65" charset="-120"/>
              </a:rPr>
              <a:t>completing “first course” </a:t>
            </a:r>
          </a:p>
        </p:txBody>
      </p:sp>
      <p:grpSp>
        <p:nvGrpSpPr>
          <p:cNvPr id="27" name="群組 26">
            <a:extLst>
              <a:ext uri="{FF2B5EF4-FFF2-40B4-BE49-F238E27FC236}">
                <a16:creationId xmlns:a16="http://schemas.microsoft.com/office/drawing/2014/main" id="{6AA465CB-4A07-4536-937A-6161AB431A26}"/>
              </a:ext>
            </a:extLst>
          </p:cNvPr>
          <p:cNvGrpSpPr/>
          <p:nvPr/>
        </p:nvGrpSpPr>
        <p:grpSpPr>
          <a:xfrm>
            <a:off x="3005138" y="146050"/>
            <a:ext cx="4806950" cy="700088"/>
            <a:chOff x="3005138" y="146050"/>
            <a:chExt cx="4806950" cy="700088"/>
          </a:xfrm>
        </p:grpSpPr>
        <p:pic>
          <p:nvPicPr>
            <p:cNvPr id="29" name="圖片 18">
              <a:extLst>
                <a:ext uri="{FF2B5EF4-FFF2-40B4-BE49-F238E27FC236}">
                  <a16:creationId xmlns:a16="http://schemas.microsoft.com/office/drawing/2014/main" id="{A2E61755-85BD-40EF-87B8-F1317D10865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19">
              <a:extLst>
                <a:ext uri="{FF2B5EF4-FFF2-40B4-BE49-F238E27FC236}">
                  <a16:creationId xmlns:a16="http://schemas.microsoft.com/office/drawing/2014/main" id="{40CCA8A3-7DE0-4CB2-9FA0-78DD559E4DBF}"/>
                </a:ext>
              </a:extLst>
            </p:cNvPr>
            <p:cNvSpPr txBox="1">
              <a:spLocks noChangeArrowheads="1"/>
            </p:cNvSpPr>
            <p:nvPr/>
          </p:nvSpPr>
          <p:spPr bwMode="auto">
            <a:xfrm>
              <a:off x="3727450" y="188913"/>
              <a:ext cx="3286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2000" b="1" dirty="0">
                  <a:solidFill>
                    <a:srgbClr val="7030A0"/>
                  </a:solidFill>
                  <a:latin typeface="+mn-lt"/>
                  <a:ea typeface="標楷體" panose="03000509000000000000" pitchFamily="65" charset="-120"/>
                </a:rPr>
                <a:t>How many degrees can I get?</a:t>
              </a:r>
            </a:p>
          </p:txBody>
        </p:sp>
        <p:sp>
          <p:nvSpPr>
            <p:cNvPr id="32" name="Line 11">
              <a:extLst>
                <a:ext uri="{FF2B5EF4-FFF2-40B4-BE49-F238E27FC236}">
                  <a16:creationId xmlns:a16="http://schemas.microsoft.com/office/drawing/2014/main" id="{5481ED8D-03B1-4E1A-8146-939E10C556B4}"/>
                </a:ext>
              </a:extLst>
            </p:cNvPr>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latin typeface="標楷體" panose="03000509000000000000" pitchFamily="65" charset="-120"/>
                <a:ea typeface="標楷體" panose="03000509000000000000" pitchFamily="65" charset="-120"/>
              </a:endParaRPr>
            </a:p>
          </p:txBody>
        </p:sp>
      </p:grpSp>
      <p:sp>
        <p:nvSpPr>
          <p:cNvPr id="34" name="內容版面配置區 21">
            <a:extLst>
              <a:ext uri="{FF2B5EF4-FFF2-40B4-BE49-F238E27FC236}">
                <a16:creationId xmlns:a16="http://schemas.microsoft.com/office/drawing/2014/main" id="{B77BA6E1-6EB2-4574-BD45-457DC8995A48}"/>
              </a:ext>
            </a:extLst>
          </p:cNvPr>
          <p:cNvSpPr txBox="1">
            <a:spLocks/>
          </p:cNvSpPr>
          <p:nvPr/>
        </p:nvSpPr>
        <p:spPr>
          <a:xfrm rot="185692">
            <a:off x="7387005" y="1729555"/>
            <a:ext cx="3669028" cy="447571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n-US" altLang="zh-TW" sz="1200" b="1" dirty="0">
                <a:solidFill>
                  <a:schemeClr val="bg1"/>
                </a:solidFill>
                <a:ea typeface="微軟正黑體" pitchFamily="34" charset="-120"/>
              </a:rPr>
              <a:t>Taking the “First Course” for General Education Cross-domain Exploration to help you find your second specialization.</a:t>
            </a:r>
          </a:p>
          <a:p>
            <a:pPr lvl="0">
              <a:lnSpc>
                <a:spcPct val="100000"/>
              </a:lnSpc>
            </a:pPr>
            <a:r>
              <a:rPr lang="en-US" altLang="zh-TW" sz="1050" dirty="0">
                <a:solidFill>
                  <a:schemeClr val="bg1"/>
                </a:solidFill>
                <a:ea typeface="微軟正黑體" pitchFamily="34" charset="-120"/>
              </a:rPr>
              <a:t>The new interdisciplinary General Education scheme will apply to the incoming freshmen of the 2020 academic year. In the new scheme, “College Common Course” and “Cross-domain Professional Discovery Course” are two types of courses that are designed to be the “first course” for students interested in double majoring and taking on minors.</a:t>
            </a:r>
          </a:p>
          <a:p>
            <a:pPr lvl="0">
              <a:lnSpc>
                <a:spcPct val="100000"/>
              </a:lnSpc>
            </a:pPr>
            <a:r>
              <a:rPr lang="en-US" altLang="zh-TW" sz="1050" dirty="0">
                <a:solidFill>
                  <a:schemeClr val="bg1"/>
                </a:solidFill>
              </a:rPr>
              <a:t>The “first course” in each department’s double major and minor curriculum framework can be counted towards both General Education credits and the required number of credits for the major or minor.</a:t>
            </a:r>
          </a:p>
          <a:p>
            <a:pPr lvl="0">
              <a:lnSpc>
                <a:spcPct val="100000"/>
              </a:lnSpc>
            </a:pPr>
            <a:r>
              <a:rPr lang="en-US" altLang="zh-TW" sz="1050" dirty="0">
                <a:solidFill>
                  <a:schemeClr val="bg1"/>
                </a:solidFill>
              </a:rPr>
              <a:t>After completing their “first course”, students may choose to register as a preparatory student of the department if they found the field interesting. If that is not the case, the course may still be counted as a general education credit. So students can be free to explore different fields without any worries.</a:t>
            </a:r>
          </a:p>
          <a:p>
            <a:pPr lvl="0">
              <a:lnSpc>
                <a:spcPct val="100000"/>
              </a:lnSpc>
            </a:pPr>
            <a:r>
              <a:rPr lang="en-US" altLang="zh-TW" sz="1050" dirty="0">
                <a:solidFill>
                  <a:schemeClr val="bg1"/>
                </a:solidFill>
              </a:rPr>
              <a:t>For details, please refer to the announcements on the Center for General Education website.</a:t>
            </a:r>
            <a:endParaRPr lang="zh-TW" altLang="en-US" sz="1050" dirty="0">
              <a:solidFill>
                <a:schemeClr val="bg1"/>
              </a:solidFill>
              <a:ea typeface="微軟正黑體" pitchFamily="34" charset="-120"/>
            </a:endParaRPr>
          </a:p>
        </p:txBody>
      </p:sp>
      <p:graphicFrame>
        <p:nvGraphicFramePr>
          <p:cNvPr id="36" name="內容版面配置區 3">
            <a:extLst>
              <a:ext uri="{FF2B5EF4-FFF2-40B4-BE49-F238E27FC236}">
                <a16:creationId xmlns:a16="http://schemas.microsoft.com/office/drawing/2014/main" id="{54D67449-2492-4DB8-82B3-B9A40E38A170}"/>
              </a:ext>
            </a:extLst>
          </p:cNvPr>
          <p:cNvGraphicFramePr>
            <a:graphicFrameLocks noGrp="1"/>
          </p:cNvGraphicFramePr>
          <p:nvPr>
            <p:ph idx="1"/>
            <p:extLst>
              <p:ext uri="{D42A27DB-BD31-4B8C-83A1-F6EECF244321}">
                <p14:modId xmlns:p14="http://schemas.microsoft.com/office/powerpoint/2010/main" val="2660109732"/>
              </p:ext>
            </p:extLst>
          </p:nvPr>
        </p:nvGraphicFramePr>
        <p:xfrm>
          <a:off x="4717899" y="879394"/>
          <a:ext cx="2102751" cy="199909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7" name="文字方塊 36">
            <a:extLst>
              <a:ext uri="{FF2B5EF4-FFF2-40B4-BE49-F238E27FC236}">
                <a16:creationId xmlns:a16="http://schemas.microsoft.com/office/drawing/2014/main" id="{DA5FDCD1-6485-4E15-B894-69F1AAAE2230}"/>
              </a:ext>
            </a:extLst>
          </p:cNvPr>
          <p:cNvSpPr txBox="1"/>
          <p:nvPr/>
        </p:nvSpPr>
        <p:spPr>
          <a:xfrm>
            <a:off x="5211925" y="1159542"/>
            <a:ext cx="1114697" cy="215444"/>
          </a:xfrm>
          <a:prstGeom prst="rect">
            <a:avLst/>
          </a:prstGeom>
          <a:noFill/>
        </p:spPr>
        <p:txBody>
          <a:bodyPr wrap="square" rtlCol="0">
            <a:spAutoFit/>
          </a:bodyPr>
          <a:lstStyle/>
          <a:p>
            <a:pPr algn="ctr"/>
            <a:r>
              <a:rPr lang="en-US" altLang="zh-TW" sz="800" dirty="0">
                <a:solidFill>
                  <a:schemeClr val="bg1"/>
                </a:solidFill>
                <a:ea typeface="標楷體" panose="03000509000000000000" pitchFamily="65" charset="-120"/>
                <a:cs typeface="Times New Roman" panose="02020603050405020304" pitchFamily="18" charset="0"/>
              </a:rPr>
              <a:t>(40-50 Credits)</a:t>
            </a:r>
            <a:endParaRPr lang="zh-TW" altLang="en-US" sz="800" dirty="0">
              <a:solidFill>
                <a:schemeClr val="bg1"/>
              </a:solidFill>
              <a:ea typeface="標楷體" panose="03000509000000000000" pitchFamily="65" charset="-120"/>
              <a:cs typeface="Times New Roman" panose="02020603050405020304" pitchFamily="18" charset="0"/>
            </a:endParaRPr>
          </a:p>
        </p:txBody>
      </p:sp>
      <p:sp>
        <p:nvSpPr>
          <p:cNvPr id="38" name="文字方塊 37">
            <a:extLst>
              <a:ext uri="{FF2B5EF4-FFF2-40B4-BE49-F238E27FC236}">
                <a16:creationId xmlns:a16="http://schemas.microsoft.com/office/drawing/2014/main" id="{B0D08EEC-A756-43E7-985C-68D8751717FB}"/>
              </a:ext>
            </a:extLst>
          </p:cNvPr>
          <p:cNvSpPr txBox="1"/>
          <p:nvPr/>
        </p:nvSpPr>
        <p:spPr>
          <a:xfrm>
            <a:off x="5242322" y="1663499"/>
            <a:ext cx="1114697" cy="215444"/>
          </a:xfrm>
          <a:prstGeom prst="rect">
            <a:avLst/>
          </a:prstGeom>
          <a:noFill/>
        </p:spPr>
        <p:txBody>
          <a:bodyPr wrap="square" rtlCol="0">
            <a:spAutoFit/>
          </a:bodyPr>
          <a:lstStyle/>
          <a:p>
            <a:pPr algn="ctr"/>
            <a:r>
              <a:rPr lang="en-US" altLang="zh-TW" sz="800" dirty="0">
                <a:solidFill>
                  <a:schemeClr val="bg1"/>
                </a:solidFill>
                <a:ea typeface="標楷體" panose="03000509000000000000" pitchFamily="65" charset="-120"/>
                <a:cs typeface="Times New Roman" panose="02020603050405020304" pitchFamily="18" charset="0"/>
              </a:rPr>
              <a:t>(20-30 Credits)</a:t>
            </a:r>
            <a:endParaRPr lang="zh-TW" altLang="en-US" sz="800" dirty="0">
              <a:solidFill>
                <a:schemeClr val="bg1"/>
              </a:solidFill>
              <a:ea typeface="標楷體" panose="03000509000000000000" pitchFamily="65" charset="-120"/>
              <a:cs typeface="Times New Roman" panose="02020603050405020304" pitchFamily="18" charset="0"/>
            </a:endParaRPr>
          </a:p>
        </p:txBody>
      </p:sp>
      <p:sp>
        <p:nvSpPr>
          <p:cNvPr id="39" name="文字方塊 38">
            <a:extLst>
              <a:ext uri="{FF2B5EF4-FFF2-40B4-BE49-F238E27FC236}">
                <a16:creationId xmlns:a16="http://schemas.microsoft.com/office/drawing/2014/main" id="{03501502-CC02-4F47-A8BA-2323D8193865}"/>
              </a:ext>
            </a:extLst>
          </p:cNvPr>
          <p:cNvSpPr txBox="1"/>
          <p:nvPr/>
        </p:nvSpPr>
        <p:spPr>
          <a:xfrm>
            <a:off x="5222739" y="2404580"/>
            <a:ext cx="1114697" cy="400110"/>
          </a:xfrm>
          <a:prstGeom prst="rect">
            <a:avLst/>
          </a:prstGeom>
          <a:noFill/>
        </p:spPr>
        <p:txBody>
          <a:bodyPr wrap="square" rtlCol="0">
            <a:spAutoFit/>
          </a:bodyPr>
          <a:lstStyle>
            <a:defPPr>
              <a:defRPr lang="zh-TW"/>
            </a:defPPr>
            <a:lvl1pPr algn="ctr">
              <a:defRPr sz="800">
                <a:solidFill>
                  <a:schemeClr val="bg1"/>
                </a:solidFill>
                <a:ea typeface="標楷體" panose="03000509000000000000" pitchFamily="65" charset="-120"/>
                <a:cs typeface="Times New Roman" panose="02020603050405020304" pitchFamily="18" charset="0"/>
              </a:defRPr>
            </a:lvl1pPr>
          </a:lstStyle>
          <a:p>
            <a:r>
              <a:rPr lang="en-US" altLang="zh-TW" dirty="0"/>
              <a:t>completing “first course” </a:t>
            </a:r>
            <a:endParaRPr lang="zh-TW" altLang="en-US" dirty="0"/>
          </a:p>
        </p:txBody>
      </p:sp>
    </p:spTree>
    <p:extLst>
      <p:ext uri="{BB962C8B-B14F-4D97-AF65-F5344CB8AC3E}">
        <p14:creationId xmlns:p14="http://schemas.microsoft.com/office/powerpoint/2010/main" val="369940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27"/>
          <p:cNvSpPr txBox="1">
            <a:spLocks noChangeArrowheads="1"/>
          </p:cNvSpPr>
          <p:nvPr/>
        </p:nvSpPr>
        <p:spPr bwMode="auto">
          <a:xfrm>
            <a:off x="392113" y="937419"/>
            <a:ext cx="159543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學分學程</a:t>
            </a:r>
            <a:endParaRPr lang="zh-TW" altLang="zh-TW" sz="2000" b="1" dirty="0">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zh-TW" sz="2000" b="1" dirty="0">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en-US" sz="2000" b="1" dirty="0">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en-US" sz="2000" b="1" dirty="0">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en-US" sz="2000" b="1" dirty="0">
              <a:latin typeface="標楷體" panose="03000509000000000000" pitchFamily="65" charset="-120"/>
              <a:ea typeface="標楷體" panose="03000509000000000000" pitchFamily="65" charset="-120"/>
            </a:endParaRPr>
          </a:p>
        </p:txBody>
      </p:sp>
      <p:pic>
        <p:nvPicPr>
          <p:cNvPr id="3077" name="圖片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文字方塊 19"/>
          <p:cNvSpPr txBox="1">
            <a:spLocks noChangeArrowheads="1"/>
          </p:cNvSpPr>
          <p:nvPr/>
        </p:nvSpPr>
        <p:spPr bwMode="auto">
          <a:xfrm>
            <a:off x="3727450" y="188913"/>
            <a:ext cx="2878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dirty="0">
                <a:solidFill>
                  <a:srgbClr val="7030A0"/>
                </a:solidFill>
                <a:latin typeface="標楷體" panose="03000509000000000000" pitchFamily="65" charset="-120"/>
                <a:ea typeface="標楷體" panose="03000509000000000000" pitchFamily="65" charset="-120"/>
              </a:rPr>
              <a:t>大學只能拿一個學位嗎</a:t>
            </a:r>
            <a:r>
              <a:rPr lang="en-US" altLang="zh-TW" sz="2000" b="1" dirty="0">
                <a:solidFill>
                  <a:srgbClr val="7030A0"/>
                </a:solidFill>
                <a:latin typeface="標楷體" panose="03000509000000000000" pitchFamily="65" charset="-120"/>
                <a:ea typeface="標楷體" panose="03000509000000000000" pitchFamily="65" charset="-120"/>
              </a:rPr>
              <a:t>?</a:t>
            </a:r>
            <a:endParaRPr lang="zh-TW" altLang="en-US" sz="2000" b="1" dirty="0">
              <a:solidFill>
                <a:srgbClr val="0000CC"/>
              </a:solidFill>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en-US" sz="2000" b="1" dirty="0">
              <a:solidFill>
                <a:srgbClr val="FF6699"/>
              </a:solidFill>
              <a:latin typeface="標楷體" panose="03000509000000000000" pitchFamily="65" charset="-120"/>
              <a:ea typeface="標楷體" panose="03000509000000000000" pitchFamily="65" charset="-120"/>
            </a:endParaRPr>
          </a:p>
        </p:txBody>
      </p:sp>
      <p:sp>
        <p:nvSpPr>
          <p:cNvPr id="21" name="Line 11"/>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latin typeface="標楷體" panose="03000509000000000000" pitchFamily="65" charset="-120"/>
              <a:ea typeface="標楷體" panose="03000509000000000000" pitchFamily="65" charset="-120"/>
            </a:endParaRPr>
          </a:p>
        </p:txBody>
      </p:sp>
      <p:pic>
        <p:nvPicPr>
          <p:cNvPr id="3080" name="圖片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71450"/>
            <a:ext cx="24907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24</a:t>
            </a:fld>
            <a:endParaRPr lang="zh-TW" altLang="en-US" dirty="0">
              <a:latin typeface="標楷體" panose="03000509000000000000" pitchFamily="65" charset="-120"/>
              <a:ea typeface="標楷體" panose="03000509000000000000" pitchFamily="65" charset="-120"/>
            </a:endParaRPr>
          </a:p>
        </p:txBody>
      </p:sp>
      <p:sp>
        <p:nvSpPr>
          <p:cNvPr id="22" name="矩形 21"/>
          <p:cNvSpPr/>
          <p:nvPr/>
        </p:nvSpPr>
        <p:spPr>
          <a:xfrm>
            <a:off x="666842" y="4010766"/>
            <a:ext cx="4393703" cy="720000"/>
          </a:xfrm>
          <a:prstGeom prst="rect">
            <a:avLst/>
          </a:prstGeom>
          <a:ln>
            <a:solidFill>
              <a:schemeClr val="tx1"/>
            </a:solidFill>
          </a:ln>
        </p:spPr>
        <p:txBody>
          <a:bodyPr wrap="square">
            <a:spAutoFit/>
          </a:bodyPr>
          <a:lstStyle/>
          <a:p>
            <a:pPr>
              <a:buFont typeface="Wingdings" pitchFamily="2" charset="2"/>
              <a:buChar char="l"/>
            </a:pPr>
            <a:r>
              <a:rPr lang="zh-TW" altLang="en-US" sz="1300" b="1" dirty="0">
                <a:latin typeface="標楷體" panose="03000509000000000000" pitchFamily="65" charset="-120"/>
                <a:ea typeface="標楷體" panose="03000509000000000000" pitchFamily="65" charset="-120"/>
              </a:rPr>
              <a:t>校內及跨校學分學程修習流程</a:t>
            </a:r>
            <a:r>
              <a:rPr lang="en-US" altLang="zh-TW" sz="1300" b="1" dirty="0">
                <a:latin typeface="標楷體" panose="03000509000000000000" pitchFamily="65" charset="-120"/>
                <a:ea typeface="標楷體" panose="03000509000000000000" pitchFamily="65" charset="-120"/>
              </a:rPr>
              <a:t>(</a:t>
            </a:r>
            <a:r>
              <a:rPr lang="zh-TW" altLang="en-US" sz="1300" b="1" dirty="0">
                <a:latin typeface="標楷體" panose="03000509000000000000" pitchFamily="65" charset="-120"/>
                <a:ea typeface="標楷體" panose="03000509000000000000" pitchFamily="65" charset="-120"/>
              </a:rPr>
              <a:t>https://program.cge.ntnu.edu.tw/修習流程/</a:t>
            </a:r>
            <a:r>
              <a:rPr lang="en-US" altLang="zh-TW" sz="1300" b="1" dirty="0">
                <a:latin typeface="標楷體" panose="03000509000000000000" pitchFamily="65" charset="-120"/>
                <a:ea typeface="標楷體" panose="03000509000000000000" pitchFamily="65" charset="-120"/>
              </a:rPr>
              <a:t>)</a:t>
            </a:r>
          </a:p>
        </p:txBody>
      </p:sp>
      <p:sp>
        <p:nvSpPr>
          <p:cNvPr id="24" name="內容版面配置區 21"/>
          <p:cNvSpPr>
            <a:spLocks noGrp="1"/>
          </p:cNvSpPr>
          <p:nvPr>
            <p:ph idx="1"/>
          </p:nvPr>
        </p:nvSpPr>
        <p:spPr>
          <a:xfrm>
            <a:off x="565067" y="1386238"/>
            <a:ext cx="4968834" cy="2508869"/>
          </a:xfrm>
        </p:spPr>
        <p:txBody>
          <a:bodyPr>
            <a:noAutofit/>
          </a:bodyPr>
          <a:lstStyle/>
          <a:p>
            <a:r>
              <a:rPr lang="zh-TW" altLang="zh-TW" sz="2000" b="1" dirty="0">
                <a:latin typeface="標楷體" panose="03000509000000000000" pitchFamily="65" charset="-120"/>
                <a:ea typeface="標楷體" panose="03000509000000000000" pitchFamily="65" charset="-120"/>
              </a:rPr>
              <a:t>想讓自己成為炙手可熱的跨域人才嗎？ </a:t>
            </a:r>
            <a:endParaRPr lang="zh-TW" altLang="zh-TW" sz="2000" dirty="0">
              <a:latin typeface="標楷體" panose="03000509000000000000" pitchFamily="65" charset="-120"/>
              <a:ea typeface="標楷體" panose="03000509000000000000" pitchFamily="65" charset="-120"/>
            </a:endParaRPr>
          </a:p>
          <a:p>
            <a:r>
              <a:rPr lang="zh-TW" altLang="zh-TW" sz="2000" b="1" dirty="0">
                <a:latin typeface="標楷體" panose="03000509000000000000" pitchFamily="65" charset="-120"/>
                <a:ea typeface="標楷體" panose="03000509000000000000" pitchFamily="65" charset="-120"/>
              </a:rPr>
              <a:t>師大規劃有</a:t>
            </a:r>
            <a:r>
              <a:rPr lang="zh-TW" altLang="en-US" sz="2000" b="1" u="sng" dirty="0">
                <a:latin typeface="標楷體" panose="03000509000000000000" pitchFamily="65" charset="-120"/>
                <a:ea typeface="標楷體" panose="03000509000000000000" pitchFamily="65" charset="-120"/>
              </a:rPr>
              <a:t>九</a:t>
            </a:r>
            <a:r>
              <a:rPr lang="zh-TW" altLang="zh-TW" sz="2000" b="1" dirty="0">
                <a:latin typeface="標楷體" panose="03000509000000000000" pitchFamily="65" charset="-120"/>
                <a:ea typeface="標楷體" panose="03000509000000000000" pitchFamily="65" charset="-120"/>
              </a:rPr>
              <a:t>大主題─教育發展、商業管理、科技應用、資訊應用、專業領導、語言文學、文化創意、社會科學、國際交流，</a:t>
            </a:r>
            <a:r>
              <a:rPr lang="zh-TW" altLang="en-US" sz="2000" b="1" dirty="0">
                <a:latin typeface="標楷體" panose="03000509000000000000" pitchFamily="65" charset="-120"/>
                <a:ea typeface="標楷體" panose="03000509000000000000" pitchFamily="65" charset="-120"/>
              </a:rPr>
              <a:t>許多</a:t>
            </a:r>
            <a:r>
              <a:rPr lang="zh-TW" altLang="zh-TW" sz="2000" b="1" dirty="0">
                <a:latin typeface="標楷體" panose="03000509000000000000" pitchFamily="65" charset="-120"/>
                <a:ea typeface="標楷體" panose="03000509000000000000" pitchFamily="65" charset="-120"/>
              </a:rPr>
              <a:t>跨領域的學分學程供你選擇！ 快來看看有哪些吧！ </a:t>
            </a:r>
            <a:endParaRPr lang="zh-TW"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依照各學程要求，修滿規定學分數即可申請學程證明書。</a:t>
            </a:r>
          </a:p>
        </p:txBody>
      </p:sp>
      <p:sp>
        <p:nvSpPr>
          <p:cNvPr id="25" name="矩形 24"/>
          <p:cNvSpPr/>
          <p:nvPr/>
        </p:nvSpPr>
        <p:spPr>
          <a:xfrm>
            <a:off x="666842" y="5642845"/>
            <a:ext cx="4407659" cy="1092607"/>
          </a:xfrm>
          <a:prstGeom prst="rect">
            <a:avLst/>
          </a:prstGeom>
          <a:ln>
            <a:solidFill>
              <a:schemeClr val="tx1"/>
            </a:solidFill>
          </a:ln>
        </p:spPr>
        <p:txBody>
          <a:bodyPr wrap="square">
            <a:spAutoFit/>
          </a:bodyPr>
          <a:lstStyle/>
          <a:p>
            <a:pPr>
              <a:buFont typeface="Wingdings" pitchFamily="2" charset="2"/>
              <a:buChar char="l"/>
            </a:pPr>
            <a:r>
              <a:rPr lang="zh-TW" altLang="en-US" sz="1300" b="1" dirty="0">
                <a:latin typeface="標楷體" panose="03000509000000000000" pitchFamily="65" charset="-120"/>
                <a:ea typeface="標楷體" panose="03000509000000000000" pitchFamily="65" charset="-120"/>
              </a:rPr>
              <a:t>跨校學分學程：</a:t>
            </a:r>
            <a:endParaRPr lang="en-US" altLang="zh-TW" sz="1300" b="1" dirty="0">
              <a:latin typeface="標楷體" panose="03000509000000000000" pitchFamily="65" charset="-120"/>
              <a:ea typeface="標楷體" panose="03000509000000000000" pitchFamily="65" charset="-120"/>
            </a:endParaRPr>
          </a:p>
          <a:p>
            <a:r>
              <a:rPr lang="zh-TW" altLang="en-US" sz="1300" b="1" dirty="0">
                <a:latin typeface="標楷體" panose="03000509000000000000" pitchFamily="65" charset="-120"/>
                <a:ea typeface="標楷體" panose="03000509000000000000" pitchFamily="65" charset="-120"/>
              </a:rPr>
              <a:t>師大學生可申請國立臺灣大學系統</a:t>
            </a:r>
            <a:endParaRPr lang="en-US" altLang="zh-TW" sz="1300" b="1" dirty="0">
              <a:latin typeface="標楷體" panose="03000509000000000000" pitchFamily="65" charset="-120"/>
              <a:ea typeface="標楷體" panose="03000509000000000000" pitchFamily="65" charset="-120"/>
            </a:endParaRPr>
          </a:p>
          <a:p>
            <a:r>
              <a:rPr lang="zh-TW" altLang="en-US" sz="1300" b="1" dirty="0">
                <a:latin typeface="標楷體" panose="03000509000000000000" pitchFamily="65" charset="-120"/>
                <a:ea typeface="標楷體" panose="03000509000000000000" pitchFamily="65" charset="-120"/>
              </a:rPr>
              <a:t>跨校學分學程，有意申請者請詳見網頁公告</a:t>
            </a:r>
            <a:r>
              <a:rPr lang="en-US" altLang="zh-TW" sz="1300" b="1" dirty="0">
                <a:latin typeface="標楷體" panose="03000509000000000000" pitchFamily="65" charset="-120"/>
                <a:ea typeface="標楷體" panose="03000509000000000000" pitchFamily="65" charset="-120"/>
              </a:rPr>
              <a:t>(https://www.aca.ntu.edu.tw/UniversityAllianceProgram/</a:t>
            </a:r>
            <a:r>
              <a:rPr lang="en-US" altLang="zh-TW" sz="1300" dirty="0">
                <a:latin typeface="標楷體" panose="03000509000000000000" pitchFamily="65" charset="-120"/>
                <a:ea typeface="標楷體" panose="03000509000000000000" pitchFamily="65" charset="-120"/>
              </a:rPr>
              <a:t> )</a:t>
            </a:r>
            <a:endParaRPr lang="zh-TW" altLang="en-US" sz="1300" b="1" dirty="0">
              <a:latin typeface="標楷體" panose="03000509000000000000" pitchFamily="65" charset="-120"/>
              <a:ea typeface="標楷體" panose="03000509000000000000" pitchFamily="65" charset="-120"/>
            </a:endParaRPr>
          </a:p>
        </p:txBody>
      </p:sp>
      <p:pic>
        <p:nvPicPr>
          <p:cNvPr id="15" name="圖片 14">
            <a:extLst>
              <a:ext uri="{FF2B5EF4-FFF2-40B4-BE49-F238E27FC236}">
                <a16:creationId xmlns:a16="http://schemas.microsoft.com/office/drawing/2014/main" id="{1F45B69A-3B98-44D3-84A8-647E7692403F}"/>
              </a:ext>
            </a:extLst>
          </p:cNvPr>
          <p:cNvPicPr/>
          <p:nvPr/>
        </p:nvPicPr>
        <p:blipFill rotWithShape="1">
          <a:blip r:embed="rId5" cstate="print">
            <a:extLst>
              <a:ext uri="{28A0092B-C50C-407E-A947-70E740481C1C}">
                <a14:useLocalDpi xmlns:a14="http://schemas.microsoft.com/office/drawing/2010/main" val="0"/>
              </a:ext>
            </a:extLst>
          </a:blip>
          <a:srcRect l="7326" t="7582" r="7155" b="7180"/>
          <a:stretch/>
        </p:blipFill>
        <p:spPr bwMode="auto">
          <a:xfrm>
            <a:off x="4393062" y="4064905"/>
            <a:ext cx="637470" cy="635259"/>
          </a:xfrm>
          <a:prstGeom prst="rect">
            <a:avLst/>
          </a:prstGeom>
          <a:ln>
            <a:noFill/>
          </a:ln>
          <a:extLst>
            <a:ext uri="{53640926-AAD7-44D8-BBD7-CCE9431645EC}">
              <a14:shadowObscured xmlns:a14="http://schemas.microsoft.com/office/drawing/2010/main"/>
            </a:ext>
          </a:extLst>
        </p:spPr>
      </p:pic>
      <p:pic>
        <p:nvPicPr>
          <p:cNvPr id="16" name="圖片 15">
            <a:extLst>
              <a:ext uri="{FF2B5EF4-FFF2-40B4-BE49-F238E27FC236}">
                <a16:creationId xmlns:a16="http://schemas.microsoft.com/office/drawing/2014/main" id="{D7F25705-96E9-4E0B-8892-779F7C969A3D}"/>
              </a:ext>
            </a:extLst>
          </p:cNvPr>
          <p:cNvPicPr/>
          <p:nvPr/>
        </p:nvPicPr>
        <p:blipFill rotWithShape="1">
          <a:blip r:embed="rId6" cstate="print">
            <a:extLst>
              <a:ext uri="{28A0092B-C50C-407E-A947-70E740481C1C}">
                <a14:useLocalDpi xmlns:a14="http://schemas.microsoft.com/office/drawing/2010/main" val="0"/>
              </a:ext>
            </a:extLst>
          </a:blip>
          <a:srcRect l="7585" t="7320" r="7483" b="7157"/>
          <a:stretch/>
        </p:blipFill>
        <p:spPr bwMode="auto">
          <a:xfrm>
            <a:off x="4393062" y="4889972"/>
            <a:ext cx="627946" cy="632330"/>
          </a:xfrm>
          <a:prstGeom prst="rect">
            <a:avLst/>
          </a:prstGeom>
          <a:ln>
            <a:noFill/>
          </a:ln>
          <a:extLst>
            <a:ext uri="{53640926-AAD7-44D8-BBD7-CCE9431645EC}">
              <a14:shadowObscured xmlns:a14="http://schemas.microsoft.com/office/drawing/2010/main"/>
            </a:ext>
          </a:extLst>
        </p:spPr>
      </p:pic>
      <p:pic>
        <p:nvPicPr>
          <p:cNvPr id="17" name="圖片 16">
            <a:extLst>
              <a:ext uri="{FF2B5EF4-FFF2-40B4-BE49-F238E27FC236}">
                <a16:creationId xmlns:a16="http://schemas.microsoft.com/office/drawing/2014/main" id="{7DC532F1-1178-4790-9E20-7A8ED7711D2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98202" y="5684531"/>
            <a:ext cx="632330" cy="632330"/>
          </a:xfrm>
          <a:prstGeom prst="rect">
            <a:avLst/>
          </a:prstGeom>
        </p:spPr>
      </p:pic>
      <p:sp>
        <p:nvSpPr>
          <p:cNvPr id="18" name="文字方塊 27">
            <a:extLst>
              <a:ext uri="{FF2B5EF4-FFF2-40B4-BE49-F238E27FC236}">
                <a16:creationId xmlns:a16="http://schemas.microsoft.com/office/drawing/2014/main" id="{680B89B9-DAD7-4D7B-B0DF-DF76FF29F676}"/>
              </a:ext>
            </a:extLst>
          </p:cNvPr>
          <p:cNvSpPr txBox="1">
            <a:spLocks noChangeArrowheads="1"/>
          </p:cNvSpPr>
          <p:nvPr/>
        </p:nvSpPr>
        <p:spPr bwMode="auto">
          <a:xfrm>
            <a:off x="5576573" y="937419"/>
            <a:ext cx="406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學分學程</a:t>
            </a:r>
          </a:p>
        </p:txBody>
      </p:sp>
      <p:graphicFrame>
        <p:nvGraphicFramePr>
          <p:cNvPr id="19" name="內容版面配置區 2">
            <a:extLst>
              <a:ext uri="{FF2B5EF4-FFF2-40B4-BE49-F238E27FC236}">
                <a16:creationId xmlns:a16="http://schemas.microsoft.com/office/drawing/2014/main" id="{DF2C5D9A-3AE3-48B0-B484-0F9425A80ACE}"/>
              </a:ext>
            </a:extLst>
          </p:cNvPr>
          <p:cNvGraphicFramePr>
            <a:graphicFrameLocks/>
          </p:cNvGraphicFramePr>
          <p:nvPr>
            <p:extLst>
              <p:ext uri="{D42A27DB-BD31-4B8C-83A1-F6EECF244321}">
                <p14:modId xmlns:p14="http://schemas.microsoft.com/office/powerpoint/2010/main" val="3854230490"/>
              </p:ext>
            </p:extLst>
          </p:nvPr>
        </p:nvGraphicFramePr>
        <p:xfrm>
          <a:off x="5812193" y="1307694"/>
          <a:ext cx="5767609" cy="4416593"/>
        </p:xfrm>
        <a:graphic>
          <a:graphicData uri="http://schemas.openxmlformats.org/drawingml/2006/table">
            <a:tbl>
              <a:tblPr/>
              <a:tblGrid>
                <a:gridCol w="1127760">
                  <a:extLst>
                    <a:ext uri="{9D8B030D-6E8A-4147-A177-3AD203B41FA5}">
                      <a16:colId xmlns:a16="http://schemas.microsoft.com/office/drawing/2014/main" val="2715592165"/>
                    </a:ext>
                  </a:extLst>
                </a:gridCol>
                <a:gridCol w="4639849">
                  <a:extLst>
                    <a:ext uri="{9D8B030D-6E8A-4147-A177-3AD203B41FA5}">
                      <a16:colId xmlns:a16="http://schemas.microsoft.com/office/drawing/2014/main" val="1395383374"/>
                    </a:ext>
                  </a:extLst>
                </a:gridCol>
              </a:tblGrid>
              <a:tr h="3240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主題類別</a:t>
                      </a:r>
                      <a:endParaRPr kumimoji="0" lang="en-US"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學分學程名稱</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06395242"/>
                  </a:ext>
                </a:extLst>
              </a:tr>
              <a:tr h="47308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教育發展</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學校心理學、原住民族教育文化、哲學、國際教師</a:t>
                      </a:r>
                      <a:r>
                        <a:rPr kumimoji="0" lang="en-US"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註</a:t>
                      </a:r>
                      <a:r>
                        <a:rPr kumimoji="0" lang="en-US"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、社區高齡服務人才培力、</a:t>
                      </a:r>
                      <a:r>
                        <a:rPr kumimoji="0" lang="en-US"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PASSION</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偏鄉優質教育、音樂輔導與特教</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377049078"/>
                  </a:ext>
                </a:extLst>
              </a:tr>
              <a:tr h="4269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商業管理</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基礎管理、財務金融、大師創業</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774492487"/>
                  </a:ext>
                </a:extLst>
              </a:tr>
              <a:tr h="45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科技應用</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環境監測與防災、區域與觀光規劃、</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人工智慧技術與應用、運動傷害防護、科學計算、太陽能源與工程、天文與重力、理工創新與實作</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487040702"/>
                  </a:ext>
                </a:extLst>
              </a:tr>
              <a:tr h="3980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資訊應用</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空間資訊、大數據資料與數位評量</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、資訊科技應用、學習與資訊</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600177027"/>
                  </a:ext>
                </a:extLst>
              </a:tr>
              <a:tr h="4536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專業</a:t>
                      </a: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領導</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社團人專業領導培力</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金牌書院</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、戶外探索領導、</a:t>
                      </a:r>
                      <a:r>
                        <a:rPr kumimoji="0" lang="zh-TW" altLang="en-US" sz="1200" b="0" i="0" u="none" strike="noStrike" cap="none" normalizeH="0" baseline="0" dirty="0">
                          <a:ln>
                            <a:noFill/>
                          </a:ln>
                          <a:solidFill>
                            <a:schemeClr val="accent5"/>
                          </a:solidFill>
                          <a:effectLst/>
                          <a:latin typeface="標楷體" panose="03000509000000000000" pitchFamily="65" charset="-120"/>
                          <a:ea typeface="標楷體" panose="03000509000000000000" pitchFamily="65" charset="-120"/>
                          <a:cs typeface="Times New Roman" panose="02020603050405020304" pitchFamily="18" charset="0"/>
                        </a:rPr>
                        <a:t>產業實習學程</a:t>
                      </a:r>
                      <a:endParaRPr kumimoji="0" lang="zh-TW" altLang="zh-TW" sz="1200" b="0" i="0" u="none" strike="noStrike" cap="none" normalizeH="0" baseline="0" dirty="0">
                        <a:ln>
                          <a:noFill/>
                        </a:ln>
                        <a:solidFill>
                          <a:schemeClr val="accent5"/>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33658325"/>
                  </a:ext>
                </a:extLst>
              </a:tr>
              <a:tr h="4536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語言文學</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榮譽英語、歐洲文化與語言、日本語文、韓國語文、文學創作</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、中英翻譯</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298753862"/>
                  </a:ext>
                </a:extLst>
              </a:tr>
              <a:tr h="48698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文化創意</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室內設計、數位人文與藝術、藝術產業、文物保存修復、知識轉譯與文化創生、</a:t>
                      </a:r>
                      <a:r>
                        <a:rPr kumimoji="0" lang="zh-TW" altLang="en-US" sz="1200" b="0" i="0" u="none" strike="noStrike" cap="none" normalizeH="0" baseline="0" dirty="0">
                          <a:ln>
                            <a:noFill/>
                          </a:ln>
                          <a:solidFill>
                            <a:schemeClr val="accent5"/>
                          </a:solidFill>
                          <a:effectLst/>
                          <a:latin typeface="標楷體" panose="03000509000000000000" pitchFamily="65" charset="-120"/>
                          <a:ea typeface="標楷體" panose="03000509000000000000" pitchFamily="65" charset="-120"/>
                          <a:cs typeface="Times New Roman" panose="02020603050405020304" pitchFamily="18" charset="0"/>
                        </a:rPr>
                        <a:t>電腦音樂與音訊技術、數位科技藝術</a:t>
                      </a:r>
                      <a:endParaRPr kumimoji="0" lang="zh-TW" altLang="zh-TW" sz="1200" b="0" i="0" u="none" strike="noStrike" cap="none" normalizeH="0" baseline="0" dirty="0">
                        <a:ln>
                          <a:noFill/>
                        </a:ln>
                        <a:solidFill>
                          <a:schemeClr val="accent5"/>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267302868"/>
                  </a:ext>
                </a:extLst>
              </a:tr>
              <a:tr h="38692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社會科學</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社會與傳播應用</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954419677"/>
                  </a:ext>
                </a:extLst>
              </a:tr>
              <a:tr h="4551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國際交流</a:t>
                      </a:r>
                      <a:endPar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國際足跡</a:t>
                      </a:r>
                      <a: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en-US" sz="1200" b="0" i="0" u="none" strike="noStrike" cap="none" normalizeH="0" baseline="0" dirty="0">
                          <a:ln>
                            <a:noFill/>
                          </a:ln>
                          <a:solidFill>
                            <a:schemeClr val="accent5"/>
                          </a:solidFill>
                          <a:effectLst/>
                          <a:latin typeface="標楷體" panose="03000509000000000000" pitchFamily="65" charset="-120"/>
                          <a:ea typeface="標楷體" panose="03000509000000000000" pitchFamily="65" charset="-120"/>
                        </a:rPr>
                        <a:t>全英語學程、國際外交學程</a:t>
                      </a:r>
                      <a:endParaRPr kumimoji="0" lang="zh-TW" altLang="zh-TW" sz="1200" b="0" i="0" u="none" strike="noStrike" cap="none" normalizeH="0" baseline="0" dirty="0">
                        <a:ln>
                          <a:noFill/>
                        </a:ln>
                        <a:solidFill>
                          <a:schemeClr val="accent5"/>
                        </a:solidFill>
                        <a:effectLst/>
                        <a:latin typeface="標楷體" panose="03000509000000000000" pitchFamily="65" charset="-120"/>
                        <a:ea typeface="標楷體" panose="03000509000000000000" pitchFamily="65" charset="-12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420056502"/>
                  </a:ext>
                </a:extLst>
              </a:tr>
            </a:tbl>
          </a:graphicData>
        </a:graphic>
      </p:graphicFrame>
      <p:sp>
        <p:nvSpPr>
          <p:cNvPr id="3" name="矩形 2">
            <a:extLst>
              <a:ext uri="{FF2B5EF4-FFF2-40B4-BE49-F238E27FC236}">
                <a16:creationId xmlns:a16="http://schemas.microsoft.com/office/drawing/2014/main" id="{385625BB-8E26-4481-885A-C5791F7FF842}"/>
              </a:ext>
            </a:extLst>
          </p:cNvPr>
          <p:cNvSpPr/>
          <p:nvPr/>
        </p:nvSpPr>
        <p:spPr>
          <a:xfrm>
            <a:off x="5812193" y="5851079"/>
            <a:ext cx="6096000" cy="276999"/>
          </a:xfrm>
          <a:prstGeom prst="rect">
            <a:avLst/>
          </a:prstGeom>
        </p:spPr>
        <p:txBody>
          <a:bodyPr>
            <a:spAutoFit/>
          </a:bodyPr>
          <a:lstStyle/>
          <a:p>
            <a:r>
              <a:rPr lang="zh-TW" altLang="en-US" sz="1200" dirty="0">
                <a:latin typeface="標楷體" panose="03000509000000000000" pitchFamily="65" charset="-120"/>
                <a:ea typeface="標楷體" panose="03000509000000000000" pitchFamily="65" charset="-120"/>
              </a:rPr>
              <a:t>●備註：國際教師學分學程分為華語文教育、國際數學教育，國際物理教育、國際教育。</a:t>
            </a:r>
          </a:p>
        </p:txBody>
      </p:sp>
      <p:sp>
        <p:nvSpPr>
          <p:cNvPr id="26" name="矩形 25">
            <a:extLst>
              <a:ext uri="{FF2B5EF4-FFF2-40B4-BE49-F238E27FC236}">
                <a16:creationId xmlns:a16="http://schemas.microsoft.com/office/drawing/2014/main" id="{CDF24C24-6F8F-4FCA-BFDA-AA6DBE9BDE8D}"/>
              </a:ext>
            </a:extLst>
          </p:cNvPr>
          <p:cNvSpPr/>
          <p:nvPr/>
        </p:nvSpPr>
        <p:spPr>
          <a:xfrm>
            <a:off x="660483" y="4837788"/>
            <a:ext cx="4400061" cy="720000"/>
          </a:xfrm>
          <a:prstGeom prst="rect">
            <a:avLst/>
          </a:prstGeom>
          <a:ln>
            <a:solidFill>
              <a:schemeClr val="tx1"/>
            </a:solidFill>
          </a:ln>
        </p:spPr>
        <p:txBody>
          <a:bodyPr wrap="square">
            <a:spAutoFit/>
          </a:bodyPr>
          <a:lstStyle/>
          <a:p>
            <a:pPr>
              <a:buFont typeface="Wingdings" pitchFamily="2" charset="2"/>
              <a:buChar char="l"/>
            </a:pPr>
            <a:r>
              <a:rPr lang="zh-TW" altLang="en-US" sz="1300" b="1" dirty="0">
                <a:latin typeface="標楷體" panose="03000509000000000000" pitchFamily="65" charset="-120"/>
                <a:ea typeface="標楷體" panose="03000509000000000000" pitchFamily="65" charset="-120"/>
              </a:rPr>
              <a:t>校內學分學程簡介</a:t>
            </a:r>
            <a:endParaRPr lang="en-US" altLang="zh-TW" sz="1300" b="1" dirty="0">
              <a:latin typeface="標楷體" panose="03000509000000000000" pitchFamily="65" charset="-120"/>
              <a:ea typeface="標楷體" panose="03000509000000000000" pitchFamily="65" charset="-120"/>
            </a:endParaRPr>
          </a:p>
          <a:p>
            <a:r>
              <a:rPr lang="en-US" altLang="zh-TW" sz="1300" b="1" dirty="0">
                <a:latin typeface="標楷體" panose="03000509000000000000" pitchFamily="65" charset="-120"/>
                <a:ea typeface="標楷體" panose="03000509000000000000" pitchFamily="65" charset="-120"/>
              </a:rPr>
              <a:t>(https://program.cge.ntnu.edu.tw/</a:t>
            </a:r>
            <a:r>
              <a:rPr lang="zh-TW" altLang="en-US" sz="1300" b="1" dirty="0">
                <a:latin typeface="標楷體" panose="03000509000000000000" pitchFamily="65" charset="-120"/>
                <a:ea typeface="標楷體" panose="03000509000000000000" pitchFamily="65" charset="-120"/>
              </a:rPr>
              <a:t>學分學程</a:t>
            </a:r>
            <a:r>
              <a:rPr lang="en-US" altLang="zh-TW" sz="1300" b="1" dirty="0">
                <a:latin typeface="標楷體" panose="03000509000000000000" pitchFamily="65" charset="-120"/>
                <a:ea typeface="標楷體" panose="03000509000000000000" pitchFamily="65" charset="-120"/>
              </a:rPr>
              <a:t>/)</a:t>
            </a:r>
          </a:p>
        </p:txBody>
      </p:sp>
      <p:cxnSp>
        <p:nvCxnSpPr>
          <p:cNvPr id="20" name="直線接點 19">
            <a:extLst>
              <a:ext uri="{FF2B5EF4-FFF2-40B4-BE49-F238E27FC236}">
                <a16:creationId xmlns:a16="http://schemas.microsoft.com/office/drawing/2014/main" id="{B7A4C9CC-6426-462D-8B03-0D28F5B7CA69}"/>
              </a:ext>
            </a:extLst>
          </p:cNvPr>
          <p:cNvCxnSpPr/>
          <p:nvPr/>
        </p:nvCxnSpPr>
        <p:spPr>
          <a:xfrm>
            <a:off x="5488845" y="919994"/>
            <a:ext cx="0" cy="552403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576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27"/>
          <p:cNvSpPr txBox="1">
            <a:spLocks noChangeArrowheads="1"/>
          </p:cNvSpPr>
          <p:nvPr/>
        </p:nvSpPr>
        <p:spPr bwMode="auto">
          <a:xfrm>
            <a:off x="152400" y="937419"/>
            <a:ext cx="22408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2000" b="1" dirty="0">
                <a:latin typeface="+mn-lt"/>
                <a:ea typeface="標楷體" panose="03000509000000000000" pitchFamily="65" charset="-120"/>
              </a:rPr>
              <a:t>(3)</a:t>
            </a:r>
            <a:r>
              <a:rPr lang="en-US" altLang="zh-TW" sz="2000" b="1" dirty="0">
                <a:latin typeface="+mn-lt"/>
                <a:ea typeface="華康中圓體" panose="020F0509000000000000" pitchFamily="49" charset="-120"/>
              </a:rPr>
              <a:t> Credit Programs</a:t>
            </a:r>
            <a:endParaRPr lang="zh-TW" altLang="en-US" sz="2000" b="1" dirty="0">
              <a:latin typeface="+mn-lt"/>
              <a:ea typeface="標楷體" panose="03000509000000000000" pitchFamily="65" charset="-120"/>
            </a:endParaRPr>
          </a:p>
        </p:txBody>
      </p:sp>
      <p:grpSp>
        <p:nvGrpSpPr>
          <p:cNvPr id="10" name="群組 9">
            <a:extLst>
              <a:ext uri="{FF2B5EF4-FFF2-40B4-BE49-F238E27FC236}">
                <a16:creationId xmlns:a16="http://schemas.microsoft.com/office/drawing/2014/main" id="{DF5C3271-9A0C-46E0-98D3-47FF24412ACB}"/>
              </a:ext>
            </a:extLst>
          </p:cNvPr>
          <p:cNvGrpSpPr/>
          <p:nvPr/>
        </p:nvGrpSpPr>
        <p:grpSpPr>
          <a:xfrm>
            <a:off x="3005138" y="146050"/>
            <a:ext cx="4806950" cy="700088"/>
            <a:chOff x="3005138" y="146050"/>
            <a:chExt cx="4806950" cy="700088"/>
          </a:xfrm>
        </p:grpSpPr>
        <p:pic>
          <p:nvPicPr>
            <p:cNvPr id="3077" name="圖片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文字方塊 19"/>
            <p:cNvSpPr txBox="1">
              <a:spLocks noChangeArrowheads="1"/>
            </p:cNvSpPr>
            <p:nvPr/>
          </p:nvSpPr>
          <p:spPr bwMode="auto">
            <a:xfrm>
              <a:off x="3727450" y="188913"/>
              <a:ext cx="3286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2000" b="1" dirty="0">
                  <a:solidFill>
                    <a:srgbClr val="7030A0"/>
                  </a:solidFill>
                  <a:latin typeface="+mn-lt"/>
                  <a:ea typeface="標楷體" panose="03000509000000000000" pitchFamily="65" charset="-120"/>
                </a:rPr>
                <a:t>How many degrees can I get?</a:t>
              </a:r>
            </a:p>
          </p:txBody>
        </p:sp>
        <p:sp>
          <p:nvSpPr>
            <p:cNvPr id="21" name="Line 11"/>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ea typeface="標楷體" panose="03000509000000000000" pitchFamily="65" charset="-120"/>
              </a:endParaRPr>
            </a:p>
          </p:txBody>
        </p:sp>
      </p:grpSp>
      <p:pic>
        <p:nvPicPr>
          <p:cNvPr id="3080" name="圖片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71450"/>
            <a:ext cx="24907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25</a:t>
            </a:fld>
            <a:endParaRPr lang="zh-TW" altLang="en-US" dirty="0">
              <a:latin typeface="標楷體" panose="03000509000000000000" pitchFamily="65" charset="-120"/>
              <a:ea typeface="標楷體" panose="03000509000000000000" pitchFamily="65" charset="-120"/>
            </a:endParaRPr>
          </a:p>
        </p:txBody>
      </p:sp>
      <p:sp>
        <p:nvSpPr>
          <p:cNvPr id="18" name="文字方塊 27">
            <a:extLst>
              <a:ext uri="{FF2B5EF4-FFF2-40B4-BE49-F238E27FC236}">
                <a16:creationId xmlns:a16="http://schemas.microsoft.com/office/drawing/2014/main" id="{680B89B9-DAD7-4D7B-B0DF-DF76FF29F676}"/>
              </a:ext>
            </a:extLst>
          </p:cNvPr>
          <p:cNvSpPr txBox="1">
            <a:spLocks noChangeArrowheads="1"/>
          </p:cNvSpPr>
          <p:nvPr/>
        </p:nvSpPr>
        <p:spPr bwMode="auto">
          <a:xfrm>
            <a:off x="5576573" y="937419"/>
            <a:ext cx="406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2000" b="1" dirty="0">
                <a:latin typeface="+mn-lt"/>
                <a:ea typeface="標楷體" panose="03000509000000000000" pitchFamily="65" charset="-120"/>
              </a:rPr>
              <a:t>(3) Credit Programs</a:t>
            </a:r>
            <a:endParaRPr lang="zh-TW" altLang="en-US" sz="2000" b="1" dirty="0">
              <a:latin typeface="+mn-lt"/>
              <a:ea typeface="標楷體" panose="03000509000000000000" pitchFamily="65" charset="-120"/>
            </a:endParaRPr>
          </a:p>
        </p:txBody>
      </p:sp>
      <p:graphicFrame>
        <p:nvGraphicFramePr>
          <p:cNvPr id="19" name="內容版面配置區 2">
            <a:extLst>
              <a:ext uri="{FF2B5EF4-FFF2-40B4-BE49-F238E27FC236}">
                <a16:creationId xmlns:a16="http://schemas.microsoft.com/office/drawing/2014/main" id="{DF2C5D9A-3AE3-48B0-B484-0F9425A80ACE}"/>
              </a:ext>
            </a:extLst>
          </p:cNvPr>
          <p:cNvGraphicFramePr>
            <a:graphicFrameLocks/>
          </p:cNvGraphicFramePr>
          <p:nvPr>
            <p:extLst>
              <p:ext uri="{D42A27DB-BD31-4B8C-83A1-F6EECF244321}">
                <p14:modId xmlns:p14="http://schemas.microsoft.com/office/powerpoint/2010/main" val="748838478"/>
              </p:ext>
            </p:extLst>
          </p:nvPr>
        </p:nvGraphicFramePr>
        <p:xfrm>
          <a:off x="5812193" y="1307694"/>
          <a:ext cx="5767609" cy="5000511"/>
        </p:xfrm>
        <a:graphic>
          <a:graphicData uri="http://schemas.openxmlformats.org/drawingml/2006/table">
            <a:tbl>
              <a:tblPr/>
              <a:tblGrid>
                <a:gridCol w="1127760">
                  <a:extLst>
                    <a:ext uri="{9D8B030D-6E8A-4147-A177-3AD203B41FA5}">
                      <a16:colId xmlns:a16="http://schemas.microsoft.com/office/drawing/2014/main" val="2715592165"/>
                    </a:ext>
                  </a:extLst>
                </a:gridCol>
                <a:gridCol w="4639849">
                  <a:extLst>
                    <a:ext uri="{9D8B030D-6E8A-4147-A177-3AD203B41FA5}">
                      <a16:colId xmlns:a16="http://schemas.microsoft.com/office/drawing/2014/main" val="1395383374"/>
                    </a:ext>
                  </a:extLst>
                </a:gridCol>
              </a:tblGrid>
              <a:tr h="3104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Theme</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Credit Programs</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06395242"/>
                  </a:ext>
                </a:extLst>
              </a:tr>
              <a:tr h="9680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kern="1200" cap="none" normalizeH="0" baseline="0" dirty="0">
                          <a:ln>
                            <a:noFill/>
                          </a:ln>
                          <a:solidFill>
                            <a:schemeClr val="tx1"/>
                          </a:solidFill>
                          <a:effectLst/>
                          <a:latin typeface="Calibri" panose="020F0502020204030204" pitchFamily="34" charset="0"/>
                          <a:ea typeface="華康中圓體" panose="020F0509000000000000" pitchFamily="49" charset="-120"/>
                          <a:cs typeface="Times New Roman" panose="02020603050405020304" pitchFamily="18" charset="0"/>
                        </a:rPr>
                        <a:t>Educational Development</a:t>
                      </a:r>
                      <a:endParaRPr kumimoji="0" lang="zh-TW" altLang="zh-TW" sz="1200" b="1" i="0" u="none" strike="noStrike" kern="1200" cap="none" normalizeH="0" baseline="0" dirty="0">
                        <a:ln>
                          <a:noFill/>
                        </a:ln>
                        <a:solidFill>
                          <a:schemeClr val="tx1"/>
                        </a:solidFill>
                        <a:effectLst/>
                        <a:latin typeface="Calibri" panose="020F0502020204030204" pitchFamily="34" charset="0"/>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rPr>
                        <a:t>The Program of School Psychology, The Program of Indigenous Education and Culture, The Program in Philosophy, The Program of International Baccalaureate Educator Certificate, Program of International Baccalaureate Educator Certificate-Chinese Language Education, Program of International Baccalaureate Educator Certificate-International  Mathematics, Program of International Baccalaureate Educator Certificate-International  Physics  Education, The program of Cultivating Seniors Service Talent in Community, The Program of PASSION Quality Education in Rural Schools</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377049078"/>
                  </a:ext>
                </a:extLst>
              </a:tr>
              <a:tr h="4091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kern="1200" cap="none" normalizeH="0" baseline="0" dirty="0">
                          <a:ln>
                            <a:noFill/>
                          </a:ln>
                          <a:solidFill>
                            <a:schemeClr val="tx1"/>
                          </a:solidFill>
                          <a:effectLst/>
                          <a:latin typeface="Calibri" panose="020F0502020204030204" pitchFamily="34" charset="0"/>
                          <a:ea typeface="華康中圓體" panose="020F0509000000000000" pitchFamily="49" charset="-120"/>
                          <a:cs typeface="Times New Roman" panose="02020603050405020304" pitchFamily="18" charset="0"/>
                        </a:rPr>
                        <a:t>Business Management</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The Program of Fundamental Management, The Program of Finance, Program of Entrepreneurship</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774492487"/>
                  </a:ext>
                </a:extLst>
              </a:tr>
              <a:tr h="5572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Technological Applications</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The Program of Environmental Monitoring and Disaster Mitigation, The Program of Region and Tourism Planning, The Program of Technology and Application of Artificial Intelligence, The Program of Injury Prevention and Athletic Training, The Program of Scientific Computation, The Program of Solar Energy Engineering</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487040702"/>
                  </a:ext>
                </a:extLst>
              </a:tr>
              <a:tr h="38142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Information Applications</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The Program of Geospatial Information Science, The Program of Big Data and Digital Assessment, The Program of Application of Information Technology, The  Program of Learning Informatics</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600177027"/>
                  </a:ext>
                </a:extLst>
              </a:tr>
              <a:tr h="43469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Professional Leadership</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The Program of Club Members Leadership And Empowerment Cultivation, The Program of Elite Athletes College, The Program of Outdoor Adventure Leadership</a:t>
                      </a:r>
                      <a:r>
                        <a:rPr kumimoji="0" lang="en-US" altLang="zh-TW" sz="900" b="0" i="0" u="none" strike="noStrike" kern="1200" cap="none" normalizeH="0" baseline="0" dirty="0">
                          <a:ln>
                            <a:noFill/>
                          </a:ln>
                          <a:solidFill>
                            <a:schemeClr val="tx1"/>
                          </a:solidFill>
                          <a:effectLst/>
                          <a:latin typeface="Calibri" panose="020F0502020204030204" pitchFamily="34" charset="0"/>
                          <a:ea typeface="華康中圓體" panose="020F0509000000000000" pitchFamily="49" charset="-120"/>
                          <a:cs typeface="Times New Roman" panose="02020603050405020304" pitchFamily="18" charset="0"/>
                        </a:rPr>
                        <a:t>, </a:t>
                      </a:r>
                      <a:r>
                        <a:rPr kumimoji="0" lang="en-US" altLang="zh-TW" sz="900" b="0" i="0" u="none" strike="noStrike" kern="1200" cap="none" normalizeH="0" baseline="0" dirty="0">
                          <a:ln>
                            <a:noFill/>
                          </a:ln>
                          <a:solidFill>
                            <a:schemeClr val="accent5"/>
                          </a:solidFill>
                          <a:effectLst/>
                          <a:latin typeface="Calibri" panose="020F0502020204030204" pitchFamily="34" charset="0"/>
                          <a:ea typeface="華康中圓體" panose="020F0509000000000000" pitchFamily="49" charset="-120"/>
                          <a:cs typeface="Times New Roman" panose="02020603050405020304" pitchFamily="18" charset="0"/>
                        </a:rPr>
                        <a:t>Industrial Internship Program Of College Of Education</a:t>
                      </a:r>
                      <a:endParaRPr kumimoji="0" lang="en-US" altLang="zh-TW" sz="900" b="0" i="0" u="none" strike="noStrike" cap="none" normalizeH="0" baseline="0" dirty="0">
                        <a:ln>
                          <a:noFill/>
                        </a:ln>
                        <a:solidFill>
                          <a:schemeClr val="accent5"/>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33658325"/>
                  </a:ext>
                </a:extLst>
              </a:tr>
              <a:tr h="43469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Languages and Literature</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The Honors Program in Advanced English, European Cultures and Languages Program, The Program in Japanese as a Foreign Language, The Program in Korean as a Foreign Language, The Program of Literature Creation, The Program of Translation and Interpretation</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298753862"/>
                  </a:ext>
                </a:extLst>
              </a:tr>
              <a:tr h="5572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Culture and Creativity</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Interdisciplinary Program For Interior Design Profession, The Program of Integrating Digital Technology into Arts &amp; Humanities, Interdisciplinary Program For the Arts Industry, The Program of Conservation of </a:t>
                      </a:r>
                      <a:r>
                        <a:rPr kumimoji="0" lang="en-US" altLang="zh-TW" sz="900" b="0" i="0" u="none" strike="noStrike" kern="1200"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Cultural Relics, The Program of International Interdisciplinary of Art Innovation, </a:t>
                      </a:r>
                      <a:r>
                        <a:rPr kumimoji="0" lang="en-US" altLang="zh-TW" sz="900" b="0" i="0" u="none" strike="noStrike" kern="1200" cap="none" normalizeH="0" baseline="0" dirty="0">
                          <a:ln>
                            <a:noFill/>
                          </a:ln>
                          <a:solidFill>
                            <a:schemeClr val="accent5"/>
                          </a:solidFill>
                          <a:effectLst/>
                          <a:latin typeface="+mn-lt"/>
                          <a:ea typeface="華康中圓體" panose="020F0509000000000000" pitchFamily="49" charset="-120"/>
                          <a:cs typeface="Times New Roman" panose="02020603050405020304" pitchFamily="18" charset="0"/>
                        </a:rPr>
                        <a:t>The Program of Computer Music and Audio Technology</a:t>
                      </a:r>
                      <a:r>
                        <a:rPr kumimoji="0" lang="en-US" altLang="zh-TW" sz="900" b="0" i="0" u="none" strike="noStrike" kern="1200" cap="none" normalizeH="0" baseline="0" dirty="0">
                          <a:ln>
                            <a:noFill/>
                          </a:ln>
                          <a:solidFill>
                            <a:schemeClr val="accent5"/>
                          </a:solidFill>
                          <a:effectLst/>
                          <a:latin typeface="Calibri" panose="020F0502020204030204" pitchFamily="34" charset="0"/>
                          <a:ea typeface="華康中圓體" panose="020F0509000000000000" pitchFamily="49" charset="-120"/>
                          <a:cs typeface="Times New Roman" panose="02020603050405020304" pitchFamily="18" charset="0"/>
                        </a:rPr>
                        <a:t>, The Program of Digital Art and Technology</a:t>
                      </a:r>
                      <a:endParaRPr kumimoji="0" lang="en-US" altLang="zh-TW" sz="900" b="0" i="0" u="none" strike="noStrike" kern="1200" cap="none" normalizeH="0" baseline="0" dirty="0">
                        <a:ln>
                          <a:noFill/>
                        </a:ln>
                        <a:solidFill>
                          <a:schemeClr val="accent5"/>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267302868"/>
                  </a:ext>
                </a:extLst>
              </a:tr>
              <a:tr h="37077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Social Sciences</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Application Program in Society and Communication</a:t>
                      </a: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954419677"/>
                  </a:ext>
                </a:extLst>
              </a:tr>
              <a:tr h="4361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rPr>
                        <a:t>International Exchange</a:t>
                      </a:r>
                      <a:endParaRPr kumimoji="0" lang="zh-TW" altLang="zh-TW" sz="1200" b="0" i="0" u="none" strike="noStrike" cap="none" normalizeH="0" baseline="0" dirty="0">
                        <a:ln>
                          <a:noFill/>
                        </a:ln>
                        <a:solidFill>
                          <a:schemeClr val="tx1"/>
                        </a:solidFill>
                        <a:effectLst/>
                        <a:latin typeface="+mn-lt"/>
                        <a:ea typeface="華康中圓體" panose="020F0509000000000000" pitchFamily="49" charset="-120"/>
                        <a:cs typeface="Times New Roman" panose="02020603050405020304" pitchFamily="18" charset="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mn-lt"/>
                          <a:ea typeface="華康中圓體" panose="020F0509000000000000" pitchFamily="49" charset="-120"/>
                        </a:rPr>
                        <a:t>Global Footprint Program, </a:t>
                      </a:r>
                      <a:r>
                        <a:rPr kumimoji="0" lang="en-US" altLang="zh-TW" sz="900" b="0" i="0" u="none" strike="noStrike" cap="none" normalizeH="0" baseline="0" dirty="0">
                          <a:ln>
                            <a:noFill/>
                          </a:ln>
                          <a:solidFill>
                            <a:schemeClr val="accent5"/>
                          </a:solidFill>
                          <a:effectLst/>
                          <a:latin typeface="+mn-lt"/>
                          <a:ea typeface="華康中圓體" panose="020F0509000000000000" pitchFamily="49" charset="-120"/>
                        </a:rPr>
                        <a:t>English as a Medium of Instruction Program</a:t>
                      </a:r>
                      <a:r>
                        <a:rPr kumimoji="0" lang="en-US" altLang="zh-TW" sz="900" b="0" i="0" u="none" strike="noStrike" kern="1200" cap="none" normalizeH="0" baseline="0" dirty="0">
                          <a:ln>
                            <a:noFill/>
                          </a:ln>
                          <a:solidFill>
                            <a:schemeClr val="accent5"/>
                          </a:solidFill>
                          <a:effectLst/>
                          <a:latin typeface="Calibri" panose="020F0502020204030204" pitchFamily="34" charset="0"/>
                          <a:ea typeface="華康中圓體" panose="020F0509000000000000" pitchFamily="49" charset="-120"/>
                          <a:cs typeface="+mn-cs"/>
                        </a:rPr>
                        <a:t>, The Program of International Relations and Diplomacy</a:t>
                      </a:r>
                      <a:endParaRPr kumimoji="0" lang="en-US" altLang="zh-TW" sz="900" b="0" i="0" u="none" strike="noStrike" cap="none" normalizeH="0" baseline="0" dirty="0">
                        <a:ln>
                          <a:noFill/>
                        </a:ln>
                        <a:solidFill>
                          <a:schemeClr val="accent5"/>
                        </a:solidFill>
                        <a:effectLst/>
                        <a:latin typeface="+mn-lt"/>
                        <a:ea typeface="華康中圓體" panose="020F0509000000000000" pitchFamily="49" charset="-120"/>
                      </a:endParaRPr>
                    </a:p>
                  </a:txBody>
                  <a:tcPr marL="68580" marR="68580"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420056502"/>
                  </a:ext>
                </a:extLst>
              </a:tr>
            </a:tbl>
          </a:graphicData>
        </a:graphic>
      </p:graphicFrame>
      <p:sp>
        <p:nvSpPr>
          <p:cNvPr id="3" name="矩形 2">
            <a:extLst>
              <a:ext uri="{FF2B5EF4-FFF2-40B4-BE49-F238E27FC236}">
                <a16:creationId xmlns:a16="http://schemas.microsoft.com/office/drawing/2014/main" id="{385625BB-8E26-4481-885A-C5791F7FF842}"/>
              </a:ext>
            </a:extLst>
          </p:cNvPr>
          <p:cNvSpPr/>
          <p:nvPr/>
        </p:nvSpPr>
        <p:spPr>
          <a:xfrm>
            <a:off x="5715274" y="6256142"/>
            <a:ext cx="5527820" cy="507831"/>
          </a:xfrm>
          <a:prstGeom prst="rect">
            <a:avLst/>
          </a:prstGeom>
        </p:spPr>
        <p:txBody>
          <a:bodyPr wrap="square">
            <a:spAutoFit/>
          </a:bodyPr>
          <a:lstStyle/>
          <a:p>
            <a:pPr marL="171450" indent="-171450">
              <a:buFont typeface="Wingdings" panose="05000000000000000000" pitchFamily="2" charset="2"/>
              <a:buChar char="l"/>
            </a:pPr>
            <a:r>
              <a:rPr lang="en-US" altLang="zh-TW" sz="900" dirty="0">
                <a:ea typeface="標楷體" panose="03000509000000000000" pitchFamily="65" charset="-120"/>
              </a:rPr>
              <a:t>Remark</a:t>
            </a:r>
            <a:r>
              <a:rPr lang="zh-TW" altLang="en-US" sz="900" dirty="0">
                <a:ea typeface="標楷體" panose="03000509000000000000" pitchFamily="65" charset="-120"/>
              </a:rPr>
              <a:t>：</a:t>
            </a:r>
            <a:r>
              <a:rPr lang="en-US" altLang="zh-TW" sz="900" dirty="0" err="1">
                <a:ea typeface="標楷體" panose="03000509000000000000" pitchFamily="65" charset="-120"/>
              </a:rPr>
              <a:t>Programmes</a:t>
            </a:r>
            <a:r>
              <a:rPr lang="en-US" altLang="zh-TW" sz="900" dirty="0">
                <a:ea typeface="標楷體" panose="03000509000000000000" pitchFamily="65" charset="-120"/>
              </a:rPr>
              <a:t> of International Baccalaureate Educator </a:t>
            </a:r>
            <a:r>
              <a:rPr lang="en-US" altLang="zh-TW" sz="900" dirty="0" err="1">
                <a:ea typeface="標楷體" panose="03000509000000000000" pitchFamily="65" charset="-120"/>
              </a:rPr>
              <a:t>Certificat</a:t>
            </a:r>
            <a:r>
              <a:rPr lang="en-US" altLang="zh-TW" sz="900" dirty="0">
                <a:ea typeface="標楷體" panose="03000509000000000000" pitchFamily="65" charset="-120"/>
              </a:rPr>
              <a:t> with Chinese Language Education , International  Mathematics</a:t>
            </a:r>
            <a:r>
              <a:rPr lang="zh-TW" altLang="en-US" sz="900" dirty="0">
                <a:ea typeface="標楷體" panose="03000509000000000000" pitchFamily="65" charset="-120"/>
              </a:rPr>
              <a:t> </a:t>
            </a:r>
            <a:r>
              <a:rPr lang="en-US" altLang="zh-TW" sz="900" dirty="0">
                <a:ea typeface="標楷體" panose="03000509000000000000" pitchFamily="65" charset="-120"/>
              </a:rPr>
              <a:t>,</a:t>
            </a:r>
            <a:r>
              <a:rPr lang="zh-TW" altLang="en-US" sz="900" dirty="0">
                <a:ea typeface="標楷體" panose="03000509000000000000" pitchFamily="65" charset="-120"/>
              </a:rPr>
              <a:t> </a:t>
            </a:r>
            <a:r>
              <a:rPr lang="en-US" altLang="zh-TW" sz="900" dirty="0">
                <a:ea typeface="標楷體" panose="03000509000000000000" pitchFamily="65" charset="-120"/>
              </a:rPr>
              <a:t>International  Physics  Education</a:t>
            </a:r>
            <a:r>
              <a:rPr lang="zh-TW" altLang="en-US" sz="900" dirty="0">
                <a:ea typeface="標楷體" panose="03000509000000000000" pitchFamily="65" charset="-120"/>
              </a:rPr>
              <a:t> </a:t>
            </a:r>
            <a:r>
              <a:rPr lang="en-US" altLang="zh-TW" sz="900" dirty="0">
                <a:ea typeface="標楷體" panose="03000509000000000000" pitchFamily="65" charset="-120"/>
              </a:rPr>
              <a:t>and</a:t>
            </a:r>
            <a:r>
              <a:rPr lang="zh-TW" altLang="en-US" sz="900" dirty="0">
                <a:ea typeface="標楷體" panose="03000509000000000000" pitchFamily="65" charset="-120"/>
              </a:rPr>
              <a:t> </a:t>
            </a:r>
            <a:r>
              <a:rPr lang="en-US" altLang="zh-TW" sz="900" dirty="0">
                <a:ea typeface="標楷體" panose="03000509000000000000" pitchFamily="65" charset="-120"/>
              </a:rPr>
              <a:t>International Baccalaureate Educator Certificate.</a:t>
            </a:r>
            <a:endParaRPr lang="zh-TW" altLang="en-US" sz="900" dirty="0">
              <a:ea typeface="標楷體" panose="03000509000000000000" pitchFamily="65" charset="-120"/>
            </a:endParaRPr>
          </a:p>
        </p:txBody>
      </p:sp>
      <p:cxnSp>
        <p:nvCxnSpPr>
          <p:cNvPr id="20" name="直線接點 19">
            <a:extLst>
              <a:ext uri="{FF2B5EF4-FFF2-40B4-BE49-F238E27FC236}">
                <a16:creationId xmlns:a16="http://schemas.microsoft.com/office/drawing/2014/main" id="{B7A4C9CC-6426-462D-8B03-0D28F5B7CA69}"/>
              </a:ext>
            </a:extLst>
          </p:cNvPr>
          <p:cNvCxnSpPr/>
          <p:nvPr/>
        </p:nvCxnSpPr>
        <p:spPr>
          <a:xfrm>
            <a:off x="5488845" y="919994"/>
            <a:ext cx="0" cy="55240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3" name="內容版面配置區 21">
            <a:extLst>
              <a:ext uri="{FF2B5EF4-FFF2-40B4-BE49-F238E27FC236}">
                <a16:creationId xmlns:a16="http://schemas.microsoft.com/office/drawing/2014/main" id="{6B8B4386-0C75-4493-B5E1-11CD55045097}"/>
              </a:ext>
            </a:extLst>
          </p:cNvPr>
          <p:cNvSpPr>
            <a:spLocks noGrp="1"/>
          </p:cNvSpPr>
          <p:nvPr>
            <p:ph idx="1"/>
          </p:nvPr>
        </p:nvSpPr>
        <p:spPr>
          <a:xfrm>
            <a:off x="392113" y="1263198"/>
            <a:ext cx="5009004" cy="2585967"/>
          </a:xfrm>
        </p:spPr>
        <p:txBody>
          <a:bodyPr>
            <a:noAutofit/>
          </a:bodyPr>
          <a:lstStyle/>
          <a:p>
            <a:pPr>
              <a:buFont typeface="Wingdings" panose="05000000000000000000" pitchFamily="2" charset="2"/>
              <a:buChar char="l"/>
            </a:pPr>
            <a:r>
              <a:rPr lang="en-US" altLang="zh-TW" sz="1400" dirty="0"/>
              <a:t>Do you want to be a highly sought after interdisciplinary talent?</a:t>
            </a:r>
            <a:endParaRPr lang="en-US" altLang="zh-TW" sz="1400" b="1" dirty="0">
              <a:ea typeface="華康中圓體" panose="020F0509000000000000" pitchFamily="49" charset="-120"/>
            </a:endParaRPr>
          </a:p>
          <a:p>
            <a:pPr>
              <a:buFont typeface="Wingdings" panose="05000000000000000000" pitchFamily="2" charset="2"/>
              <a:buChar char="l"/>
            </a:pPr>
            <a:r>
              <a:rPr lang="en-US" altLang="zh-TW" sz="1400" dirty="0"/>
              <a:t>NTNU is </a:t>
            </a:r>
            <a:r>
              <a:rPr lang="en-US" altLang="zh-TW" sz="1400"/>
              <a:t>now offering </a:t>
            </a:r>
            <a:r>
              <a:rPr lang="en-US" altLang="zh-TW" sz="1400" dirty="0"/>
              <a:t>interdisciplinary credit programs in 9 thematic fields, all for your choosing! So come and take a look!</a:t>
            </a:r>
          </a:p>
          <a:p>
            <a:pPr lvl="1">
              <a:buFont typeface="Wingdings" panose="05000000000000000000" pitchFamily="2" charset="2"/>
              <a:buChar char="Ø"/>
            </a:pPr>
            <a:r>
              <a:rPr lang="en-US" altLang="zh-TW" sz="1400" dirty="0">
                <a:ea typeface="微軟正黑體" pitchFamily="34" charset="-120"/>
              </a:rPr>
              <a:t>Educational Development, Business Management, Technological Applications, Information Applications, Professional Leadership, Language &amp; Literature, Culture &amp; Creativity, Social Sciences, and International Exchange</a:t>
            </a:r>
          </a:p>
          <a:p>
            <a:pPr>
              <a:buFont typeface="Wingdings" panose="05000000000000000000" pitchFamily="2" charset="2"/>
              <a:buChar char="l"/>
            </a:pPr>
            <a:r>
              <a:rPr lang="en-US" altLang="zh-TW" sz="1400" dirty="0"/>
              <a:t>Credit Programs are open to all majors. All current NTNU students may apply. Credit program certificates will be issued to those who have completed the required number of credits in accordance with the rules of each credit program. </a:t>
            </a:r>
            <a:endParaRPr lang="zh-TW" altLang="en-US" sz="1400" dirty="0">
              <a:ea typeface="微軟正黑體" pitchFamily="34" charset="-120"/>
            </a:endParaRPr>
          </a:p>
        </p:txBody>
      </p:sp>
      <p:grpSp>
        <p:nvGrpSpPr>
          <p:cNvPr id="7" name="群組 6">
            <a:extLst>
              <a:ext uri="{FF2B5EF4-FFF2-40B4-BE49-F238E27FC236}">
                <a16:creationId xmlns:a16="http://schemas.microsoft.com/office/drawing/2014/main" id="{2A7C1F66-6FBB-4115-82D7-F14F5B0678DA}"/>
              </a:ext>
            </a:extLst>
          </p:cNvPr>
          <p:cNvGrpSpPr/>
          <p:nvPr/>
        </p:nvGrpSpPr>
        <p:grpSpPr>
          <a:xfrm>
            <a:off x="666842" y="3895354"/>
            <a:ext cx="4493577" cy="716977"/>
            <a:chOff x="666842" y="4010766"/>
            <a:chExt cx="4493577" cy="716977"/>
          </a:xfrm>
        </p:grpSpPr>
        <p:sp>
          <p:nvSpPr>
            <p:cNvPr id="22" name="矩形 21"/>
            <p:cNvSpPr/>
            <p:nvPr/>
          </p:nvSpPr>
          <p:spPr>
            <a:xfrm>
              <a:off x="666842" y="4046089"/>
              <a:ext cx="3639585" cy="646331"/>
            </a:xfrm>
            <a:prstGeom prst="rect">
              <a:avLst/>
            </a:prstGeom>
            <a:ln>
              <a:noFill/>
            </a:ln>
          </p:spPr>
          <p:txBody>
            <a:bodyPr wrap="square">
              <a:spAutoFit/>
            </a:bodyPr>
            <a:lstStyle/>
            <a:p>
              <a:pPr>
                <a:buFont typeface="Wingdings" pitchFamily="2" charset="2"/>
                <a:buChar char="l"/>
              </a:pPr>
              <a:r>
                <a:rPr lang="en-US" altLang="zh-TW" sz="1200" b="1" dirty="0">
                  <a:ea typeface="標楷體" panose="03000509000000000000" pitchFamily="65" charset="-120"/>
                </a:rPr>
                <a:t>NTNU and Cross-University Credit Program Flowchart </a:t>
              </a:r>
            </a:p>
            <a:p>
              <a:r>
                <a:rPr lang="en-US" altLang="zh-TW" sz="1200" b="1" dirty="0">
                  <a:ea typeface="標楷體" panose="03000509000000000000" pitchFamily="65" charset="-120"/>
                </a:rPr>
                <a:t>(</a:t>
              </a:r>
              <a:r>
                <a:rPr lang="zh-TW" altLang="en-US" sz="1200" b="1" dirty="0">
                  <a:ea typeface="標楷體" panose="03000509000000000000" pitchFamily="65" charset="-120"/>
                </a:rPr>
                <a:t>https://program.cge.ntnu.edu.tw/修習流程/</a:t>
              </a:r>
              <a:r>
                <a:rPr lang="en-US" altLang="zh-TW" sz="1200" b="1" dirty="0">
                  <a:ea typeface="標楷體" panose="03000509000000000000" pitchFamily="65" charset="-120"/>
                </a:rPr>
                <a:t>)</a:t>
              </a:r>
            </a:p>
          </p:txBody>
        </p:sp>
        <p:pic>
          <p:nvPicPr>
            <p:cNvPr id="15" name="圖片 14">
              <a:extLst>
                <a:ext uri="{FF2B5EF4-FFF2-40B4-BE49-F238E27FC236}">
                  <a16:creationId xmlns:a16="http://schemas.microsoft.com/office/drawing/2014/main" id="{1F45B69A-3B98-44D3-84A8-647E7692403F}"/>
                </a:ext>
              </a:extLst>
            </p:cNvPr>
            <p:cNvPicPr/>
            <p:nvPr/>
          </p:nvPicPr>
          <p:blipFill rotWithShape="1">
            <a:blip r:embed="rId5" cstate="print">
              <a:extLst>
                <a:ext uri="{28A0092B-C50C-407E-A947-70E740481C1C}">
                  <a14:useLocalDpi xmlns:a14="http://schemas.microsoft.com/office/drawing/2010/main" val="0"/>
                </a:ext>
              </a:extLst>
            </a:blip>
            <a:srcRect l="7326" t="7582" r="7155" b="7180"/>
            <a:stretch/>
          </p:blipFill>
          <p:spPr bwMode="auto">
            <a:xfrm>
              <a:off x="4393062" y="4051625"/>
              <a:ext cx="637470" cy="635259"/>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E28A2B35-852A-410B-8668-B71F0BABF2E4}"/>
                </a:ext>
              </a:extLst>
            </p:cNvPr>
            <p:cNvSpPr/>
            <p:nvPr/>
          </p:nvSpPr>
          <p:spPr>
            <a:xfrm>
              <a:off x="667858" y="4010766"/>
              <a:ext cx="4492561" cy="7169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a:extLst>
              <a:ext uri="{FF2B5EF4-FFF2-40B4-BE49-F238E27FC236}">
                <a16:creationId xmlns:a16="http://schemas.microsoft.com/office/drawing/2014/main" id="{4A7BE759-4658-48B3-8680-25388BB7C3A0}"/>
              </a:ext>
            </a:extLst>
          </p:cNvPr>
          <p:cNvGrpSpPr/>
          <p:nvPr/>
        </p:nvGrpSpPr>
        <p:grpSpPr>
          <a:xfrm>
            <a:off x="660484" y="4711393"/>
            <a:ext cx="4499935" cy="716977"/>
            <a:chOff x="660484" y="4826805"/>
            <a:chExt cx="4499935" cy="716977"/>
          </a:xfrm>
        </p:grpSpPr>
        <p:pic>
          <p:nvPicPr>
            <p:cNvPr id="16" name="圖片 15">
              <a:extLst>
                <a:ext uri="{FF2B5EF4-FFF2-40B4-BE49-F238E27FC236}">
                  <a16:creationId xmlns:a16="http://schemas.microsoft.com/office/drawing/2014/main" id="{D7F25705-96E9-4E0B-8892-779F7C969A3D}"/>
                </a:ext>
              </a:extLst>
            </p:cNvPr>
            <p:cNvPicPr/>
            <p:nvPr/>
          </p:nvPicPr>
          <p:blipFill rotWithShape="1">
            <a:blip r:embed="rId6" cstate="print">
              <a:extLst>
                <a:ext uri="{28A0092B-C50C-407E-A947-70E740481C1C}">
                  <a14:useLocalDpi xmlns:a14="http://schemas.microsoft.com/office/drawing/2010/main" val="0"/>
                </a:ext>
              </a:extLst>
            </a:blip>
            <a:srcRect l="7585" t="7320" r="7483" b="7157"/>
            <a:stretch/>
          </p:blipFill>
          <p:spPr bwMode="auto">
            <a:xfrm>
              <a:off x="4393062" y="4869128"/>
              <a:ext cx="627946" cy="632330"/>
            </a:xfrm>
            <a:prstGeom prst="rect">
              <a:avLst/>
            </a:prstGeom>
            <a:ln>
              <a:noFill/>
            </a:ln>
            <a:extLst>
              <a:ext uri="{53640926-AAD7-44D8-BBD7-CCE9431645EC}">
                <a14:shadowObscured xmlns:a14="http://schemas.microsoft.com/office/drawing/2010/main"/>
              </a:ext>
            </a:extLst>
          </p:spPr>
        </p:pic>
        <p:sp>
          <p:nvSpPr>
            <p:cNvPr id="26" name="矩形 25">
              <a:extLst>
                <a:ext uri="{FF2B5EF4-FFF2-40B4-BE49-F238E27FC236}">
                  <a16:creationId xmlns:a16="http://schemas.microsoft.com/office/drawing/2014/main" id="{CDF24C24-6F8F-4FCA-BFDA-AA6DBE9BDE8D}"/>
                </a:ext>
              </a:extLst>
            </p:cNvPr>
            <p:cNvSpPr/>
            <p:nvPr/>
          </p:nvSpPr>
          <p:spPr>
            <a:xfrm>
              <a:off x="660484" y="4954461"/>
              <a:ext cx="3644852" cy="461665"/>
            </a:xfrm>
            <a:prstGeom prst="rect">
              <a:avLst/>
            </a:prstGeom>
            <a:ln>
              <a:noFill/>
            </a:ln>
          </p:spPr>
          <p:txBody>
            <a:bodyPr wrap="square">
              <a:spAutoFit/>
            </a:bodyPr>
            <a:lstStyle/>
            <a:p>
              <a:pPr>
                <a:buFont typeface="Wingdings" pitchFamily="2" charset="2"/>
                <a:buChar char="l"/>
              </a:pPr>
              <a:r>
                <a:rPr lang="en-US" altLang="zh-TW" sz="1200" b="1" dirty="0">
                  <a:ea typeface="標楷體" panose="03000509000000000000" pitchFamily="65" charset="-120"/>
                </a:rPr>
                <a:t>Introduction to NTNU Credit Programs </a:t>
              </a:r>
            </a:p>
            <a:p>
              <a:r>
                <a:rPr lang="en-US" altLang="zh-TW" sz="1200" b="1" dirty="0">
                  <a:ea typeface="標楷體" panose="03000509000000000000" pitchFamily="65" charset="-120"/>
                </a:rPr>
                <a:t>(https://program.cge.ntnu.edu.tw/</a:t>
              </a:r>
              <a:r>
                <a:rPr lang="zh-TW" altLang="en-US" sz="1200" b="1" dirty="0">
                  <a:ea typeface="標楷體" panose="03000509000000000000" pitchFamily="65" charset="-120"/>
                </a:rPr>
                <a:t>學分學程</a:t>
              </a:r>
              <a:r>
                <a:rPr lang="en-US" altLang="zh-TW" sz="1200" b="1" dirty="0">
                  <a:ea typeface="標楷體" panose="03000509000000000000" pitchFamily="65" charset="-120"/>
                </a:rPr>
                <a:t>/)</a:t>
              </a:r>
            </a:p>
          </p:txBody>
        </p:sp>
        <p:sp>
          <p:nvSpPr>
            <p:cNvPr id="27" name="矩形 26">
              <a:extLst>
                <a:ext uri="{FF2B5EF4-FFF2-40B4-BE49-F238E27FC236}">
                  <a16:creationId xmlns:a16="http://schemas.microsoft.com/office/drawing/2014/main" id="{909337F6-E4E5-4A98-8887-81C963979199}"/>
                </a:ext>
              </a:extLst>
            </p:cNvPr>
            <p:cNvSpPr/>
            <p:nvPr/>
          </p:nvSpPr>
          <p:spPr>
            <a:xfrm>
              <a:off x="667858" y="4826805"/>
              <a:ext cx="4492561" cy="7169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 name="群組 8">
            <a:extLst>
              <a:ext uri="{FF2B5EF4-FFF2-40B4-BE49-F238E27FC236}">
                <a16:creationId xmlns:a16="http://schemas.microsoft.com/office/drawing/2014/main" id="{6DC3D4A7-D07E-4B2B-A72D-A704F0B2EC4E}"/>
              </a:ext>
            </a:extLst>
          </p:cNvPr>
          <p:cNvGrpSpPr/>
          <p:nvPr/>
        </p:nvGrpSpPr>
        <p:grpSpPr>
          <a:xfrm>
            <a:off x="666843" y="5483043"/>
            <a:ext cx="4493576" cy="1176164"/>
            <a:chOff x="666843" y="5642845"/>
            <a:chExt cx="4493576" cy="1176164"/>
          </a:xfrm>
        </p:grpSpPr>
        <p:sp>
          <p:nvSpPr>
            <p:cNvPr id="25" name="矩形 24"/>
            <p:cNvSpPr/>
            <p:nvPr/>
          </p:nvSpPr>
          <p:spPr>
            <a:xfrm>
              <a:off x="666843" y="5642845"/>
              <a:ext cx="3651146" cy="1015663"/>
            </a:xfrm>
            <a:prstGeom prst="rect">
              <a:avLst/>
            </a:prstGeom>
            <a:ln>
              <a:noFill/>
            </a:ln>
          </p:spPr>
          <p:txBody>
            <a:bodyPr wrap="square">
              <a:spAutoFit/>
            </a:bodyPr>
            <a:lstStyle/>
            <a:p>
              <a:pPr>
                <a:buFont typeface="Wingdings" pitchFamily="2" charset="2"/>
                <a:buChar char="l"/>
              </a:pPr>
              <a:r>
                <a:rPr lang="en-US" altLang="zh-TW" sz="1200" b="1" dirty="0">
                  <a:ea typeface="標楷體" panose="03000509000000000000" pitchFamily="65" charset="-120"/>
                </a:rPr>
                <a:t>Cross-University Credit Program: NTNU students may apply for NTU System Cross-University credit programs. Please see website announcements for details.</a:t>
              </a:r>
            </a:p>
            <a:p>
              <a:r>
                <a:rPr lang="en-US" altLang="zh-TW" sz="1200" b="1" dirty="0">
                  <a:ea typeface="標楷體" panose="03000509000000000000" pitchFamily="65" charset="-120"/>
                </a:rPr>
                <a:t>(https://www.aca.ntu.edu.tw/UniversityAllianceProgram/</a:t>
              </a:r>
              <a:r>
                <a:rPr lang="en-US" altLang="zh-TW" sz="1200" dirty="0">
                  <a:ea typeface="標楷體" panose="03000509000000000000" pitchFamily="65" charset="-120"/>
                </a:rPr>
                <a:t> )</a:t>
              </a:r>
              <a:endParaRPr lang="zh-TW" altLang="en-US" sz="1200" b="1" dirty="0">
                <a:ea typeface="標楷體" panose="03000509000000000000" pitchFamily="65" charset="-120"/>
              </a:endParaRPr>
            </a:p>
          </p:txBody>
        </p:sp>
        <p:pic>
          <p:nvPicPr>
            <p:cNvPr id="17" name="圖片 16">
              <a:extLst>
                <a:ext uri="{FF2B5EF4-FFF2-40B4-BE49-F238E27FC236}">
                  <a16:creationId xmlns:a16="http://schemas.microsoft.com/office/drawing/2014/main" id="{7DC532F1-1178-4790-9E20-7A8ED7711D2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98202" y="5926844"/>
              <a:ext cx="632330" cy="632330"/>
            </a:xfrm>
            <a:prstGeom prst="rect">
              <a:avLst/>
            </a:prstGeom>
          </p:spPr>
        </p:pic>
        <p:sp>
          <p:nvSpPr>
            <p:cNvPr id="28" name="矩形 27">
              <a:extLst>
                <a:ext uri="{FF2B5EF4-FFF2-40B4-BE49-F238E27FC236}">
                  <a16:creationId xmlns:a16="http://schemas.microsoft.com/office/drawing/2014/main" id="{2378689F-253B-4DB8-8EBC-97BE9C4DB6C6}"/>
                </a:ext>
              </a:extLst>
            </p:cNvPr>
            <p:cNvSpPr/>
            <p:nvPr/>
          </p:nvSpPr>
          <p:spPr>
            <a:xfrm>
              <a:off x="667858" y="5667009"/>
              <a:ext cx="4492561" cy="11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1273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27"/>
          <p:cNvSpPr txBox="1">
            <a:spLocks noChangeArrowheads="1"/>
          </p:cNvSpPr>
          <p:nvPr/>
        </p:nvSpPr>
        <p:spPr bwMode="auto">
          <a:xfrm>
            <a:off x="1110029" y="1572153"/>
            <a:ext cx="5412691"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marL="285750" indent="-285750">
              <a:lnSpc>
                <a:spcPct val="100000"/>
              </a:lnSpc>
              <a:spcBef>
                <a:spcPct val="0"/>
              </a:spcBef>
            </a:pPr>
            <a:r>
              <a:rPr lang="zh-TW" altLang="en-US" sz="1800" b="1" dirty="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微軟正黑體" panose="020B0604030504040204" pitchFamily="34" charset="-120"/>
              </a:rPr>
              <a:t>基礎入門：通識「運算思維與程式設計」</a:t>
            </a:r>
            <a:endParaRPr lang="zh-TW" altLang="zh-TW" sz="1800" b="1" dirty="0">
              <a:latin typeface="標楷體" panose="03000509000000000000" pitchFamily="65" charset="-120"/>
              <a:ea typeface="標楷體" panose="03000509000000000000" pitchFamily="65" charset="-120"/>
              <a:cs typeface="微軟正黑體" panose="020B0604030504040204" pitchFamily="34" charset="-120"/>
            </a:endParaRPr>
          </a:p>
          <a:p>
            <a:pPr algn="l" eaLnBrk="1" hangingPunct="1">
              <a:lnSpc>
                <a:spcPct val="100000"/>
              </a:lnSpc>
              <a:spcBef>
                <a:spcPct val="0"/>
              </a:spcBef>
              <a:buFontTx/>
              <a:buNone/>
            </a:pPr>
            <a:r>
              <a:rPr lang="zh-TW" altLang="en-US" sz="1600" dirty="0">
                <a:latin typeface="標楷體" panose="03000509000000000000" pitchFamily="65" charset="-120"/>
                <a:ea typeface="標楷體" panose="03000509000000000000" pitchFamily="65" charset="-120"/>
                <a:cs typeface="微軟正黑體" panose="020B0604030504040204" pitchFamily="34" charset="-120"/>
              </a:rPr>
              <a:t>專為無程式設計經驗的學生量身打造的「運算思維與程式設計」，帶你循序漸進學習運算思維，讓你明白程式運作方式。專題更能磨練你整合應用、溝通協作的能力，零基礎也能輕鬆上手！</a:t>
            </a:r>
            <a:endParaRPr lang="zh-TW" altLang="en-US" sz="1600" dirty="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微軟正黑體" panose="020B0604030504040204" pitchFamily="34" charset="-120"/>
            </a:endParaRPr>
          </a:p>
          <a:p>
            <a:pPr marL="285750" indent="-285750">
              <a:lnSpc>
                <a:spcPct val="100000"/>
              </a:lnSpc>
              <a:spcBef>
                <a:spcPct val="0"/>
              </a:spcBef>
            </a:pPr>
            <a:r>
              <a:rPr lang="zh-TW" altLang="en-US" sz="1800" b="1" dirty="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微軟正黑體" panose="020B0604030504040204" pitchFamily="34" charset="-120"/>
              </a:rPr>
              <a:t>課程特色：</a:t>
            </a:r>
            <a:endParaRPr lang="zh-TW" altLang="en-US" sz="2400" b="1" dirty="0">
              <a:latin typeface="標楷體" panose="03000509000000000000" pitchFamily="65" charset="-120"/>
              <a:ea typeface="標楷體" panose="03000509000000000000" pitchFamily="65" charset="-120"/>
              <a:cs typeface="微軟正黑體" panose="020B0604030504040204" pitchFamily="34" charset="-120"/>
            </a:endParaRPr>
          </a:p>
          <a:p>
            <a:pPr marL="342900" indent="-342900">
              <a:lnSpc>
                <a:spcPct val="100000"/>
              </a:lnSpc>
              <a:spcBef>
                <a:spcPct val="0"/>
              </a:spcBef>
              <a:buFont typeface="Arial" panose="020B0604020202020204" pitchFamily="34" charset="0"/>
              <a:buAutoNum type="arabicPeriod"/>
            </a:pPr>
            <a:r>
              <a:rPr lang="zh-TW" altLang="en-US" sz="1600" dirty="0">
                <a:latin typeface="標楷體" panose="03000509000000000000" pitchFamily="65" charset="-120"/>
                <a:ea typeface="標楷體" panose="03000509000000000000" pitchFamily="65" charset="-120"/>
                <a:cs typeface="微軟正黑體" panose="020B0604030504040204" pitchFamily="34" charset="-120"/>
              </a:rPr>
              <a:t>優秀教師與助教團隊帶你入門</a:t>
            </a:r>
          </a:p>
          <a:p>
            <a:pPr marL="342900" indent="-342900">
              <a:lnSpc>
                <a:spcPct val="100000"/>
              </a:lnSpc>
              <a:spcBef>
                <a:spcPct val="0"/>
              </a:spcBef>
              <a:buAutoNum type="arabicPeriod"/>
            </a:pPr>
            <a:r>
              <a:rPr lang="zh-TW" altLang="en-US" sz="1600" dirty="0">
                <a:latin typeface="標楷體" panose="03000509000000000000" pitchFamily="65" charset="-120"/>
                <a:ea typeface="標楷體" panose="03000509000000000000" pitchFamily="65" charset="-120"/>
                <a:cs typeface="微軟正黑體" panose="020B0604030504040204" pitchFamily="34" charset="-120"/>
              </a:rPr>
              <a:t>培養運算思維與問題解決能力</a:t>
            </a:r>
            <a:endParaRPr lang="en-US" altLang="zh-TW" sz="1600" dirty="0">
              <a:latin typeface="標楷體" panose="03000509000000000000" pitchFamily="65" charset="-120"/>
              <a:ea typeface="標楷體" panose="03000509000000000000" pitchFamily="65" charset="-120"/>
              <a:cs typeface="微軟正黑體" panose="020B0604030504040204" pitchFamily="34" charset="-120"/>
            </a:endParaRPr>
          </a:p>
          <a:p>
            <a:pPr marL="342900" indent="-342900">
              <a:lnSpc>
                <a:spcPct val="100000"/>
              </a:lnSpc>
              <a:spcBef>
                <a:spcPct val="0"/>
              </a:spcBef>
              <a:buAutoNum type="arabicPeriod"/>
            </a:pPr>
            <a:r>
              <a:rPr lang="zh-TW" altLang="en-US" sz="1600" dirty="0">
                <a:latin typeface="標楷體" panose="03000509000000000000" pitchFamily="65" charset="-120"/>
                <a:ea typeface="標楷體" panose="03000509000000000000" pitchFamily="65" charset="-120"/>
                <a:cs typeface="微軟正黑體" panose="020B0604030504040204" pitchFamily="34" charset="-120"/>
              </a:rPr>
              <a:t>生活案例中實踐程式設計能力</a:t>
            </a:r>
            <a:endParaRPr lang="en-US" altLang="zh-TW" sz="1600" dirty="0">
              <a:latin typeface="標楷體" panose="03000509000000000000" pitchFamily="65" charset="-120"/>
              <a:ea typeface="標楷體" panose="03000509000000000000" pitchFamily="65" charset="-120"/>
              <a:cs typeface="微軟正黑體" panose="020B0604030504040204" pitchFamily="34" charset="-120"/>
            </a:endParaRPr>
          </a:p>
          <a:p>
            <a:pPr marL="342900" indent="-342900">
              <a:lnSpc>
                <a:spcPct val="100000"/>
              </a:lnSpc>
              <a:spcBef>
                <a:spcPct val="0"/>
              </a:spcBef>
              <a:buAutoNum type="arabicPeriod"/>
            </a:pPr>
            <a:r>
              <a:rPr lang="zh-TW" altLang="en-US" sz="1600" dirty="0">
                <a:latin typeface="標楷體" panose="03000509000000000000" pitchFamily="65" charset="-120"/>
                <a:ea typeface="標楷體" panose="03000509000000000000" pitchFamily="65" charset="-120"/>
                <a:cs typeface="微軟正黑體" panose="020B0604030504040204" pitchFamily="34" charset="-120"/>
              </a:rPr>
              <a:t>專屬線上學習平台學習不受限</a:t>
            </a:r>
            <a:endParaRPr lang="en-US" altLang="zh-TW" sz="1600" dirty="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微軟正黑體" panose="020B0604030504040204" pitchFamily="34" charset="-120"/>
            </a:endParaRPr>
          </a:p>
          <a:p>
            <a:pPr marL="285750" indent="-285750">
              <a:lnSpc>
                <a:spcPct val="100000"/>
              </a:lnSpc>
              <a:spcBef>
                <a:spcPct val="0"/>
              </a:spcBef>
            </a:pPr>
            <a:r>
              <a:rPr lang="zh-TW" altLang="en-US" sz="1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微軟正黑體" panose="020B0604030504040204" pitchFamily="34" charset="-120"/>
              </a:rPr>
              <a:t>進階系列：</a:t>
            </a:r>
            <a:endParaRPr lang="en-US" altLang="zh-TW" sz="1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微軟正黑體" panose="020B0604030504040204" pitchFamily="34" charset="-120"/>
            </a:endParaRPr>
          </a:p>
          <a:p>
            <a:pPr>
              <a:lnSpc>
                <a:spcPct val="100000"/>
              </a:lnSpc>
              <a:spcBef>
                <a:spcPts val="0"/>
              </a:spcBef>
              <a:buNone/>
            </a:pPr>
            <a:r>
              <a:rPr lang="zh-TW" altLang="en-US" sz="1600" dirty="0">
                <a:latin typeface="標楷體" panose="03000509000000000000" pitchFamily="65" charset="-120"/>
                <a:ea typeface="標楷體" panose="03000509000000000000" pitchFamily="65" charset="-120"/>
                <a:cs typeface="微軟正黑體" panose="020B0604030504040204" pitchFamily="34" charset="-120"/>
              </a:rPr>
              <a:t>如果你已有程式設計基礎，想繼續朝專業方向發展，則可選擇通識「邏輯運算領域」之進階課程。</a:t>
            </a:r>
          </a:p>
        </p:txBody>
      </p:sp>
      <p:pic>
        <p:nvPicPr>
          <p:cNvPr id="3077" name="圖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文字方塊 19"/>
          <p:cNvSpPr txBox="1">
            <a:spLocks noChangeArrowheads="1"/>
          </p:cNvSpPr>
          <p:nvPr/>
        </p:nvSpPr>
        <p:spPr bwMode="auto">
          <a:xfrm>
            <a:off x="3727450" y="188913"/>
            <a:ext cx="2878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eaLnBrk="1" hangingPunct="1">
              <a:lnSpc>
                <a:spcPct val="100000"/>
              </a:lnSpc>
              <a:spcBef>
                <a:spcPct val="0"/>
              </a:spcBef>
              <a:buFontTx/>
              <a:buNone/>
            </a:pPr>
            <a:r>
              <a:rPr lang="zh-TW" altLang="en-US" sz="2000" b="1">
                <a:solidFill>
                  <a:srgbClr val="7030A0"/>
                </a:solidFill>
                <a:latin typeface="標楷體" panose="03000509000000000000" pitchFamily="65" charset="-120"/>
                <a:ea typeface="標楷體" panose="03000509000000000000" pitchFamily="65" charset="-120"/>
              </a:rPr>
              <a:t>大學只能拿一個學位嗎</a:t>
            </a:r>
            <a:r>
              <a:rPr lang="en-US" altLang="zh-TW" sz="2000" b="1">
                <a:solidFill>
                  <a:srgbClr val="7030A0"/>
                </a:solidFill>
                <a:latin typeface="標楷體" panose="03000509000000000000" pitchFamily="65" charset="-120"/>
                <a:ea typeface="標楷體" panose="03000509000000000000" pitchFamily="65" charset="-120"/>
              </a:rPr>
              <a:t>?</a:t>
            </a:r>
            <a:endParaRPr lang="zh-TW" altLang="en-US" sz="2000" b="1">
              <a:solidFill>
                <a:srgbClr val="0000CC"/>
              </a:solidFill>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en-US" sz="2000" b="1">
              <a:solidFill>
                <a:srgbClr val="FF6699"/>
              </a:solidFill>
              <a:latin typeface="標楷體" panose="03000509000000000000" pitchFamily="65" charset="-120"/>
              <a:ea typeface="標楷體" panose="03000509000000000000" pitchFamily="65" charset="-120"/>
            </a:endParaRPr>
          </a:p>
        </p:txBody>
      </p:sp>
      <p:sp>
        <p:nvSpPr>
          <p:cNvPr id="21" name="Line 11"/>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latin typeface="標楷體" panose="03000509000000000000" pitchFamily="65" charset="-120"/>
              <a:ea typeface="標楷體" panose="03000509000000000000" pitchFamily="65" charset="-120"/>
            </a:endParaRPr>
          </a:p>
        </p:txBody>
      </p:sp>
      <p:pic>
        <p:nvPicPr>
          <p:cNvPr id="3080" name="圖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1450"/>
            <a:ext cx="24907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t>26</a:t>
            </a:fld>
            <a:endParaRPr lang="zh-TW" altLang="en-US">
              <a:latin typeface="標楷體" panose="03000509000000000000" pitchFamily="65" charset="-120"/>
              <a:ea typeface="標楷體" panose="03000509000000000000" pitchFamily="65" charset="-120"/>
            </a:endParaRPr>
          </a:p>
        </p:txBody>
      </p:sp>
      <p:sp>
        <p:nvSpPr>
          <p:cNvPr id="10" name="文字方塊 9"/>
          <p:cNvSpPr txBox="1"/>
          <p:nvPr/>
        </p:nvSpPr>
        <p:spPr>
          <a:xfrm>
            <a:off x="1110029" y="5948264"/>
            <a:ext cx="4450080" cy="337185"/>
          </a:xfrm>
          <a:prstGeom prst="rect">
            <a:avLst/>
          </a:prstGeom>
          <a:noFill/>
          <a:ln>
            <a:solidFill>
              <a:schemeClr val="tx1"/>
            </a:solidFill>
          </a:ln>
        </p:spPr>
        <p:txBody>
          <a:bodyPr wrap="none" rtlCol="0">
            <a:spAutoFit/>
          </a:bodyPr>
          <a:lstStyle/>
          <a:p>
            <a:r>
              <a:rPr lang="zh-TW" altLang="en-US" sz="1600" dirty="0">
                <a:latin typeface="標楷體" panose="03000509000000000000" pitchFamily="65" charset="-120"/>
                <a:ea typeface="標楷體" panose="03000509000000000000" pitchFamily="65" charset="-120"/>
              </a:rPr>
              <a:t>共同教育委員會邏輯與程式教育組</a:t>
            </a:r>
            <a:r>
              <a:rPr lang="en-US" altLang="zh-TW" sz="1600" dirty="0">
                <a:latin typeface="標楷體" panose="03000509000000000000" pitchFamily="65" charset="-120"/>
                <a:ea typeface="標楷體" panose="03000509000000000000" pitchFamily="65" charset="-120"/>
              </a:rPr>
              <a:t>02-7749-1121</a:t>
            </a:r>
            <a:endParaRPr lang="zh-TW" altLang="en-US" sz="16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588" y="2310655"/>
            <a:ext cx="4393338" cy="2231078"/>
          </a:xfrm>
          <a:prstGeom prst="rect">
            <a:avLst/>
          </a:prstGeom>
        </p:spPr>
      </p:pic>
      <p:sp>
        <p:nvSpPr>
          <p:cNvPr id="11" name="文字方塊 27"/>
          <p:cNvSpPr txBox="1">
            <a:spLocks noChangeArrowheads="1"/>
          </p:cNvSpPr>
          <p:nvPr/>
        </p:nvSpPr>
        <p:spPr bwMode="auto">
          <a:xfrm>
            <a:off x="859406" y="986824"/>
            <a:ext cx="7020000" cy="461665"/>
          </a:xfrm>
          <a:prstGeom prst="rect">
            <a:avLst/>
          </a:prstGeom>
          <a:solidFill>
            <a:srgbClr val="936F9D"/>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nSpc>
                <a:spcPct val="100000"/>
              </a:lnSpc>
            </a:pP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微軟正黑體" panose="020B0604030504040204" pitchFamily="34" charset="-120"/>
              </a:rPr>
              <a:t>面對 </a:t>
            </a:r>
            <a:r>
              <a:rPr lang="en-US" altLang="zh-TW"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微軟正黑體" panose="020B0604030504040204" pitchFamily="34" charset="-120"/>
              </a:rPr>
              <a:t>AI </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微軟正黑體" panose="020B0604030504040204" pitchFamily="34" charset="-120"/>
              </a:rPr>
              <a:t>時代來臨，師大生絕不能錯過的一堂課！</a:t>
            </a:r>
            <a:endParaRPr lang="en-US" altLang="zh-TW"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27"/>
          <p:cNvSpPr txBox="1">
            <a:spLocks noChangeArrowheads="1"/>
          </p:cNvSpPr>
          <p:nvPr/>
        </p:nvSpPr>
        <p:spPr bwMode="auto">
          <a:xfrm>
            <a:off x="783836" y="1491614"/>
            <a:ext cx="654769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gn="l" eaLnBrk="1" hangingPunct="1">
              <a:lnSpc>
                <a:spcPct val="100000"/>
              </a:lnSpc>
              <a:spcBef>
                <a:spcPct val="0"/>
              </a:spcBef>
              <a:buFontTx/>
              <a:buNone/>
            </a:pPr>
            <a:r>
              <a:rPr lang="en-US" altLang="zh-TW" sz="1800" b="1" dirty="0">
                <a:ln/>
                <a:latin typeface="+mn-lt"/>
                <a:ea typeface="微軟正黑體" panose="020B0604030504040204" pitchFamily="34" charset="-120"/>
                <a:cs typeface="微軟正黑體" panose="020B0604030504040204" pitchFamily="34" charset="-120"/>
              </a:rPr>
              <a:t>Introduction-level: “Computational Thinking and Programming”</a:t>
            </a:r>
            <a:endParaRPr lang="zh-TW" altLang="en-US" sz="1800" b="1" dirty="0">
              <a:ln/>
              <a:latin typeface="+mn-lt"/>
              <a:ea typeface="微軟正黑體" panose="020B0604030504040204" pitchFamily="34" charset="-120"/>
              <a:cs typeface="微軟正黑體" panose="020B0604030504040204" pitchFamily="34" charset="-120"/>
            </a:endParaRPr>
          </a:p>
          <a:p>
            <a:pPr algn="l" eaLnBrk="1" hangingPunct="1">
              <a:lnSpc>
                <a:spcPct val="100000"/>
              </a:lnSpc>
              <a:spcBef>
                <a:spcPct val="0"/>
              </a:spcBef>
              <a:buFontTx/>
              <a:buNone/>
            </a:pPr>
            <a:endParaRPr lang="zh-TW" altLang="zh-TW" sz="1400" b="1" dirty="0">
              <a:latin typeface="+mn-lt"/>
              <a:ea typeface="微軟正黑體" panose="020B0604030504040204" pitchFamily="34" charset="-120"/>
              <a:cs typeface="微軟正黑體" panose="020B0604030504040204" pitchFamily="34" charset="-120"/>
            </a:endParaRPr>
          </a:p>
          <a:p>
            <a:pPr>
              <a:lnSpc>
                <a:spcPct val="100000"/>
              </a:lnSpc>
              <a:spcBef>
                <a:spcPct val="0"/>
              </a:spcBef>
              <a:buFontTx/>
              <a:buNone/>
            </a:pPr>
            <a:r>
              <a:rPr lang="en-US" altLang="zh-TW" sz="1400" dirty="0">
                <a:ln/>
                <a:latin typeface="+mn-lt"/>
                <a:ea typeface="微軟正黑體" panose="020B0604030504040204" pitchFamily="34" charset="-120"/>
                <a:cs typeface="微軟正黑體" panose="020B0604030504040204" pitchFamily="34" charset="-120"/>
              </a:rPr>
              <a:t>This course is designed for students with no programming experience. It will introduce computational thinking and help you understand how computer programs work and what they can do in daily living. You will develop skills including problem solving, programming, and collaboration through projects.</a:t>
            </a:r>
          </a:p>
          <a:p>
            <a:pPr>
              <a:lnSpc>
                <a:spcPct val="100000"/>
              </a:lnSpc>
              <a:spcBef>
                <a:spcPct val="0"/>
              </a:spcBef>
              <a:buFontTx/>
              <a:buNone/>
            </a:pPr>
            <a:endParaRPr lang="en-US" altLang="zh-TW" sz="1400" dirty="0">
              <a:ln/>
              <a:latin typeface="+mn-lt"/>
              <a:ea typeface="微軟正黑體" panose="020B0604030504040204" pitchFamily="34" charset="-120"/>
              <a:cs typeface="微軟正黑體" panose="020B0604030504040204" pitchFamily="34" charset="-120"/>
            </a:endParaRPr>
          </a:p>
          <a:p>
            <a:pPr>
              <a:lnSpc>
                <a:spcPct val="100000"/>
              </a:lnSpc>
              <a:spcBef>
                <a:spcPct val="0"/>
              </a:spcBef>
              <a:buNone/>
            </a:pPr>
            <a:r>
              <a:rPr lang="en-US" altLang="zh-TW" sz="1400" b="1" dirty="0">
                <a:ln/>
                <a:latin typeface="+mn-lt"/>
                <a:ea typeface="微軟正黑體" panose="020B0604030504040204" pitchFamily="34" charset="-120"/>
                <a:cs typeface="微軟正黑體" panose="020B0604030504040204" pitchFamily="34" charset="-120"/>
              </a:rPr>
              <a:t>Features:</a:t>
            </a:r>
          </a:p>
          <a:p>
            <a:pPr marL="342900" indent="-342900">
              <a:lnSpc>
                <a:spcPct val="100000"/>
              </a:lnSpc>
              <a:spcBef>
                <a:spcPct val="0"/>
              </a:spcBef>
              <a:buFont typeface="+mj-lt"/>
              <a:buAutoNum type="arabicPeriod"/>
            </a:pPr>
            <a:r>
              <a:rPr lang="en-US" altLang="zh-TW" sz="1400" b="1" dirty="0">
                <a:ln/>
                <a:latin typeface="+mn-lt"/>
                <a:ea typeface="微軟正黑體" panose="020B0604030504040204" pitchFamily="34" charset="-120"/>
                <a:cs typeface="微軟正黑體" panose="020B0604030504040204" pitchFamily="34" charset="-120"/>
              </a:rPr>
              <a:t>Cultivating computational thinking and problem solving skills</a:t>
            </a:r>
          </a:p>
          <a:p>
            <a:pPr marL="342900" indent="-342900">
              <a:lnSpc>
                <a:spcPct val="100000"/>
              </a:lnSpc>
              <a:spcBef>
                <a:spcPct val="0"/>
              </a:spcBef>
              <a:buFont typeface="+mj-lt"/>
              <a:buAutoNum type="arabicPeriod"/>
            </a:pPr>
            <a:r>
              <a:rPr lang="en-US" altLang="zh-TW" sz="1400" b="1" dirty="0">
                <a:ln/>
                <a:latin typeface="+mn-lt"/>
                <a:ea typeface="微軟正黑體" panose="020B0604030504040204" pitchFamily="34" charset="-120"/>
                <a:cs typeface="微軟正黑體" panose="020B0604030504040204" pitchFamily="34" charset="-120"/>
              </a:rPr>
              <a:t>Applying programming skills in real-world cases</a:t>
            </a:r>
          </a:p>
          <a:p>
            <a:pPr marL="342900" indent="-342900">
              <a:lnSpc>
                <a:spcPct val="100000"/>
              </a:lnSpc>
              <a:spcBef>
                <a:spcPct val="0"/>
              </a:spcBef>
              <a:buFont typeface="+mj-lt"/>
              <a:buAutoNum type="arabicPeriod"/>
            </a:pPr>
            <a:r>
              <a:rPr lang="en-US" altLang="zh-TW" sz="1400" b="1" dirty="0">
                <a:ln/>
                <a:ea typeface="微軟正黑體" panose="020B0604030504040204" pitchFamily="34" charset="-120"/>
                <a:cs typeface="微軟正黑體" panose="020B0604030504040204" pitchFamily="34" charset="-120"/>
              </a:rPr>
              <a:t>Top instructors and teaching assistants</a:t>
            </a:r>
          </a:p>
          <a:p>
            <a:pPr marL="342900" indent="-342900">
              <a:lnSpc>
                <a:spcPct val="100000"/>
              </a:lnSpc>
              <a:spcBef>
                <a:spcPct val="0"/>
              </a:spcBef>
              <a:buFont typeface="+mj-lt"/>
              <a:buAutoNum type="arabicPeriod"/>
            </a:pPr>
            <a:r>
              <a:rPr lang="en-US" altLang="zh-TW" sz="1400" b="1" dirty="0">
                <a:ln/>
                <a:latin typeface="+mn-lt"/>
                <a:ea typeface="微軟正黑體" panose="020B0604030504040204" pitchFamily="34" charset="-120"/>
                <a:cs typeface="微軟正黑體" panose="020B0604030504040204" pitchFamily="34" charset="-120"/>
              </a:rPr>
              <a:t>Dedicated online learning platforms</a:t>
            </a:r>
            <a:endParaRPr lang="zh-TW" altLang="en-US" sz="1400" b="1" dirty="0">
              <a:ln/>
              <a:latin typeface="+mn-lt"/>
              <a:ea typeface="微軟正黑體" panose="020B0604030504040204" pitchFamily="34" charset="-120"/>
              <a:cs typeface="微軟正黑體" panose="020B0604030504040204" pitchFamily="34" charset="-120"/>
            </a:endParaRPr>
          </a:p>
          <a:p>
            <a:pPr>
              <a:lnSpc>
                <a:spcPct val="100000"/>
              </a:lnSpc>
              <a:spcBef>
                <a:spcPct val="0"/>
              </a:spcBef>
              <a:buNone/>
            </a:pPr>
            <a:endParaRPr lang="en-US" altLang="zh-TW" sz="1400" dirty="0">
              <a:ln/>
              <a:latin typeface="+mn-lt"/>
              <a:ea typeface="微軟正黑體" panose="020B0604030504040204" pitchFamily="34" charset="-120"/>
              <a:cs typeface="微軟正黑體" panose="020B0604030504040204" pitchFamily="34" charset="-120"/>
            </a:endParaRPr>
          </a:p>
          <a:p>
            <a:pPr>
              <a:lnSpc>
                <a:spcPct val="100000"/>
              </a:lnSpc>
              <a:spcBef>
                <a:spcPct val="0"/>
              </a:spcBef>
              <a:buNone/>
            </a:pPr>
            <a:r>
              <a:rPr lang="en-US" altLang="zh-TW" sz="1400" dirty="0">
                <a:ln/>
                <a:latin typeface="+mn-lt"/>
                <a:ea typeface="微軟正黑體" panose="020B0604030504040204" pitchFamily="34" charset="-120"/>
                <a:cs typeface="微軟正黑體" panose="020B0604030504040204" pitchFamily="34" charset="-120"/>
              </a:rPr>
              <a:t>Advanced Courses:</a:t>
            </a:r>
          </a:p>
          <a:p>
            <a:pPr marL="285750" indent="-285750">
              <a:lnSpc>
                <a:spcPct val="100000"/>
              </a:lnSpc>
              <a:spcBef>
                <a:spcPct val="0"/>
              </a:spcBef>
            </a:pPr>
            <a:r>
              <a:rPr lang="en-US" altLang="zh-TW" sz="1400" dirty="0">
                <a:ln/>
                <a:ea typeface="微軟正黑體" panose="020B0604030504040204" pitchFamily="34" charset="-120"/>
                <a:cs typeface="微軟正黑體" panose="020B0604030504040204" pitchFamily="34" charset="-120"/>
              </a:rPr>
              <a:t>If you already have basic knowledge in programming, you may take advanced courses in the "Logic and Computing" field of general education courses, including “Data Science and Computer Programming”, “Fundamental Programming for Digital Music and Sound Synthesis”, and so on.</a:t>
            </a:r>
            <a:endParaRPr lang="zh-TW" altLang="en-US" sz="1400" dirty="0">
              <a:ln/>
              <a:ea typeface="微軟正黑體" panose="020B0604030504040204" pitchFamily="34" charset="-120"/>
              <a:cs typeface="微軟正黑體" panose="020B0604030504040204" pitchFamily="34" charset="-120"/>
            </a:endParaRPr>
          </a:p>
        </p:txBody>
      </p:sp>
      <p:pic>
        <p:nvPicPr>
          <p:cNvPr id="3080" name="圖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1450"/>
            <a:ext cx="24907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854063" y="5712632"/>
            <a:ext cx="4999061" cy="276999"/>
          </a:xfrm>
          <a:prstGeom prst="rect">
            <a:avLst/>
          </a:prstGeom>
          <a:noFill/>
          <a:ln>
            <a:solidFill>
              <a:schemeClr val="tx1"/>
            </a:solidFill>
          </a:ln>
        </p:spPr>
        <p:txBody>
          <a:bodyPr wrap="none" rtlCol="0">
            <a:spAutoFit/>
          </a:bodyPr>
          <a:lstStyle/>
          <a:p>
            <a:r>
              <a:rPr lang="en-US" altLang="zh-TW" sz="1200" dirty="0"/>
              <a:t>Computational Thinking and Programming Education Division (02) 7749-1121</a:t>
            </a:r>
            <a:endParaRPr lang="zh-TW" altLang="en-US" sz="1200" dirty="0"/>
          </a:p>
        </p:txBody>
      </p:sp>
      <p:grpSp>
        <p:nvGrpSpPr>
          <p:cNvPr id="14" name="群組 13">
            <a:extLst>
              <a:ext uri="{FF2B5EF4-FFF2-40B4-BE49-F238E27FC236}">
                <a16:creationId xmlns:a16="http://schemas.microsoft.com/office/drawing/2014/main" id="{A9C99E3D-B1AC-4274-9B84-AB0D7DAD7076}"/>
              </a:ext>
            </a:extLst>
          </p:cNvPr>
          <p:cNvGrpSpPr/>
          <p:nvPr/>
        </p:nvGrpSpPr>
        <p:grpSpPr>
          <a:xfrm>
            <a:off x="3005138" y="146050"/>
            <a:ext cx="4806950" cy="700088"/>
            <a:chOff x="3005138" y="146050"/>
            <a:chExt cx="4806950" cy="700088"/>
          </a:xfrm>
        </p:grpSpPr>
        <p:pic>
          <p:nvPicPr>
            <p:cNvPr id="15" name="圖片 18">
              <a:extLst>
                <a:ext uri="{FF2B5EF4-FFF2-40B4-BE49-F238E27FC236}">
                  <a16:creationId xmlns:a16="http://schemas.microsoft.com/office/drawing/2014/main" id="{C6B06D3B-D603-4C8C-829A-F7ACF84290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9">
              <a:extLst>
                <a:ext uri="{FF2B5EF4-FFF2-40B4-BE49-F238E27FC236}">
                  <a16:creationId xmlns:a16="http://schemas.microsoft.com/office/drawing/2014/main" id="{B0E6829D-B850-46F2-9A9E-B7D234D48163}"/>
                </a:ext>
              </a:extLst>
            </p:cNvPr>
            <p:cNvSpPr txBox="1">
              <a:spLocks noChangeArrowheads="1"/>
            </p:cNvSpPr>
            <p:nvPr/>
          </p:nvSpPr>
          <p:spPr bwMode="auto">
            <a:xfrm>
              <a:off x="3727450" y="188913"/>
              <a:ext cx="3286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2000" b="1" dirty="0">
                  <a:solidFill>
                    <a:srgbClr val="7030A0"/>
                  </a:solidFill>
                  <a:latin typeface="+mn-lt"/>
                  <a:ea typeface="標楷體" panose="03000509000000000000" pitchFamily="65" charset="-120"/>
                </a:rPr>
                <a:t>How many degrees can I get?</a:t>
              </a:r>
            </a:p>
          </p:txBody>
        </p:sp>
        <p:sp>
          <p:nvSpPr>
            <p:cNvPr id="17" name="Line 11">
              <a:extLst>
                <a:ext uri="{FF2B5EF4-FFF2-40B4-BE49-F238E27FC236}">
                  <a16:creationId xmlns:a16="http://schemas.microsoft.com/office/drawing/2014/main" id="{A4DCCFA4-F7FB-4A29-BAE4-A67A730590B6}"/>
                </a:ext>
              </a:extLst>
            </p:cNvPr>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latin typeface="標楷體" panose="03000509000000000000" pitchFamily="65" charset="-120"/>
                <a:ea typeface="標楷體" panose="03000509000000000000" pitchFamily="65" charset="-120"/>
              </a:endParaRPr>
            </a:p>
          </p:txBody>
        </p:sp>
      </p:grpSp>
      <p:pic>
        <p:nvPicPr>
          <p:cNvPr id="18" name="圖片 17">
            <a:extLst>
              <a:ext uri="{FF2B5EF4-FFF2-40B4-BE49-F238E27FC236}">
                <a16:creationId xmlns:a16="http://schemas.microsoft.com/office/drawing/2014/main" id="{A87EADB8-5A87-4982-8AEC-2F1709351A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8345" y="2024905"/>
            <a:ext cx="4393338" cy="2231078"/>
          </a:xfrm>
          <a:prstGeom prst="rect">
            <a:avLst/>
          </a:prstGeom>
        </p:spPr>
      </p:pic>
      <p:sp>
        <p:nvSpPr>
          <p:cNvPr id="19" name="投影片編號版面配置區 1">
            <a:extLst>
              <a:ext uri="{FF2B5EF4-FFF2-40B4-BE49-F238E27FC236}">
                <a16:creationId xmlns:a16="http://schemas.microsoft.com/office/drawing/2014/main" id="{CA1946F8-18AA-40EE-B474-32E5AF1464E4}"/>
              </a:ext>
            </a:extLst>
          </p:cNvPr>
          <p:cNvSpPr>
            <a:spLocks noGrp="1"/>
          </p:cNvSpPr>
          <p:nvPr>
            <p:ph type="sldNum" sz="quarter" idx="12"/>
          </p:nvPr>
        </p:nvSpPr>
        <p:spPr>
          <a:xfrm>
            <a:off x="8545765" y="6322821"/>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27</a:t>
            </a:fld>
            <a:endParaRPr lang="zh-TW" altLang="en-US">
              <a:latin typeface="標楷體" panose="03000509000000000000" pitchFamily="65" charset="-120"/>
              <a:ea typeface="標楷體" panose="03000509000000000000" pitchFamily="65" charset="-120"/>
            </a:endParaRPr>
          </a:p>
        </p:txBody>
      </p:sp>
      <p:sp>
        <p:nvSpPr>
          <p:cNvPr id="12" name="文字方塊 27">
            <a:extLst>
              <a:ext uri="{FF2B5EF4-FFF2-40B4-BE49-F238E27FC236}">
                <a16:creationId xmlns:a16="http://schemas.microsoft.com/office/drawing/2014/main" id="{77280DFC-9B74-4DF8-8F66-827434924C79}"/>
              </a:ext>
            </a:extLst>
          </p:cNvPr>
          <p:cNvSpPr txBox="1">
            <a:spLocks noChangeArrowheads="1"/>
          </p:cNvSpPr>
          <p:nvPr/>
        </p:nvSpPr>
        <p:spPr bwMode="auto">
          <a:xfrm>
            <a:off x="859407" y="986824"/>
            <a:ext cx="7020000" cy="461665"/>
          </a:xfrm>
          <a:prstGeom prst="rect">
            <a:avLst/>
          </a:prstGeom>
          <a:solidFill>
            <a:srgbClr val="936F9D"/>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nSpc>
                <a:spcPct val="100000"/>
              </a:lnSpc>
            </a:pPr>
            <a:r>
              <a:rPr lang="en-US" altLang="zh-TW" sz="2400" b="1" dirty="0">
                <a:solidFill>
                  <a:schemeClr val="bg1"/>
                </a:solidFill>
                <a:effectLst>
                  <a:outerShdw blurRad="38100" dist="38100" dir="2700000" algn="tl">
                    <a:srgbClr val="000000">
                      <a:alpha val="43137"/>
                    </a:srgbClr>
                  </a:outerShdw>
                </a:effectLst>
                <a:latin typeface="+mn-lt"/>
                <a:ea typeface="標楷體" panose="03000509000000000000" pitchFamily="65" charset="-120"/>
                <a:cs typeface="微軟正黑體" panose="020B0604030504040204" pitchFamily="34" charset="-120"/>
              </a:rPr>
              <a:t>A must-take general education course in the AI age!</a:t>
            </a:r>
          </a:p>
        </p:txBody>
      </p:sp>
    </p:spTree>
    <p:extLst>
      <p:ext uri="{BB962C8B-B14F-4D97-AF65-F5344CB8AC3E}">
        <p14:creationId xmlns:p14="http://schemas.microsoft.com/office/powerpoint/2010/main" val="327056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a:extLst>
              <a:ext uri="{FF2B5EF4-FFF2-40B4-BE49-F238E27FC236}">
                <a16:creationId xmlns:a16="http://schemas.microsoft.com/office/drawing/2014/main" id="{DAF22709-A59E-4646-A36E-9F0D357F5293}"/>
              </a:ext>
            </a:extLst>
          </p:cNvPr>
          <p:cNvSpPr/>
          <p:nvPr/>
        </p:nvSpPr>
        <p:spPr>
          <a:xfrm>
            <a:off x="6862914" y="1674418"/>
            <a:ext cx="2315349" cy="4488230"/>
          </a:xfrm>
          <a:prstGeom prst="rect">
            <a:avLst/>
          </a:prstGeom>
          <a:solidFill>
            <a:schemeClr val="bg1">
              <a:lumMod val="8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6">
                  <a:lumMod val="75000"/>
                </a:schemeClr>
              </a:buClr>
            </a:pPr>
            <a:endParaRPr lang="en-US" altLang="zh-TW" sz="1600"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3077" name="圖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文字方塊 19"/>
          <p:cNvSpPr txBox="1">
            <a:spLocks noChangeArrowheads="1"/>
          </p:cNvSpPr>
          <p:nvPr/>
        </p:nvSpPr>
        <p:spPr bwMode="auto">
          <a:xfrm>
            <a:off x="3727450" y="188913"/>
            <a:ext cx="2878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eaLnBrk="1" hangingPunct="1">
              <a:lnSpc>
                <a:spcPct val="100000"/>
              </a:lnSpc>
              <a:spcBef>
                <a:spcPct val="0"/>
              </a:spcBef>
              <a:buFontTx/>
              <a:buNone/>
            </a:pPr>
            <a:r>
              <a:rPr lang="zh-TW" altLang="en-US" sz="2000" b="1" dirty="0">
                <a:solidFill>
                  <a:srgbClr val="7030A0"/>
                </a:solidFill>
                <a:latin typeface="標楷體" panose="03000509000000000000" pitchFamily="65" charset="-120"/>
                <a:ea typeface="標楷體" panose="03000509000000000000" pitchFamily="65" charset="-120"/>
              </a:rPr>
              <a:t>大學只能拿一個學位嗎</a:t>
            </a:r>
            <a:r>
              <a:rPr lang="en-US" altLang="zh-TW" sz="2000" b="1" dirty="0">
                <a:solidFill>
                  <a:srgbClr val="7030A0"/>
                </a:solidFill>
                <a:latin typeface="標楷體" panose="03000509000000000000" pitchFamily="65" charset="-120"/>
                <a:ea typeface="標楷體" panose="03000509000000000000" pitchFamily="65" charset="-120"/>
              </a:rPr>
              <a:t>?</a:t>
            </a:r>
            <a:endParaRPr lang="zh-TW" altLang="en-US" sz="2000" b="1" dirty="0">
              <a:solidFill>
                <a:srgbClr val="0000CC"/>
              </a:solidFill>
              <a:latin typeface="標楷體" panose="03000509000000000000" pitchFamily="65" charset="-120"/>
              <a:ea typeface="標楷體" panose="03000509000000000000" pitchFamily="65" charset="-120"/>
            </a:endParaRPr>
          </a:p>
          <a:p>
            <a:pPr eaLnBrk="1" hangingPunct="1">
              <a:lnSpc>
                <a:spcPct val="100000"/>
              </a:lnSpc>
              <a:spcBef>
                <a:spcPct val="0"/>
              </a:spcBef>
              <a:buFontTx/>
              <a:buNone/>
            </a:pPr>
            <a:endParaRPr lang="zh-TW" altLang="en-US" sz="2000" b="1" dirty="0">
              <a:solidFill>
                <a:srgbClr val="FF6699"/>
              </a:solidFill>
              <a:latin typeface="標楷體" panose="03000509000000000000" pitchFamily="65" charset="-120"/>
              <a:ea typeface="標楷體" panose="03000509000000000000" pitchFamily="65" charset="-120"/>
            </a:endParaRPr>
          </a:p>
        </p:txBody>
      </p:sp>
      <p:sp>
        <p:nvSpPr>
          <p:cNvPr id="21" name="Line 11"/>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latin typeface="標楷體" panose="03000509000000000000" pitchFamily="65" charset="-120"/>
              <a:ea typeface="標楷體" panose="03000509000000000000" pitchFamily="65" charset="-120"/>
            </a:endParaRPr>
          </a:p>
        </p:txBody>
      </p:sp>
      <p:pic>
        <p:nvPicPr>
          <p:cNvPr id="3080" name="圖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1450"/>
            <a:ext cx="24907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t>28</a:t>
            </a:fld>
            <a:endParaRPr lang="zh-TW" altLang="en-US">
              <a:latin typeface="標楷體" panose="03000509000000000000" pitchFamily="65" charset="-120"/>
              <a:ea typeface="標楷體" panose="03000509000000000000" pitchFamily="65" charset="-120"/>
            </a:endParaRPr>
          </a:p>
        </p:txBody>
      </p:sp>
      <p:sp>
        <p:nvSpPr>
          <p:cNvPr id="39" name="文字方塊 38"/>
          <p:cNvSpPr txBox="1"/>
          <p:nvPr/>
        </p:nvSpPr>
        <p:spPr>
          <a:xfrm>
            <a:off x="10785330" y="5027646"/>
            <a:ext cx="1225614" cy="1169551"/>
          </a:xfrm>
          <a:prstGeom prst="rect">
            <a:avLst/>
          </a:prstGeom>
          <a:noFill/>
          <a:ln>
            <a:solidFill>
              <a:schemeClr val="tx1"/>
            </a:solidFill>
          </a:ln>
        </p:spPr>
        <p:txBody>
          <a:bodyPr wrap="square" rtlCol="0">
            <a:spAutoFit/>
          </a:bodyPr>
          <a:lstStyle/>
          <a:p>
            <a:r>
              <a:rPr lang="zh-TW" altLang="en-US" sz="1400" dirty="0">
                <a:latin typeface="標楷體" panose="03000509000000000000" pitchFamily="65" charset="-120"/>
                <a:ea typeface="標楷體" panose="03000509000000000000" pitchFamily="65" charset="-120"/>
              </a:rPr>
              <a:t>共同教育委員會邏輯與程式教育組</a:t>
            </a:r>
            <a:r>
              <a:rPr lang="en-US" altLang="zh-TW" sz="1400" dirty="0">
                <a:latin typeface="標楷體" panose="03000509000000000000" pitchFamily="65" charset="-120"/>
                <a:ea typeface="標楷體" panose="03000509000000000000" pitchFamily="65" charset="-120"/>
              </a:rPr>
              <a:t>02-7749-1121</a:t>
            </a:r>
            <a:endParaRPr lang="zh-TW" altLang="en-US" sz="1400" dirty="0">
              <a:latin typeface="標楷體" panose="03000509000000000000" pitchFamily="65" charset="-120"/>
              <a:ea typeface="標楷體" panose="03000509000000000000" pitchFamily="65" charset="-120"/>
            </a:endParaRPr>
          </a:p>
        </p:txBody>
      </p:sp>
      <p:sp>
        <p:nvSpPr>
          <p:cNvPr id="44" name="矩形 43">
            <a:extLst>
              <a:ext uri="{FF2B5EF4-FFF2-40B4-BE49-F238E27FC236}">
                <a16:creationId xmlns:a16="http://schemas.microsoft.com/office/drawing/2014/main" id="{C3987662-0132-4629-B8DD-713309BCEE72}"/>
              </a:ext>
            </a:extLst>
          </p:cNvPr>
          <p:cNvSpPr/>
          <p:nvPr/>
        </p:nvSpPr>
        <p:spPr>
          <a:xfrm>
            <a:off x="1065203" y="1674418"/>
            <a:ext cx="4564698" cy="448823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6">
                  <a:lumMod val="75000"/>
                </a:schemeClr>
              </a:buClr>
            </a:pPr>
            <a:endParaRPr lang="en-US" altLang="zh-TW" sz="16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5" name="矩形 44">
            <a:extLst>
              <a:ext uri="{FF2B5EF4-FFF2-40B4-BE49-F238E27FC236}">
                <a16:creationId xmlns:a16="http://schemas.microsoft.com/office/drawing/2014/main" id="{19E19F25-F69E-4C9A-AB9B-B49EF9210399}"/>
              </a:ext>
            </a:extLst>
          </p:cNvPr>
          <p:cNvSpPr/>
          <p:nvPr/>
        </p:nvSpPr>
        <p:spPr>
          <a:xfrm>
            <a:off x="1326285" y="2083356"/>
            <a:ext cx="66039" cy="33528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solidFill>
                <a:schemeClr val="accent6">
                  <a:lumMod val="50000"/>
                </a:schemeClr>
              </a:solidFill>
            </a:endParaRPr>
          </a:p>
        </p:txBody>
      </p:sp>
      <p:sp>
        <p:nvSpPr>
          <p:cNvPr id="46" name="文字方塊 45">
            <a:extLst>
              <a:ext uri="{FF2B5EF4-FFF2-40B4-BE49-F238E27FC236}">
                <a16:creationId xmlns:a16="http://schemas.microsoft.com/office/drawing/2014/main" id="{6985F900-33F9-46AD-A4EB-1CC9891933A6}"/>
              </a:ext>
            </a:extLst>
          </p:cNvPr>
          <p:cNvSpPr txBox="1"/>
          <p:nvPr/>
        </p:nvSpPr>
        <p:spPr>
          <a:xfrm>
            <a:off x="1411090" y="2087650"/>
            <a:ext cx="1830354" cy="338554"/>
          </a:xfrm>
          <a:prstGeom prst="rect">
            <a:avLst/>
          </a:prstGeom>
          <a:noFill/>
        </p:spPr>
        <p:txBody>
          <a:bodyPr wrap="square" rtlCol="0">
            <a:spAutoFit/>
          </a:bodyPr>
          <a:lstStyle/>
          <a:p>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基礎知能</a:t>
            </a:r>
          </a:p>
        </p:txBody>
      </p:sp>
      <p:sp>
        <p:nvSpPr>
          <p:cNvPr id="47" name="文字方塊 46">
            <a:extLst>
              <a:ext uri="{FF2B5EF4-FFF2-40B4-BE49-F238E27FC236}">
                <a16:creationId xmlns:a16="http://schemas.microsoft.com/office/drawing/2014/main" id="{712D0B2E-BE6D-412B-9A3C-368AE193EE40}"/>
              </a:ext>
            </a:extLst>
          </p:cNvPr>
          <p:cNvSpPr txBox="1"/>
          <p:nvPr/>
        </p:nvSpPr>
        <p:spPr>
          <a:xfrm>
            <a:off x="1431074" y="3011676"/>
            <a:ext cx="1261730" cy="338554"/>
          </a:xfrm>
          <a:prstGeom prst="rect">
            <a:avLst/>
          </a:prstGeom>
          <a:noFill/>
        </p:spPr>
        <p:txBody>
          <a:bodyPr wrap="square" rtlCol="0">
            <a:spAutoFit/>
          </a:bodyPr>
          <a:lstStyle/>
          <a:p>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資訊技術</a:t>
            </a:r>
          </a:p>
        </p:txBody>
      </p:sp>
      <p:sp>
        <p:nvSpPr>
          <p:cNvPr id="48" name="文字方塊 47">
            <a:extLst>
              <a:ext uri="{FF2B5EF4-FFF2-40B4-BE49-F238E27FC236}">
                <a16:creationId xmlns:a16="http://schemas.microsoft.com/office/drawing/2014/main" id="{8FFB69D4-7DC7-4B4B-B5FA-166E5736C117}"/>
              </a:ext>
            </a:extLst>
          </p:cNvPr>
          <p:cNvSpPr txBox="1"/>
          <p:nvPr/>
        </p:nvSpPr>
        <p:spPr>
          <a:xfrm>
            <a:off x="1439030" y="4559873"/>
            <a:ext cx="1477294" cy="338554"/>
          </a:xfrm>
          <a:prstGeom prst="rect">
            <a:avLst/>
          </a:prstGeom>
          <a:noFill/>
        </p:spPr>
        <p:txBody>
          <a:bodyPr wrap="square" rtlCol="0">
            <a:spAutoFit/>
          </a:bodyPr>
          <a:lstStyle/>
          <a:p>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跨域整合</a:t>
            </a:r>
          </a:p>
        </p:txBody>
      </p:sp>
      <p:sp>
        <p:nvSpPr>
          <p:cNvPr id="49" name="文字方塊 48">
            <a:extLst>
              <a:ext uri="{FF2B5EF4-FFF2-40B4-BE49-F238E27FC236}">
                <a16:creationId xmlns:a16="http://schemas.microsoft.com/office/drawing/2014/main" id="{734780AA-44B8-440B-A1BA-6B0B993C6E4D}"/>
              </a:ext>
            </a:extLst>
          </p:cNvPr>
          <p:cNvSpPr txBox="1"/>
          <p:nvPr/>
        </p:nvSpPr>
        <p:spPr>
          <a:xfrm>
            <a:off x="1198459" y="2475687"/>
            <a:ext cx="1862717" cy="523220"/>
          </a:xfrm>
          <a:prstGeom prst="rect">
            <a:avLst/>
          </a:prstGeom>
          <a:noFill/>
        </p:spPr>
        <p:txBody>
          <a:bodyPr wrap="square" rtlCol="0">
            <a:spAutoFit/>
          </a:bodyPr>
          <a:lstStyle/>
          <a:p>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 運算思維與程式設計 </a:t>
            </a:r>
            <a:r>
              <a:rPr lang="en-US" altLang="zh-TW" sz="1400" dirty="0">
                <a:solidFill>
                  <a:schemeClr val="accent6">
                    <a:lumMod val="50000"/>
                  </a:schemeClr>
                </a:solidFill>
                <a:latin typeface="微軟正黑體" panose="020B0604030504040204" pitchFamily="34" charset="-120"/>
                <a:ea typeface="微軟正黑體" panose="020B0604030504040204" pitchFamily="34" charset="-120"/>
              </a:rPr>
              <a:t> </a:t>
            </a: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 資訊科技與生活</a:t>
            </a:r>
            <a:endParaRPr lang="zh-TW" altLang="en-US" sz="1400" dirty="0"/>
          </a:p>
        </p:txBody>
      </p:sp>
      <p:sp>
        <p:nvSpPr>
          <p:cNvPr id="50" name="文字方塊 49">
            <a:extLst>
              <a:ext uri="{FF2B5EF4-FFF2-40B4-BE49-F238E27FC236}">
                <a16:creationId xmlns:a16="http://schemas.microsoft.com/office/drawing/2014/main" id="{1FC833C1-89B4-4B85-B1DB-AD3B24BBC4B8}"/>
              </a:ext>
            </a:extLst>
          </p:cNvPr>
          <p:cNvSpPr txBox="1"/>
          <p:nvPr/>
        </p:nvSpPr>
        <p:spPr>
          <a:xfrm>
            <a:off x="1267230" y="4957669"/>
            <a:ext cx="3149600" cy="1169551"/>
          </a:xfrm>
          <a:prstGeom prst="rect">
            <a:avLst/>
          </a:prstGeom>
          <a:noFill/>
        </p:spPr>
        <p:txBody>
          <a:bodyPr wrap="square" rtlCol="0">
            <a:spAutoFit/>
          </a:bodyPr>
          <a:lstStyle/>
          <a:p>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科學與程式設計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學程式玩音樂</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文本分析與程式設計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運動數據分析與程式設計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數位音樂與聲音合成之基礎程式設計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 name="文字方塊 50">
            <a:extLst>
              <a:ext uri="{FF2B5EF4-FFF2-40B4-BE49-F238E27FC236}">
                <a16:creationId xmlns:a16="http://schemas.microsoft.com/office/drawing/2014/main" id="{3F180102-12FE-4F99-A142-E544280496CE}"/>
              </a:ext>
            </a:extLst>
          </p:cNvPr>
          <p:cNvSpPr txBox="1"/>
          <p:nvPr/>
        </p:nvSpPr>
        <p:spPr>
          <a:xfrm>
            <a:off x="1267230" y="3383075"/>
            <a:ext cx="2397237" cy="1169551"/>
          </a:xfrm>
          <a:prstGeom prst="rect">
            <a:avLst/>
          </a:prstGeom>
          <a:noFill/>
        </p:spPr>
        <p:txBody>
          <a:bodyPr wrap="square" rtlCol="0">
            <a:spAutoFit/>
          </a:bodyPr>
          <a:lstStyle/>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資料科學與程式設計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遊戲程式設計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行動 </a:t>
            </a:r>
            <a:r>
              <a:rPr lang="en-US" altLang="zh-TW" sz="1400" dirty="0">
                <a:solidFill>
                  <a:schemeClr val="accent6">
                    <a:lumMod val="50000"/>
                  </a:schemeClr>
                </a:solidFill>
                <a:latin typeface="微軟正黑體" panose="020B0604030504040204" pitchFamily="34" charset="-120"/>
                <a:ea typeface="微軟正黑體" panose="020B0604030504040204" pitchFamily="34" charset="-120"/>
              </a:rPr>
              <a:t>APP </a:t>
            </a: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試算表進階應用與程式設計</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buClr>
                <a:schemeClr val="accent6">
                  <a:lumMod val="75000"/>
                </a:schemeClr>
              </a:buClr>
            </a:pP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生活中的演算法</a:t>
            </a:r>
            <a:endParaRPr lang="en-US" altLang="zh-TW" sz="14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2" name="矩形 51">
            <a:extLst>
              <a:ext uri="{FF2B5EF4-FFF2-40B4-BE49-F238E27FC236}">
                <a16:creationId xmlns:a16="http://schemas.microsoft.com/office/drawing/2014/main" id="{4945C9F2-236D-4C12-899F-6097A78D349A}"/>
              </a:ext>
            </a:extLst>
          </p:cNvPr>
          <p:cNvSpPr/>
          <p:nvPr/>
        </p:nvSpPr>
        <p:spPr>
          <a:xfrm>
            <a:off x="1346605" y="3013054"/>
            <a:ext cx="66039" cy="33528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solidFill>
                <a:schemeClr val="accent6">
                  <a:lumMod val="50000"/>
                </a:schemeClr>
              </a:solidFill>
            </a:endParaRPr>
          </a:p>
        </p:txBody>
      </p:sp>
      <p:sp>
        <p:nvSpPr>
          <p:cNvPr id="53" name="矩形 52">
            <a:extLst>
              <a:ext uri="{FF2B5EF4-FFF2-40B4-BE49-F238E27FC236}">
                <a16:creationId xmlns:a16="http://schemas.microsoft.com/office/drawing/2014/main" id="{A989F17B-0BFB-4043-A1BF-F55D15411867}"/>
              </a:ext>
            </a:extLst>
          </p:cNvPr>
          <p:cNvSpPr/>
          <p:nvPr/>
        </p:nvSpPr>
        <p:spPr>
          <a:xfrm>
            <a:off x="1366925" y="4561663"/>
            <a:ext cx="66039" cy="33528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solidFill>
                <a:schemeClr val="accent6">
                  <a:lumMod val="50000"/>
                </a:schemeClr>
              </a:solidFill>
            </a:endParaRPr>
          </a:p>
        </p:txBody>
      </p:sp>
      <p:grpSp>
        <p:nvGrpSpPr>
          <p:cNvPr id="80" name="群組 79">
            <a:extLst>
              <a:ext uri="{FF2B5EF4-FFF2-40B4-BE49-F238E27FC236}">
                <a16:creationId xmlns:a16="http://schemas.microsoft.com/office/drawing/2014/main" id="{57B58D49-6FE7-42C1-89D0-E2AF8AC7088C}"/>
              </a:ext>
            </a:extLst>
          </p:cNvPr>
          <p:cNvGrpSpPr/>
          <p:nvPr/>
        </p:nvGrpSpPr>
        <p:grpSpPr>
          <a:xfrm>
            <a:off x="3118793" y="2445562"/>
            <a:ext cx="364202" cy="307777"/>
            <a:chOff x="2365692" y="1914939"/>
            <a:chExt cx="364202" cy="307777"/>
          </a:xfrm>
        </p:grpSpPr>
        <p:sp>
          <p:nvSpPr>
            <p:cNvPr id="12" name="橢圓 11"/>
            <p:cNvSpPr/>
            <p:nvPr/>
          </p:nvSpPr>
          <p:spPr>
            <a:xfrm>
              <a:off x="2438458" y="1961311"/>
              <a:ext cx="234000" cy="234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9" name="矩形 18"/>
            <p:cNvSpPr/>
            <p:nvPr/>
          </p:nvSpPr>
          <p:spPr>
            <a:xfrm>
              <a:off x="2365692"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必</a:t>
              </a:r>
              <a:endParaRPr lang="zh-TW" altLang="en-US" sz="1400" dirty="0">
                <a:latin typeface="標楷體" panose="03000509000000000000" pitchFamily="65" charset="-120"/>
                <a:ea typeface="標楷體" panose="03000509000000000000" pitchFamily="65" charset="-120"/>
              </a:endParaRPr>
            </a:p>
          </p:txBody>
        </p:sp>
      </p:grpSp>
      <p:grpSp>
        <p:nvGrpSpPr>
          <p:cNvPr id="56" name="群組 55">
            <a:extLst>
              <a:ext uri="{FF2B5EF4-FFF2-40B4-BE49-F238E27FC236}">
                <a16:creationId xmlns:a16="http://schemas.microsoft.com/office/drawing/2014/main" id="{5B2F0F7B-43D6-4950-A4E9-6450299EA74F}"/>
              </a:ext>
            </a:extLst>
          </p:cNvPr>
          <p:cNvGrpSpPr/>
          <p:nvPr/>
        </p:nvGrpSpPr>
        <p:grpSpPr>
          <a:xfrm>
            <a:off x="3556883" y="2445562"/>
            <a:ext cx="364202" cy="307777"/>
            <a:chOff x="2902992" y="1914939"/>
            <a:chExt cx="364202" cy="307777"/>
          </a:xfrm>
        </p:grpSpPr>
        <p:sp>
          <p:nvSpPr>
            <p:cNvPr id="13" name="橢圓 12"/>
            <p:cNvSpPr/>
            <p:nvPr/>
          </p:nvSpPr>
          <p:spPr>
            <a:xfrm>
              <a:off x="2974529" y="1961311"/>
              <a:ext cx="234000" cy="234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0" name="矩形 19"/>
            <p:cNvSpPr/>
            <p:nvPr/>
          </p:nvSpPr>
          <p:spPr>
            <a:xfrm>
              <a:off x="2902992"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必</a:t>
              </a:r>
              <a:endParaRPr lang="zh-TW" altLang="en-US" sz="1400" dirty="0">
                <a:latin typeface="標楷體" panose="03000509000000000000" pitchFamily="65" charset="-120"/>
                <a:ea typeface="標楷體" panose="03000509000000000000" pitchFamily="65" charset="-120"/>
              </a:endParaRPr>
            </a:p>
          </p:txBody>
        </p:sp>
      </p:grpSp>
      <p:grpSp>
        <p:nvGrpSpPr>
          <p:cNvPr id="55" name="群組 54">
            <a:extLst>
              <a:ext uri="{FF2B5EF4-FFF2-40B4-BE49-F238E27FC236}">
                <a16:creationId xmlns:a16="http://schemas.microsoft.com/office/drawing/2014/main" id="{B8F14112-CFA8-41EE-9430-9B42DE3A18BF}"/>
              </a:ext>
            </a:extLst>
          </p:cNvPr>
          <p:cNvGrpSpPr/>
          <p:nvPr/>
        </p:nvGrpSpPr>
        <p:grpSpPr>
          <a:xfrm>
            <a:off x="3994973" y="2445562"/>
            <a:ext cx="364202" cy="307777"/>
            <a:chOff x="2898579" y="1914939"/>
            <a:chExt cx="364202" cy="307777"/>
          </a:xfrm>
        </p:grpSpPr>
        <p:sp>
          <p:nvSpPr>
            <p:cNvPr id="14" name="橢圓 13"/>
            <p:cNvSpPr/>
            <p:nvPr/>
          </p:nvSpPr>
          <p:spPr>
            <a:xfrm>
              <a:off x="2962618" y="1961311"/>
              <a:ext cx="234000" cy="234000"/>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2" name="矩形 20"/>
            <p:cNvSpPr/>
            <p:nvPr/>
          </p:nvSpPr>
          <p:spPr>
            <a:xfrm>
              <a:off x="2898579"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必</a:t>
              </a:r>
              <a:endParaRPr lang="zh-TW" altLang="en-US" sz="1400" dirty="0">
                <a:latin typeface="標楷體" panose="03000509000000000000" pitchFamily="65" charset="-120"/>
                <a:ea typeface="標楷體" panose="03000509000000000000" pitchFamily="65" charset="-120"/>
              </a:endParaRPr>
            </a:p>
          </p:txBody>
        </p:sp>
      </p:grpSp>
      <p:grpSp>
        <p:nvGrpSpPr>
          <p:cNvPr id="54" name="群組 53">
            <a:extLst>
              <a:ext uri="{FF2B5EF4-FFF2-40B4-BE49-F238E27FC236}">
                <a16:creationId xmlns:a16="http://schemas.microsoft.com/office/drawing/2014/main" id="{B1D0D189-A442-4479-88F9-2A71F73A2495}"/>
              </a:ext>
            </a:extLst>
          </p:cNvPr>
          <p:cNvGrpSpPr/>
          <p:nvPr/>
        </p:nvGrpSpPr>
        <p:grpSpPr>
          <a:xfrm>
            <a:off x="4433063" y="2445562"/>
            <a:ext cx="364202" cy="307777"/>
            <a:chOff x="3155619" y="1914939"/>
            <a:chExt cx="364202" cy="307777"/>
          </a:xfrm>
        </p:grpSpPr>
        <p:sp>
          <p:nvSpPr>
            <p:cNvPr id="15" name="橢圓 14"/>
            <p:cNvSpPr/>
            <p:nvPr/>
          </p:nvSpPr>
          <p:spPr>
            <a:xfrm>
              <a:off x="3224698" y="1961311"/>
              <a:ext cx="234000" cy="234000"/>
            </a:xfrm>
            <a:prstGeom prst="ellipse">
              <a:avLst/>
            </a:prstGeom>
            <a:solidFill>
              <a:srgbClr val="CCABD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3" name="矩形 21"/>
            <p:cNvSpPr/>
            <p:nvPr/>
          </p:nvSpPr>
          <p:spPr>
            <a:xfrm>
              <a:off x="3155619"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必</a:t>
              </a:r>
              <a:endParaRPr lang="zh-TW" altLang="en-US" sz="1400" dirty="0">
                <a:latin typeface="標楷體" panose="03000509000000000000" pitchFamily="65" charset="-120"/>
                <a:ea typeface="標楷體" panose="03000509000000000000" pitchFamily="65" charset="-120"/>
              </a:endParaRPr>
            </a:p>
          </p:txBody>
        </p:sp>
      </p:grpSp>
      <p:grpSp>
        <p:nvGrpSpPr>
          <p:cNvPr id="41" name="群組 40">
            <a:extLst>
              <a:ext uri="{FF2B5EF4-FFF2-40B4-BE49-F238E27FC236}">
                <a16:creationId xmlns:a16="http://schemas.microsoft.com/office/drawing/2014/main" id="{996C023F-2AE7-4A75-929A-55FA4A0A602E}"/>
              </a:ext>
            </a:extLst>
          </p:cNvPr>
          <p:cNvGrpSpPr/>
          <p:nvPr/>
        </p:nvGrpSpPr>
        <p:grpSpPr>
          <a:xfrm>
            <a:off x="4871154" y="2445562"/>
            <a:ext cx="364202" cy="307777"/>
            <a:chOff x="4118053" y="1914939"/>
            <a:chExt cx="364202" cy="307777"/>
          </a:xfrm>
        </p:grpSpPr>
        <p:sp>
          <p:nvSpPr>
            <p:cNvPr id="30" name="橢圓 29"/>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1" name="矩形 30"/>
            <p:cNvSpPr/>
            <p:nvPr/>
          </p:nvSpPr>
          <p:spPr>
            <a:xfrm>
              <a:off x="4118053"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必</a:t>
              </a:r>
            </a:p>
          </p:txBody>
        </p:sp>
      </p:grpSp>
      <p:grpSp>
        <p:nvGrpSpPr>
          <p:cNvPr id="85" name="群組 84">
            <a:extLst>
              <a:ext uri="{FF2B5EF4-FFF2-40B4-BE49-F238E27FC236}">
                <a16:creationId xmlns:a16="http://schemas.microsoft.com/office/drawing/2014/main" id="{ABFBAF91-A37A-4EB6-90BD-B76DD68CA1FF}"/>
              </a:ext>
            </a:extLst>
          </p:cNvPr>
          <p:cNvGrpSpPr/>
          <p:nvPr/>
        </p:nvGrpSpPr>
        <p:grpSpPr>
          <a:xfrm>
            <a:off x="3118793" y="3354940"/>
            <a:ext cx="364202" cy="307777"/>
            <a:chOff x="2365692" y="1914939"/>
            <a:chExt cx="364202" cy="307777"/>
          </a:xfrm>
        </p:grpSpPr>
        <p:sp>
          <p:nvSpPr>
            <p:cNvPr id="86" name="橢圓 85">
              <a:extLst>
                <a:ext uri="{FF2B5EF4-FFF2-40B4-BE49-F238E27FC236}">
                  <a16:creationId xmlns:a16="http://schemas.microsoft.com/office/drawing/2014/main" id="{BEB09783-2FDD-48BC-8D4D-41DEF7361F25}"/>
                </a:ext>
              </a:extLst>
            </p:cNvPr>
            <p:cNvSpPr/>
            <p:nvPr/>
          </p:nvSpPr>
          <p:spPr>
            <a:xfrm>
              <a:off x="2438458" y="1961311"/>
              <a:ext cx="234000" cy="234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7CA8F9A9-0CC0-4637-B6D5-4DF79C9740C8}"/>
                </a:ext>
              </a:extLst>
            </p:cNvPr>
            <p:cNvSpPr/>
            <p:nvPr/>
          </p:nvSpPr>
          <p:spPr>
            <a:xfrm>
              <a:off x="2365692"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88" name="群組 87">
            <a:extLst>
              <a:ext uri="{FF2B5EF4-FFF2-40B4-BE49-F238E27FC236}">
                <a16:creationId xmlns:a16="http://schemas.microsoft.com/office/drawing/2014/main" id="{1E822008-9EFE-4BCF-AFEA-39C7CE01DC33}"/>
              </a:ext>
            </a:extLst>
          </p:cNvPr>
          <p:cNvGrpSpPr/>
          <p:nvPr/>
        </p:nvGrpSpPr>
        <p:grpSpPr>
          <a:xfrm>
            <a:off x="3556883" y="3354940"/>
            <a:ext cx="364202" cy="307777"/>
            <a:chOff x="2902992" y="1914939"/>
            <a:chExt cx="364202" cy="307777"/>
          </a:xfrm>
        </p:grpSpPr>
        <p:sp>
          <p:nvSpPr>
            <p:cNvPr id="89" name="橢圓 88">
              <a:extLst>
                <a:ext uri="{FF2B5EF4-FFF2-40B4-BE49-F238E27FC236}">
                  <a16:creationId xmlns:a16="http://schemas.microsoft.com/office/drawing/2014/main" id="{2BD033A5-F5C1-4CB6-AE91-B605427F5A34}"/>
                </a:ext>
              </a:extLst>
            </p:cNvPr>
            <p:cNvSpPr/>
            <p:nvPr/>
          </p:nvSpPr>
          <p:spPr>
            <a:xfrm>
              <a:off x="2974529" y="1961311"/>
              <a:ext cx="234000" cy="234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9AD1C291-1472-47E8-976B-7B60F05E73C3}"/>
                </a:ext>
              </a:extLst>
            </p:cNvPr>
            <p:cNvSpPr/>
            <p:nvPr/>
          </p:nvSpPr>
          <p:spPr>
            <a:xfrm>
              <a:off x="2902992"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91" name="群組 90">
            <a:extLst>
              <a:ext uri="{FF2B5EF4-FFF2-40B4-BE49-F238E27FC236}">
                <a16:creationId xmlns:a16="http://schemas.microsoft.com/office/drawing/2014/main" id="{01037F00-DA87-4458-902F-445424688528}"/>
              </a:ext>
            </a:extLst>
          </p:cNvPr>
          <p:cNvGrpSpPr/>
          <p:nvPr/>
        </p:nvGrpSpPr>
        <p:grpSpPr>
          <a:xfrm>
            <a:off x="3994973" y="3354940"/>
            <a:ext cx="364202" cy="307777"/>
            <a:chOff x="2898579" y="1914939"/>
            <a:chExt cx="364202" cy="307777"/>
          </a:xfrm>
        </p:grpSpPr>
        <p:sp>
          <p:nvSpPr>
            <p:cNvPr id="92" name="橢圓 91">
              <a:extLst>
                <a:ext uri="{FF2B5EF4-FFF2-40B4-BE49-F238E27FC236}">
                  <a16:creationId xmlns:a16="http://schemas.microsoft.com/office/drawing/2014/main" id="{FE482987-7634-40AF-B592-8E539255AC49}"/>
                </a:ext>
              </a:extLst>
            </p:cNvPr>
            <p:cNvSpPr/>
            <p:nvPr/>
          </p:nvSpPr>
          <p:spPr>
            <a:xfrm>
              <a:off x="2962618" y="1961311"/>
              <a:ext cx="234000" cy="234000"/>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3" name="矩形 20">
              <a:extLst>
                <a:ext uri="{FF2B5EF4-FFF2-40B4-BE49-F238E27FC236}">
                  <a16:creationId xmlns:a16="http://schemas.microsoft.com/office/drawing/2014/main" id="{E96DE638-443B-489E-BE01-E6D3C0A3FA0B}"/>
                </a:ext>
              </a:extLst>
            </p:cNvPr>
            <p:cNvSpPr/>
            <p:nvPr/>
          </p:nvSpPr>
          <p:spPr>
            <a:xfrm>
              <a:off x="2898579"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94" name="群組 93">
            <a:extLst>
              <a:ext uri="{FF2B5EF4-FFF2-40B4-BE49-F238E27FC236}">
                <a16:creationId xmlns:a16="http://schemas.microsoft.com/office/drawing/2014/main" id="{8D5C1D37-6320-479A-BBB9-FD7EDD719203}"/>
              </a:ext>
            </a:extLst>
          </p:cNvPr>
          <p:cNvGrpSpPr/>
          <p:nvPr/>
        </p:nvGrpSpPr>
        <p:grpSpPr>
          <a:xfrm>
            <a:off x="4433063" y="3354940"/>
            <a:ext cx="364202" cy="307777"/>
            <a:chOff x="3155619" y="1914939"/>
            <a:chExt cx="364202" cy="307777"/>
          </a:xfrm>
        </p:grpSpPr>
        <p:sp>
          <p:nvSpPr>
            <p:cNvPr id="95" name="橢圓 94">
              <a:extLst>
                <a:ext uri="{FF2B5EF4-FFF2-40B4-BE49-F238E27FC236}">
                  <a16:creationId xmlns:a16="http://schemas.microsoft.com/office/drawing/2014/main" id="{280FA4A8-F630-4B98-95F8-BA8BEC1D5FA9}"/>
                </a:ext>
              </a:extLst>
            </p:cNvPr>
            <p:cNvSpPr/>
            <p:nvPr/>
          </p:nvSpPr>
          <p:spPr>
            <a:xfrm>
              <a:off x="3224698" y="1961311"/>
              <a:ext cx="234000" cy="234000"/>
            </a:xfrm>
            <a:prstGeom prst="ellipse">
              <a:avLst/>
            </a:prstGeom>
            <a:solidFill>
              <a:srgbClr val="CCABD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6" name="矩形 21">
              <a:extLst>
                <a:ext uri="{FF2B5EF4-FFF2-40B4-BE49-F238E27FC236}">
                  <a16:creationId xmlns:a16="http://schemas.microsoft.com/office/drawing/2014/main" id="{1E98A7C8-6BCF-4B9D-BB5A-944BD5034BCC}"/>
                </a:ext>
              </a:extLst>
            </p:cNvPr>
            <p:cNvSpPr/>
            <p:nvPr/>
          </p:nvSpPr>
          <p:spPr>
            <a:xfrm>
              <a:off x="3155619" y="1914939"/>
              <a:ext cx="364202" cy="307777"/>
            </a:xfrm>
            <a:prstGeom prst="rect">
              <a:avLst/>
            </a:prstGeom>
            <a:ln>
              <a:noFill/>
            </a:ln>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97" name="群組 96">
            <a:extLst>
              <a:ext uri="{FF2B5EF4-FFF2-40B4-BE49-F238E27FC236}">
                <a16:creationId xmlns:a16="http://schemas.microsoft.com/office/drawing/2014/main" id="{C78B0286-EAD7-4897-BBEE-B6A3BD2BCF64}"/>
              </a:ext>
            </a:extLst>
          </p:cNvPr>
          <p:cNvGrpSpPr/>
          <p:nvPr/>
        </p:nvGrpSpPr>
        <p:grpSpPr>
          <a:xfrm>
            <a:off x="4871154" y="3354940"/>
            <a:ext cx="364202" cy="307777"/>
            <a:chOff x="4118053" y="1914939"/>
            <a:chExt cx="364202" cy="307777"/>
          </a:xfrm>
        </p:grpSpPr>
        <p:sp>
          <p:nvSpPr>
            <p:cNvPr id="98" name="橢圓 97">
              <a:extLst>
                <a:ext uri="{FF2B5EF4-FFF2-40B4-BE49-F238E27FC236}">
                  <a16:creationId xmlns:a16="http://schemas.microsoft.com/office/drawing/2014/main" id="{0FC320CD-03EE-4D3E-9C14-82F2BC0CC2B4}"/>
                </a:ext>
              </a:extLst>
            </p:cNvPr>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981F41F2-164A-48F2-9057-1F996CD2FD10}"/>
                </a:ext>
              </a:extLst>
            </p:cNvPr>
            <p:cNvSpPr/>
            <p:nvPr/>
          </p:nvSpPr>
          <p:spPr>
            <a:xfrm>
              <a:off x="4118053"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選</a:t>
              </a:r>
            </a:p>
          </p:txBody>
        </p:sp>
      </p:grpSp>
      <p:grpSp>
        <p:nvGrpSpPr>
          <p:cNvPr id="5" name="群組 4">
            <a:extLst>
              <a:ext uri="{FF2B5EF4-FFF2-40B4-BE49-F238E27FC236}">
                <a16:creationId xmlns:a16="http://schemas.microsoft.com/office/drawing/2014/main" id="{01D303B5-00CD-469F-BBFC-3136D54AFB46}"/>
              </a:ext>
            </a:extLst>
          </p:cNvPr>
          <p:cNvGrpSpPr/>
          <p:nvPr/>
        </p:nvGrpSpPr>
        <p:grpSpPr>
          <a:xfrm>
            <a:off x="7152648" y="2194272"/>
            <a:ext cx="1735880" cy="591192"/>
            <a:chOff x="8029268" y="1018769"/>
            <a:chExt cx="1735880" cy="591192"/>
          </a:xfrm>
        </p:grpSpPr>
        <p:sp>
          <p:nvSpPr>
            <p:cNvPr id="106" name="矩形 105">
              <a:extLst>
                <a:ext uri="{FF2B5EF4-FFF2-40B4-BE49-F238E27FC236}">
                  <a16:creationId xmlns:a16="http://schemas.microsoft.com/office/drawing/2014/main" id="{98E5B7FA-2687-482F-92BB-D19557264196}"/>
                </a:ext>
              </a:extLst>
            </p:cNvPr>
            <p:cNvSpPr/>
            <p:nvPr/>
          </p:nvSpPr>
          <p:spPr>
            <a:xfrm>
              <a:off x="8029268" y="1026365"/>
              <a:ext cx="1735880" cy="5760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文字方塊 110">
              <a:extLst>
                <a:ext uri="{FF2B5EF4-FFF2-40B4-BE49-F238E27FC236}">
                  <a16:creationId xmlns:a16="http://schemas.microsoft.com/office/drawing/2014/main" id="{DD35FE11-EF3B-42A5-BB02-A75B0BDC70DA}"/>
                </a:ext>
              </a:extLst>
            </p:cNvPr>
            <p:cNvSpPr txBox="1"/>
            <p:nvPr/>
          </p:nvSpPr>
          <p:spPr>
            <a:xfrm>
              <a:off x="8089181" y="1018769"/>
              <a:ext cx="1616054" cy="591192"/>
            </a:xfrm>
            <a:prstGeom prst="rect">
              <a:avLst/>
            </a:prstGeom>
            <a:noFill/>
          </p:spPr>
          <p:txBody>
            <a:bodyPr wrap="square" rtlCol="0">
              <a:spAutoFit/>
            </a:bodyPr>
            <a:lstStyle/>
            <a:p>
              <a:pPr algn="ct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數位人文與藝術</a:t>
              </a:r>
              <a:endParaRPr lang="en-US" altLang="zh-TW" sz="16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學分學程</a:t>
              </a:r>
            </a:p>
          </p:txBody>
        </p:sp>
      </p:grpSp>
      <p:grpSp>
        <p:nvGrpSpPr>
          <p:cNvPr id="6" name="群組 5">
            <a:extLst>
              <a:ext uri="{FF2B5EF4-FFF2-40B4-BE49-F238E27FC236}">
                <a16:creationId xmlns:a16="http://schemas.microsoft.com/office/drawing/2014/main" id="{E38808CA-8376-4960-B83E-A5CBF75C98D2}"/>
              </a:ext>
            </a:extLst>
          </p:cNvPr>
          <p:cNvGrpSpPr/>
          <p:nvPr/>
        </p:nvGrpSpPr>
        <p:grpSpPr>
          <a:xfrm>
            <a:off x="7152648" y="2986702"/>
            <a:ext cx="1735880" cy="591192"/>
            <a:chOff x="8029268" y="1957778"/>
            <a:chExt cx="1735880" cy="591192"/>
          </a:xfrm>
        </p:grpSpPr>
        <p:sp>
          <p:nvSpPr>
            <p:cNvPr id="107" name="矩形 106">
              <a:extLst>
                <a:ext uri="{FF2B5EF4-FFF2-40B4-BE49-F238E27FC236}">
                  <a16:creationId xmlns:a16="http://schemas.microsoft.com/office/drawing/2014/main" id="{D1C740ED-C6B7-4743-89EA-F4E93CDB0676}"/>
                </a:ext>
              </a:extLst>
            </p:cNvPr>
            <p:cNvSpPr/>
            <p:nvPr/>
          </p:nvSpPr>
          <p:spPr>
            <a:xfrm>
              <a:off x="8029268" y="1965374"/>
              <a:ext cx="1735880" cy="5760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文字方塊 111">
              <a:extLst>
                <a:ext uri="{FF2B5EF4-FFF2-40B4-BE49-F238E27FC236}">
                  <a16:creationId xmlns:a16="http://schemas.microsoft.com/office/drawing/2014/main" id="{554EAC95-9AEF-434B-A63B-2D8FB34AF4B9}"/>
                </a:ext>
              </a:extLst>
            </p:cNvPr>
            <p:cNvSpPr txBox="1"/>
            <p:nvPr/>
          </p:nvSpPr>
          <p:spPr>
            <a:xfrm>
              <a:off x="8263716" y="1957778"/>
              <a:ext cx="1266985" cy="591192"/>
            </a:xfrm>
            <a:prstGeom prst="rect">
              <a:avLst/>
            </a:prstGeom>
            <a:noFill/>
          </p:spPr>
          <p:txBody>
            <a:bodyPr wrap="square" rtlCol="0">
              <a:spAutoFit/>
            </a:bodyPr>
            <a:lstStyle/>
            <a:p>
              <a:pPr algn="ctr"/>
              <a:r>
                <a:rPr lang="zh-TW" altLang="en-US" sz="1600" b="1" dirty="0">
                  <a:solidFill>
                    <a:schemeClr val="accent4">
                      <a:lumMod val="50000"/>
                    </a:schemeClr>
                  </a:solidFill>
                  <a:latin typeface="微軟正黑體" panose="020B0604030504040204" pitchFamily="34" charset="-120"/>
                  <a:ea typeface="微軟正黑體" panose="020B0604030504040204" pitchFamily="34" charset="-120"/>
                </a:rPr>
                <a:t>學習與資訊</a:t>
              </a:r>
              <a:endParaRPr lang="en-US" altLang="zh-TW" sz="1600" b="1" dirty="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zh-TW" altLang="en-US" sz="1600" b="1" dirty="0">
                  <a:solidFill>
                    <a:schemeClr val="accent4">
                      <a:lumMod val="50000"/>
                    </a:schemeClr>
                  </a:solidFill>
                  <a:latin typeface="微軟正黑體" panose="020B0604030504040204" pitchFamily="34" charset="-120"/>
                  <a:ea typeface="微軟正黑體" panose="020B0604030504040204" pitchFamily="34" charset="-120"/>
                </a:rPr>
                <a:t>學分學程</a:t>
              </a:r>
            </a:p>
          </p:txBody>
        </p:sp>
      </p:grpSp>
      <p:grpSp>
        <p:nvGrpSpPr>
          <p:cNvPr id="3" name="群組 2">
            <a:extLst>
              <a:ext uri="{FF2B5EF4-FFF2-40B4-BE49-F238E27FC236}">
                <a16:creationId xmlns:a16="http://schemas.microsoft.com/office/drawing/2014/main" id="{42963930-8EDC-4B46-9788-5EB1BCF4FB51}"/>
              </a:ext>
            </a:extLst>
          </p:cNvPr>
          <p:cNvGrpSpPr/>
          <p:nvPr/>
        </p:nvGrpSpPr>
        <p:grpSpPr>
          <a:xfrm>
            <a:off x="7152648" y="3779132"/>
            <a:ext cx="1735880" cy="584775"/>
            <a:chOff x="8029268" y="3077792"/>
            <a:chExt cx="1735880" cy="584775"/>
          </a:xfrm>
        </p:grpSpPr>
        <p:sp>
          <p:nvSpPr>
            <p:cNvPr id="108" name="矩形 107">
              <a:extLst>
                <a:ext uri="{FF2B5EF4-FFF2-40B4-BE49-F238E27FC236}">
                  <a16:creationId xmlns:a16="http://schemas.microsoft.com/office/drawing/2014/main" id="{2D8C66D5-D0DE-4AE8-AA7C-C04821F7E57F}"/>
                </a:ext>
              </a:extLst>
            </p:cNvPr>
            <p:cNvSpPr/>
            <p:nvPr/>
          </p:nvSpPr>
          <p:spPr>
            <a:xfrm>
              <a:off x="8029268" y="3082179"/>
              <a:ext cx="1735880" cy="576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文字方塊 112">
              <a:extLst>
                <a:ext uri="{FF2B5EF4-FFF2-40B4-BE49-F238E27FC236}">
                  <a16:creationId xmlns:a16="http://schemas.microsoft.com/office/drawing/2014/main" id="{16680E10-6499-4049-8455-A57478B56E5D}"/>
                </a:ext>
              </a:extLst>
            </p:cNvPr>
            <p:cNvSpPr txBox="1"/>
            <p:nvPr/>
          </p:nvSpPr>
          <p:spPr>
            <a:xfrm>
              <a:off x="8175541" y="3077792"/>
              <a:ext cx="1443334" cy="584775"/>
            </a:xfrm>
            <a:prstGeom prst="rect">
              <a:avLst/>
            </a:prstGeom>
            <a:noFill/>
          </p:spPr>
          <p:txBody>
            <a:bodyPr wrap="square" rtlCol="0">
              <a:spAutoFit/>
            </a:bodyPr>
            <a:lstStyle/>
            <a:p>
              <a:pPr algn="ctr"/>
              <a:r>
                <a:rPr lang="zh-TW" altLang="en-US" sz="1600" b="1" dirty="0">
                  <a:solidFill>
                    <a:schemeClr val="tx2">
                      <a:lumMod val="75000"/>
                    </a:schemeClr>
                  </a:solidFill>
                  <a:latin typeface="微軟正黑體" panose="020B0604030504040204" pitchFamily="34" charset="-120"/>
                  <a:ea typeface="微軟正黑體" panose="020B0604030504040204" pitchFamily="34" charset="-120"/>
                </a:rPr>
                <a:t>資訊科技應用</a:t>
              </a:r>
              <a:endParaRPr lang="en-US" altLang="zh-TW" sz="1600" b="1" dirty="0">
                <a:solidFill>
                  <a:schemeClr val="tx2">
                    <a:lumMod val="75000"/>
                  </a:schemeClr>
                </a:solidFill>
                <a:latin typeface="微軟正黑體" panose="020B0604030504040204" pitchFamily="34" charset="-120"/>
                <a:ea typeface="微軟正黑體" panose="020B0604030504040204" pitchFamily="34" charset="-120"/>
              </a:endParaRPr>
            </a:p>
            <a:p>
              <a:pPr algn="ctr"/>
              <a:r>
                <a:rPr lang="zh-TW" altLang="en-US" sz="1600" b="1" dirty="0">
                  <a:solidFill>
                    <a:schemeClr val="tx2">
                      <a:lumMod val="75000"/>
                    </a:schemeClr>
                  </a:solidFill>
                  <a:latin typeface="微軟正黑體" panose="020B0604030504040204" pitchFamily="34" charset="-120"/>
                  <a:ea typeface="微軟正黑體" panose="020B0604030504040204" pitchFamily="34" charset="-120"/>
                </a:rPr>
                <a:t>學分學程</a:t>
              </a:r>
            </a:p>
          </p:txBody>
        </p:sp>
      </p:grpSp>
      <p:grpSp>
        <p:nvGrpSpPr>
          <p:cNvPr id="4" name="群組 3">
            <a:extLst>
              <a:ext uri="{FF2B5EF4-FFF2-40B4-BE49-F238E27FC236}">
                <a16:creationId xmlns:a16="http://schemas.microsoft.com/office/drawing/2014/main" id="{3F98E1A5-9608-4121-A19C-4413C28791EE}"/>
              </a:ext>
            </a:extLst>
          </p:cNvPr>
          <p:cNvGrpSpPr/>
          <p:nvPr/>
        </p:nvGrpSpPr>
        <p:grpSpPr>
          <a:xfrm>
            <a:off x="7152648" y="4565145"/>
            <a:ext cx="1735880" cy="576000"/>
            <a:chOff x="8029268" y="4092812"/>
            <a:chExt cx="1735880" cy="576000"/>
          </a:xfrm>
        </p:grpSpPr>
        <p:sp>
          <p:nvSpPr>
            <p:cNvPr id="109" name="矩形 108">
              <a:extLst>
                <a:ext uri="{FF2B5EF4-FFF2-40B4-BE49-F238E27FC236}">
                  <a16:creationId xmlns:a16="http://schemas.microsoft.com/office/drawing/2014/main" id="{F7C8B114-51CD-43BD-AA5B-3C3527C3F74F}"/>
                </a:ext>
              </a:extLst>
            </p:cNvPr>
            <p:cNvSpPr/>
            <p:nvPr/>
          </p:nvSpPr>
          <p:spPr>
            <a:xfrm>
              <a:off x="8029268" y="4092812"/>
              <a:ext cx="1735880" cy="576000"/>
            </a:xfrm>
            <a:prstGeom prst="rect">
              <a:avLst/>
            </a:prstGeom>
            <a:solidFill>
              <a:srgbClr val="CCAB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4" name="文字方塊 113">
              <a:extLst>
                <a:ext uri="{FF2B5EF4-FFF2-40B4-BE49-F238E27FC236}">
                  <a16:creationId xmlns:a16="http://schemas.microsoft.com/office/drawing/2014/main" id="{3A77E00C-6E06-4570-BB78-53F0B15D5D7A}"/>
                </a:ext>
              </a:extLst>
            </p:cNvPr>
            <p:cNvSpPr txBox="1"/>
            <p:nvPr/>
          </p:nvSpPr>
          <p:spPr>
            <a:xfrm>
              <a:off x="8173334" y="4119202"/>
              <a:ext cx="1447748" cy="523220"/>
            </a:xfrm>
            <a:prstGeom prst="rect">
              <a:avLst/>
            </a:prstGeom>
            <a:noFill/>
          </p:spPr>
          <p:txBody>
            <a:bodyPr wrap="square" rtlCol="0">
              <a:spAutoFit/>
            </a:bodyPr>
            <a:lstStyle/>
            <a:p>
              <a:pPr algn="ctr"/>
              <a:r>
                <a:rPr lang="zh-TW" altLang="en-US" sz="1400" b="1" dirty="0">
                  <a:solidFill>
                    <a:schemeClr val="tx2">
                      <a:lumMod val="75000"/>
                    </a:schemeClr>
                  </a:solidFill>
                  <a:latin typeface="微軟正黑體" panose="020B0604030504040204" pitchFamily="34" charset="-120"/>
                  <a:ea typeface="微軟正黑體" panose="020B0604030504040204" pitchFamily="34" charset="-120"/>
                </a:rPr>
                <a:t>人工智慧技術與應用學分學程</a:t>
              </a:r>
            </a:p>
          </p:txBody>
        </p:sp>
      </p:grpSp>
      <p:grpSp>
        <p:nvGrpSpPr>
          <p:cNvPr id="7" name="群組 6">
            <a:extLst>
              <a:ext uri="{FF2B5EF4-FFF2-40B4-BE49-F238E27FC236}">
                <a16:creationId xmlns:a16="http://schemas.microsoft.com/office/drawing/2014/main" id="{2619DF76-71CE-4D06-A494-A44DFEC6E076}"/>
              </a:ext>
            </a:extLst>
          </p:cNvPr>
          <p:cNvGrpSpPr/>
          <p:nvPr/>
        </p:nvGrpSpPr>
        <p:grpSpPr>
          <a:xfrm>
            <a:off x="7152648" y="5342382"/>
            <a:ext cx="1735880" cy="576000"/>
            <a:chOff x="8029268" y="5223937"/>
            <a:chExt cx="1735880" cy="576000"/>
          </a:xfrm>
        </p:grpSpPr>
        <p:sp>
          <p:nvSpPr>
            <p:cNvPr id="110" name="矩形 109">
              <a:extLst>
                <a:ext uri="{FF2B5EF4-FFF2-40B4-BE49-F238E27FC236}">
                  <a16:creationId xmlns:a16="http://schemas.microsoft.com/office/drawing/2014/main" id="{1E954E76-E361-4E61-9EED-26990CA6FBDD}"/>
                </a:ext>
              </a:extLst>
            </p:cNvPr>
            <p:cNvSpPr/>
            <p:nvPr/>
          </p:nvSpPr>
          <p:spPr>
            <a:xfrm>
              <a:off x="8029268" y="5223937"/>
              <a:ext cx="1735880" cy="576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文字方塊 114">
              <a:extLst>
                <a:ext uri="{FF2B5EF4-FFF2-40B4-BE49-F238E27FC236}">
                  <a16:creationId xmlns:a16="http://schemas.microsoft.com/office/drawing/2014/main" id="{ACFFF63F-77B0-4D4B-B06E-59402C044505}"/>
                </a:ext>
              </a:extLst>
            </p:cNvPr>
            <p:cNvSpPr txBox="1"/>
            <p:nvPr/>
          </p:nvSpPr>
          <p:spPr>
            <a:xfrm>
              <a:off x="8146492" y="5250327"/>
              <a:ext cx="1501432" cy="523220"/>
            </a:xfrm>
            <a:prstGeom prst="rect">
              <a:avLst/>
            </a:prstGeom>
            <a:noFill/>
          </p:spPr>
          <p:txBody>
            <a:bodyPr wrap="square" rtlCol="0">
              <a:spAutoFit/>
            </a:bodyPr>
            <a:lstStyle/>
            <a:p>
              <a:pPr algn="ctr"/>
              <a:r>
                <a:rPr lang="zh-TW" altLang="en-US" sz="1400" b="1" dirty="0">
                  <a:solidFill>
                    <a:schemeClr val="tx2">
                      <a:lumMod val="75000"/>
                    </a:schemeClr>
                  </a:solidFill>
                  <a:latin typeface="微軟正黑體" panose="020B0604030504040204" pitchFamily="34" charset="-120"/>
                  <a:ea typeface="微軟正黑體" panose="020B0604030504040204" pitchFamily="34" charset="-120"/>
                </a:rPr>
                <a:t>電腦音樂與音訊技術學分學程</a:t>
              </a:r>
            </a:p>
          </p:txBody>
        </p:sp>
      </p:grpSp>
      <p:grpSp>
        <p:nvGrpSpPr>
          <p:cNvPr id="121" name="群組 120">
            <a:extLst>
              <a:ext uri="{FF2B5EF4-FFF2-40B4-BE49-F238E27FC236}">
                <a16:creationId xmlns:a16="http://schemas.microsoft.com/office/drawing/2014/main" id="{69E0D359-4D29-406C-BED1-8FFA122140B9}"/>
              </a:ext>
            </a:extLst>
          </p:cNvPr>
          <p:cNvGrpSpPr/>
          <p:nvPr/>
        </p:nvGrpSpPr>
        <p:grpSpPr>
          <a:xfrm>
            <a:off x="3118793" y="3774040"/>
            <a:ext cx="364202" cy="307777"/>
            <a:chOff x="2365692" y="1914939"/>
            <a:chExt cx="364202" cy="307777"/>
          </a:xfrm>
        </p:grpSpPr>
        <p:sp>
          <p:nvSpPr>
            <p:cNvPr id="122" name="橢圓 121">
              <a:extLst>
                <a:ext uri="{FF2B5EF4-FFF2-40B4-BE49-F238E27FC236}">
                  <a16:creationId xmlns:a16="http://schemas.microsoft.com/office/drawing/2014/main" id="{7B7EA40D-5647-468A-85EF-BE6FEFE40375}"/>
                </a:ext>
              </a:extLst>
            </p:cNvPr>
            <p:cNvSpPr/>
            <p:nvPr/>
          </p:nvSpPr>
          <p:spPr>
            <a:xfrm>
              <a:off x="2438458" y="1961311"/>
              <a:ext cx="234000" cy="234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4D997159-2183-4437-9CF4-DCEA673A22F7}"/>
                </a:ext>
              </a:extLst>
            </p:cNvPr>
            <p:cNvSpPr/>
            <p:nvPr/>
          </p:nvSpPr>
          <p:spPr>
            <a:xfrm>
              <a:off x="2365692"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124" name="群組 123">
            <a:extLst>
              <a:ext uri="{FF2B5EF4-FFF2-40B4-BE49-F238E27FC236}">
                <a16:creationId xmlns:a16="http://schemas.microsoft.com/office/drawing/2014/main" id="{19787F53-6ECD-4466-AA88-82CC529F3301}"/>
              </a:ext>
            </a:extLst>
          </p:cNvPr>
          <p:cNvGrpSpPr/>
          <p:nvPr/>
        </p:nvGrpSpPr>
        <p:grpSpPr>
          <a:xfrm>
            <a:off x="3556883" y="3774040"/>
            <a:ext cx="364202" cy="307777"/>
            <a:chOff x="4118053" y="1914939"/>
            <a:chExt cx="364202" cy="307777"/>
          </a:xfrm>
        </p:grpSpPr>
        <p:sp>
          <p:nvSpPr>
            <p:cNvPr id="125" name="橢圓 124">
              <a:extLst>
                <a:ext uri="{FF2B5EF4-FFF2-40B4-BE49-F238E27FC236}">
                  <a16:creationId xmlns:a16="http://schemas.microsoft.com/office/drawing/2014/main" id="{761EB208-476B-4621-B288-7D0D60B22B19}"/>
                </a:ext>
              </a:extLst>
            </p:cNvPr>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0FBDCE64-AEA3-4AB2-BB9A-7B457AF7343C}"/>
                </a:ext>
              </a:extLst>
            </p:cNvPr>
            <p:cNvSpPr/>
            <p:nvPr/>
          </p:nvSpPr>
          <p:spPr>
            <a:xfrm>
              <a:off x="4118053"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選</a:t>
              </a:r>
            </a:p>
          </p:txBody>
        </p:sp>
      </p:grpSp>
      <p:grpSp>
        <p:nvGrpSpPr>
          <p:cNvPr id="127" name="群組 126">
            <a:extLst>
              <a:ext uri="{FF2B5EF4-FFF2-40B4-BE49-F238E27FC236}">
                <a16:creationId xmlns:a16="http://schemas.microsoft.com/office/drawing/2014/main" id="{388CB94D-2936-4729-99DB-45BF0D6DF7AF}"/>
              </a:ext>
            </a:extLst>
          </p:cNvPr>
          <p:cNvGrpSpPr/>
          <p:nvPr/>
        </p:nvGrpSpPr>
        <p:grpSpPr>
          <a:xfrm>
            <a:off x="2560055" y="4930484"/>
            <a:ext cx="364202" cy="307777"/>
            <a:chOff x="2898579" y="1914939"/>
            <a:chExt cx="364202" cy="307777"/>
          </a:xfrm>
        </p:grpSpPr>
        <p:sp>
          <p:nvSpPr>
            <p:cNvPr id="128" name="橢圓 127">
              <a:extLst>
                <a:ext uri="{FF2B5EF4-FFF2-40B4-BE49-F238E27FC236}">
                  <a16:creationId xmlns:a16="http://schemas.microsoft.com/office/drawing/2014/main" id="{4B4AE39C-0228-43F7-8F6B-5477C25C46D5}"/>
                </a:ext>
              </a:extLst>
            </p:cNvPr>
            <p:cNvSpPr/>
            <p:nvPr/>
          </p:nvSpPr>
          <p:spPr>
            <a:xfrm>
              <a:off x="2962618" y="1961311"/>
              <a:ext cx="234000" cy="234000"/>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29" name="矩形 20">
              <a:extLst>
                <a:ext uri="{FF2B5EF4-FFF2-40B4-BE49-F238E27FC236}">
                  <a16:creationId xmlns:a16="http://schemas.microsoft.com/office/drawing/2014/main" id="{2FED22F7-A866-4E93-A203-7AF53A9D3C1C}"/>
                </a:ext>
              </a:extLst>
            </p:cNvPr>
            <p:cNvSpPr/>
            <p:nvPr/>
          </p:nvSpPr>
          <p:spPr>
            <a:xfrm>
              <a:off x="2898579"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130" name="群組 129">
            <a:extLst>
              <a:ext uri="{FF2B5EF4-FFF2-40B4-BE49-F238E27FC236}">
                <a16:creationId xmlns:a16="http://schemas.microsoft.com/office/drawing/2014/main" id="{62C87B31-90C3-45BC-A58F-301342B6EEFC}"/>
              </a:ext>
            </a:extLst>
          </p:cNvPr>
          <p:cNvGrpSpPr/>
          <p:nvPr/>
        </p:nvGrpSpPr>
        <p:grpSpPr>
          <a:xfrm>
            <a:off x="2998145" y="4930484"/>
            <a:ext cx="364202" cy="307777"/>
            <a:chOff x="3155619" y="1914939"/>
            <a:chExt cx="364202" cy="307777"/>
          </a:xfrm>
        </p:grpSpPr>
        <p:sp>
          <p:nvSpPr>
            <p:cNvPr id="131" name="橢圓 130">
              <a:extLst>
                <a:ext uri="{FF2B5EF4-FFF2-40B4-BE49-F238E27FC236}">
                  <a16:creationId xmlns:a16="http://schemas.microsoft.com/office/drawing/2014/main" id="{9DF7EFBB-ABB9-4294-8549-0A31E9C1F570}"/>
                </a:ext>
              </a:extLst>
            </p:cNvPr>
            <p:cNvSpPr/>
            <p:nvPr/>
          </p:nvSpPr>
          <p:spPr>
            <a:xfrm>
              <a:off x="3224698" y="1961311"/>
              <a:ext cx="234000" cy="234000"/>
            </a:xfrm>
            <a:prstGeom prst="ellipse">
              <a:avLst/>
            </a:prstGeom>
            <a:solidFill>
              <a:srgbClr val="CCABD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2" name="矩形 21">
              <a:extLst>
                <a:ext uri="{FF2B5EF4-FFF2-40B4-BE49-F238E27FC236}">
                  <a16:creationId xmlns:a16="http://schemas.microsoft.com/office/drawing/2014/main" id="{C13EBFF8-6785-4E31-AC48-E604FFF8C737}"/>
                </a:ext>
              </a:extLst>
            </p:cNvPr>
            <p:cNvSpPr/>
            <p:nvPr/>
          </p:nvSpPr>
          <p:spPr>
            <a:xfrm>
              <a:off x="3155619" y="1914939"/>
              <a:ext cx="364202" cy="307777"/>
            </a:xfrm>
            <a:prstGeom prst="rect">
              <a:avLst/>
            </a:prstGeom>
            <a:ln>
              <a:noFill/>
            </a:ln>
          </p:spPr>
          <p:txBody>
            <a:bodyPr wrap="none">
              <a:spAutoFit/>
            </a:bodyPr>
            <a:lstStyle/>
            <a:p>
              <a:r>
                <a:rPr lang="zh-TW" altLang="en-US" sz="1400" dirty="0">
                  <a:latin typeface="標楷體" panose="03000509000000000000" pitchFamily="65" charset="-120"/>
                  <a:ea typeface="標楷體" panose="03000509000000000000" pitchFamily="65" charset="-120"/>
                  <a:cs typeface="Gen Jyuu Gothic Monospace Medium" panose="020B0409020203020207" pitchFamily="49" charset="-120"/>
                </a:rPr>
                <a:t>選</a:t>
              </a:r>
              <a:endParaRPr lang="zh-TW" altLang="en-US" sz="1400" dirty="0">
                <a:latin typeface="標楷體" panose="03000509000000000000" pitchFamily="65" charset="-120"/>
                <a:ea typeface="標楷體" panose="03000509000000000000" pitchFamily="65" charset="-120"/>
              </a:endParaRPr>
            </a:p>
          </p:txBody>
        </p:sp>
      </p:grpSp>
      <p:grpSp>
        <p:nvGrpSpPr>
          <p:cNvPr id="133" name="群組 132">
            <a:extLst>
              <a:ext uri="{FF2B5EF4-FFF2-40B4-BE49-F238E27FC236}">
                <a16:creationId xmlns:a16="http://schemas.microsoft.com/office/drawing/2014/main" id="{294BCC40-CB46-4055-BB49-AF0197EA4A9F}"/>
              </a:ext>
            </a:extLst>
          </p:cNvPr>
          <p:cNvGrpSpPr/>
          <p:nvPr/>
        </p:nvGrpSpPr>
        <p:grpSpPr>
          <a:xfrm>
            <a:off x="2553167" y="5174558"/>
            <a:ext cx="364202" cy="307777"/>
            <a:chOff x="4118053" y="1914939"/>
            <a:chExt cx="364202" cy="307777"/>
          </a:xfrm>
        </p:grpSpPr>
        <p:sp>
          <p:nvSpPr>
            <p:cNvPr id="134" name="橢圓 133">
              <a:extLst>
                <a:ext uri="{FF2B5EF4-FFF2-40B4-BE49-F238E27FC236}">
                  <a16:creationId xmlns:a16="http://schemas.microsoft.com/office/drawing/2014/main" id="{8BF0483B-91D6-44E9-ABCC-3864C427DE90}"/>
                </a:ext>
              </a:extLst>
            </p:cNvPr>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5" name="矩形 134">
              <a:extLst>
                <a:ext uri="{FF2B5EF4-FFF2-40B4-BE49-F238E27FC236}">
                  <a16:creationId xmlns:a16="http://schemas.microsoft.com/office/drawing/2014/main" id="{DEEA1049-3A66-45B1-AEC1-AC80FA6C3C8C}"/>
                </a:ext>
              </a:extLst>
            </p:cNvPr>
            <p:cNvSpPr/>
            <p:nvPr/>
          </p:nvSpPr>
          <p:spPr>
            <a:xfrm>
              <a:off x="4118053" y="1914939"/>
              <a:ext cx="364202"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選</a:t>
              </a:r>
            </a:p>
          </p:txBody>
        </p:sp>
      </p:grpSp>
      <p:sp>
        <p:nvSpPr>
          <p:cNvPr id="146" name="矩形 145">
            <a:extLst>
              <a:ext uri="{FF2B5EF4-FFF2-40B4-BE49-F238E27FC236}">
                <a16:creationId xmlns:a16="http://schemas.microsoft.com/office/drawing/2014/main" id="{6C583AB8-AD5B-45E5-B1C6-AEC48B4175B8}"/>
              </a:ext>
            </a:extLst>
          </p:cNvPr>
          <p:cNvSpPr/>
          <p:nvPr/>
        </p:nvSpPr>
        <p:spPr>
          <a:xfrm>
            <a:off x="1041406" y="6219699"/>
            <a:ext cx="2848883" cy="600164"/>
          </a:xfrm>
          <a:prstGeom prst="rect">
            <a:avLst/>
          </a:prstGeom>
        </p:spPr>
        <p:txBody>
          <a:bodyPr wrap="square">
            <a:spAutoFit/>
          </a:bodyPr>
          <a:lstStyle/>
          <a:p>
            <a:r>
              <a:rPr lang="zh-TW" altLang="en-US" sz="1100" dirty="0">
                <a:solidFill>
                  <a:schemeClr val="accent6">
                    <a:lumMod val="50000"/>
                  </a:schemeClr>
                </a:solidFill>
                <a:latin typeface="微軟正黑體" panose="020B0604030504040204" pitchFamily="34" charset="-120"/>
                <a:ea typeface="微軟正黑體" panose="020B0604030504040204" pitchFamily="34" charset="-120"/>
              </a:rPr>
              <a:t>另有兩門非邏輯組開設：</a:t>
            </a:r>
            <a:endParaRPr lang="en-US" altLang="zh-TW" sz="1100" dirty="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1100" dirty="0">
                <a:solidFill>
                  <a:schemeClr val="accent6">
                    <a:lumMod val="50000"/>
                  </a:schemeClr>
                </a:solidFill>
                <a:latin typeface="微軟正黑體" panose="020B0604030504040204" pitchFamily="34" charset="-120"/>
                <a:ea typeface="微軟正黑體" panose="020B0604030504040204" pitchFamily="34" charset="-120"/>
              </a:rPr>
              <a:t>    智慧型手機與開放軟體之日常物理學習</a:t>
            </a:r>
            <a:endParaRPr lang="en-US" altLang="zh-TW" sz="1100" dirty="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1100" dirty="0">
                <a:solidFill>
                  <a:schemeClr val="accent6">
                    <a:lumMod val="50000"/>
                  </a:schemeClr>
                </a:solidFill>
                <a:latin typeface="微軟正黑體" panose="020B0604030504040204" pitchFamily="34" charset="-120"/>
                <a:ea typeface="微軟正黑體" panose="020B0604030504040204" pitchFamily="34" charset="-120"/>
              </a:rPr>
              <a:t>    智慧生活小 </a:t>
            </a:r>
            <a:r>
              <a:rPr lang="en-US" altLang="zh-TW" sz="1100" dirty="0">
                <a:solidFill>
                  <a:schemeClr val="accent6">
                    <a:lumMod val="50000"/>
                  </a:schemeClr>
                </a:solidFill>
                <a:latin typeface="微軟正黑體" panose="020B0604030504040204" pitchFamily="34" charset="-120"/>
                <a:ea typeface="微軟正黑體" panose="020B0604030504040204" pitchFamily="34" charset="-120"/>
              </a:rPr>
              <a:t>app </a:t>
            </a:r>
            <a:r>
              <a:rPr lang="zh-TW" altLang="en-US" sz="1100" dirty="0">
                <a:solidFill>
                  <a:schemeClr val="accent6">
                    <a:lumMod val="50000"/>
                  </a:schemeClr>
                </a:solidFill>
                <a:latin typeface="微軟正黑體" panose="020B0604030504040204" pitchFamily="34" charset="-120"/>
                <a:ea typeface="微軟正黑體" panose="020B0604030504040204" pitchFamily="34" charset="-120"/>
              </a:rPr>
              <a:t>開發</a:t>
            </a:r>
            <a:r>
              <a:rPr lang="en-US" altLang="zh-TW" sz="1100" dirty="0">
                <a:solidFill>
                  <a:schemeClr val="accent6">
                    <a:lumMod val="50000"/>
                  </a:schemeClr>
                </a:solidFill>
                <a:latin typeface="微軟正黑體" panose="020B0604030504040204" pitchFamily="34" charset="-120"/>
                <a:ea typeface="微軟正黑體" panose="020B0604030504040204" pitchFamily="34" charset="-120"/>
              </a:rPr>
              <a:t>(1 </a:t>
            </a:r>
            <a:r>
              <a:rPr lang="zh-TW" altLang="en-US" sz="1100" dirty="0">
                <a:solidFill>
                  <a:schemeClr val="accent6">
                    <a:lumMod val="50000"/>
                  </a:schemeClr>
                </a:solidFill>
                <a:latin typeface="微軟正黑體" panose="020B0604030504040204" pitchFamily="34" charset="-120"/>
                <a:ea typeface="微軟正黑體" panose="020B0604030504040204" pitchFamily="34" charset="-120"/>
              </a:rPr>
              <a:t>學分</a:t>
            </a:r>
            <a:r>
              <a:rPr lang="en-US" altLang="zh-TW" sz="1100"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11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3074" name="文字方塊 27"/>
          <p:cNvSpPr txBox="1">
            <a:spLocks noChangeArrowheads="1"/>
          </p:cNvSpPr>
          <p:nvPr/>
        </p:nvSpPr>
        <p:spPr bwMode="auto">
          <a:xfrm>
            <a:off x="1236752" y="1687742"/>
            <a:ext cx="4131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nSpc>
                <a:spcPct val="100000"/>
              </a:lnSpc>
              <a:buNone/>
            </a:pPr>
            <a:r>
              <a:rPr lang="zh-TW" altLang="en-US" sz="1800" b="1" dirty="0">
                <a:solidFill>
                  <a:srgbClr val="385723"/>
                </a:solidFill>
                <a:latin typeface="微軟正黑體" panose="020B0604030504040204" pitchFamily="34" charset="-120"/>
                <a:ea typeface="微軟正黑體" panose="020B0604030504040204" pitchFamily="34" charset="-120"/>
              </a:rPr>
              <a:t>通識「邏輯運算」領域課程地圖</a:t>
            </a:r>
          </a:p>
        </p:txBody>
      </p:sp>
      <p:sp>
        <p:nvSpPr>
          <p:cNvPr id="81" name="文字方塊 27">
            <a:extLst>
              <a:ext uri="{FF2B5EF4-FFF2-40B4-BE49-F238E27FC236}">
                <a16:creationId xmlns:a16="http://schemas.microsoft.com/office/drawing/2014/main" id="{8EDD2C31-C386-4E66-BAB4-9DD5ABEC11BB}"/>
              </a:ext>
            </a:extLst>
          </p:cNvPr>
          <p:cNvSpPr txBox="1">
            <a:spLocks noChangeArrowheads="1"/>
          </p:cNvSpPr>
          <p:nvPr/>
        </p:nvSpPr>
        <p:spPr bwMode="auto">
          <a:xfrm>
            <a:off x="818363" y="950587"/>
            <a:ext cx="9482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marL="285750" indent="-285750">
              <a:lnSpc>
                <a:spcPct val="100000"/>
              </a:lnSpc>
              <a:buFont typeface="Wingdings" panose="05000000000000000000" pitchFamily="2" charset="2"/>
              <a:buChar char="Ø"/>
            </a:pPr>
            <a:r>
              <a:rPr lang="zh-TW" altLang="en-US" sz="1800" b="1" dirty="0">
                <a:latin typeface="微軟正黑體" panose="020B0604030504040204" pitchFamily="34" charset="-120"/>
                <a:ea typeface="微軟正黑體" panose="020B0604030504040204" pitchFamily="34" charset="-120"/>
              </a:rPr>
              <a:t>你知道嗎？修習「邏輯運算」領域通識課程後，還可進一步修習「人機共創系列」學分學程，結合資訊技術與人文、藝術、教育、工程等專業領域，發展你的第二專長！</a:t>
            </a:r>
            <a:endParaRPr lang="en-US" altLang="zh-TW" sz="1800" b="1" dirty="0">
              <a:latin typeface="微軟正黑體" panose="020B0604030504040204" pitchFamily="34" charset="-120"/>
              <a:ea typeface="微軟正黑體" panose="020B0604030504040204" pitchFamily="34" charset="-120"/>
            </a:endParaRPr>
          </a:p>
        </p:txBody>
      </p:sp>
      <p:sp>
        <p:nvSpPr>
          <p:cNvPr id="82" name="文字方塊 27">
            <a:extLst>
              <a:ext uri="{FF2B5EF4-FFF2-40B4-BE49-F238E27FC236}">
                <a16:creationId xmlns:a16="http://schemas.microsoft.com/office/drawing/2014/main" id="{F72D3A4B-A6CA-40ED-9EBC-FA8ABFA73987}"/>
              </a:ext>
            </a:extLst>
          </p:cNvPr>
          <p:cNvSpPr txBox="1">
            <a:spLocks noChangeArrowheads="1"/>
          </p:cNvSpPr>
          <p:nvPr/>
        </p:nvSpPr>
        <p:spPr bwMode="auto">
          <a:xfrm>
            <a:off x="6964278" y="1745301"/>
            <a:ext cx="2313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nSpc>
                <a:spcPct val="100000"/>
              </a:lnSpc>
              <a:buNone/>
            </a:pPr>
            <a:r>
              <a:rPr lang="zh-TW" altLang="en-US" sz="1800" b="1" dirty="0">
                <a:latin typeface="微軟正黑體" panose="020B0604030504040204" pitchFamily="34" charset="-120"/>
                <a:ea typeface="微軟正黑體" panose="020B0604030504040204" pitchFamily="34" charset="-120"/>
              </a:rPr>
              <a:t>人機共創學分學程</a:t>
            </a:r>
          </a:p>
        </p:txBody>
      </p:sp>
      <p:sp>
        <p:nvSpPr>
          <p:cNvPr id="8" name="箭號: 向右 7">
            <a:extLst>
              <a:ext uri="{FF2B5EF4-FFF2-40B4-BE49-F238E27FC236}">
                <a16:creationId xmlns:a16="http://schemas.microsoft.com/office/drawing/2014/main" id="{F77D05A4-0EC7-4649-B9D4-55B800E97A5C}"/>
              </a:ext>
            </a:extLst>
          </p:cNvPr>
          <p:cNvSpPr/>
          <p:nvPr/>
        </p:nvSpPr>
        <p:spPr>
          <a:xfrm>
            <a:off x="5739966" y="3820412"/>
            <a:ext cx="902016" cy="32057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17493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a:extLst>
              <a:ext uri="{FF2B5EF4-FFF2-40B4-BE49-F238E27FC236}">
                <a16:creationId xmlns:a16="http://schemas.microsoft.com/office/drawing/2014/main" id="{DAF22709-A59E-4646-A36E-9F0D357F5293}"/>
              </a:ext>
            </a:extLst>
          </p:cNvPr>
          <p:cNvSpPr/>
          <p:nvPr/>
        </p:nvSpPr>
        <p:spPr>
          <a:xfrm>
            <a:off x="7797339" y="1536904"/>
            <a:ext cx="2315349" cy="4488230"/>
          </a:xfrm>
          <a:prstGeom prst="rect">
            <a:avLst/>
          </a:prstGeom>
          <a:solidFill>
            <a:schemeClr val="bg1">
              <a:lumMod val="8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6">
                  <a:lumMod val="75000"/>
                </a:schemeClr>
              </a:buClr>
            </a:pPr>
            <a:endParaRPr lang="en-US" altLang="zh-TW" sz="1600" dirty="0">
              <a:solidFill>
                <a:schemeClr val="accent6">
                  <a:lumMod val="50000"/>
                </a:schemeClr>
              </a:solidFill>
              <a:ea typeface="微軟正黑體" panose="020B0604030504040204" pitchFamily="34" charset="-120"/>
            </a:endParaRPr>
          </a:p>
        </p:txBody>
      </p:sp>
      <p:pic>
        <p:nvPicPr>
          <p:cNvPr id="3080" name="圖片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71450"/>
            <a:ext cx="24907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t>29</a:t>
            </a:fld>
            <a:endParaRPr lang="zh-TW" altLang="en-US" dirty="0">
              <a:latin typeface="標楷體" panose="03000509000000000000" pitchFamily="65" charset="-120"/>
              <a:ea typeface="標楷體" panose="03000509000000000000" pitchFamily="65" charset="-120"/>
            </a:endParaRPr>
          </a:p>
        </p:txBody>
      </p:sp>
      <p:sp>
        <p:nvSpPr>
          <p:cNvPr id="39" name="文字方塊 38"/>
          <p:cNvSpPr txBox="1"/>
          <p:nvPr/>
        </p:nvSpPr>
        <p:spPr>
          <a:xfrm>
            <a:off x="10737908" y="5027646"/>
            <a:ext cx="1273036" cy="1384995"/>
          </a:xfrm>
          <a:prstGeom prst="rect">
            <a:avLst/>
          </a:prstGeom>
          <a:noFill/>
          <a:ln>
            <a:solidFill>
              <a:schemeClr val="tx1"/>
            </a:solidFill>
          </a:ln>
        </p:spPr>
        <p:txBody>
          <a:bodyPr wrap="square" rtlCol="0">
            <a:spAutoFit/>
          </a:bodyPr>
          <a:lstStyle/>
          <a:p>
            <a:r>
              <a:rPr lang="en-US" altLang="zh-TW" sz="1400" dirty="0">
                <a:ea typeface="微軟正黑體" panose="020B0604030504040204" pitchFamily="34" charset="-120"/>
              </a:rPr>
              <a:t>Computational Thinking and Programming Education Division </a:t>
            </a:r>
            <a:r>
              <a:rPr lang="en-US" altLang="zh-TW" sz="1400" dirty="0">
                <a:latin typeface="標楷體" panose="03000509000000000000" pitchFamily="65" charset="-120"/>
                <a:ea typeface="標楷體" panose="03000509000000000000" pitchFamily="65" charset="-120"/>
              </a:rPr>
              <a:t>02-7749-1121</a:t>
            </a:r>
            <a:endParaRPr lang="zh-TW" altLang="en-US" sz="1400" dirty="0">
              <a:latin typeface="標楷體" panose="03000509000000000000" pitchFamily="65" charset="-120"/>
              <a:ea typeface="標楷體" panose="03000509000000000000" pitchFamily="65" charset="-120"/>
            </a:endParaRPr>
          </a:p>
        </p:txBody>
      </p:sp>
      <p:sp>
        <p:nvSpPr>
          <p:cNvPr id="44" name="矩形 43">
            <a:extLst>
              <a:ext uri="{FF2B5EF4-FFF2-40B4-BE49-F238E27FC236}">
                <a16:creationId xmlns:a16="http://schemas.microsoft.com/office/drawing/2014/main" id="{C3987662-0132-4629-B8DD-713309BCEE72}"/>
              </a:ext>
            </a:extLst>
          </p:cNvPr>
          <p:cNvSpPr/>
          <p:nvPr/>
        </p:nvSpPr>
        <p:spPr>
          <a:xfrm>
            <a:off x="723331" y="1536904"/>
            <a:ext cx="5730129" cy="448823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6">
                  <a:lumMod val="75000"/>
                </a:schemeClr>
              </a:buClr>
            </a:pPr>
            <a:endParaRPr lang="en-US" altLang="zh-TW" sz="16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5" name="矩形 44">
            <a:extLst>
              <a:ext uri="{FF2B5EF4-FFF2-40B4-BE49-F238E27FC236}">
                <a16:creationId xmlns:a16="http://schemas.microsoft.com/office/drawing/2014/main" id="{19E19F25-F69E-4C9A-AB9B-B49EF9210399}"/>
              </a:ext>
            </a:extLst>
          </p:cNvPr>
          <p:cNvSpPr/>
          <p:nvPr/>
        </p:nvSpPr>
        <p:spPr>
          <a:xfrm>
            <a:off x="885666" y="1945842"/>
            <a:ext cx="66039" cy="33528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solidFill>
                <a:schemeClr val="accent6">
                  <a:lumMod val="50000"/>
                </a:schemeClr>
              </a:solidFill>
            </a:endParaRPr>
          </a:p>
        </p:txBody>
      </p:sp>
      <p:sp>
        <p:nvSpPr>
          <p:cNvPr id="46" name="文字方塊 45">
            <a:extLst>
              <a:ext uri="{FF2B5EF4-FFF2-40B4-BE49-F238E27FC236}">
                <a16:creationId xmlns:a16="http://schemas.microsoft.com/office/drawing/2014/main" id="{6985F900-33F9-46AD-A4EB-1CC9891933A6}"/>
              </a:ext>
            </a:extLst>
          </p:cNvPr>
          <p:cNvSpPr txBox="1"/>
          <p:nvPr/>
        </p:nvSpPr>
        <p:spPr>
          <a:xfrm>
            <a:off x="970470" y="1950136"/>
            <a:ext cx="2244055" cy="338554"/>
          </a:xfrm>
          <a:prstGeom prst="rect">
            <a:avLst/>
          </a:prstGeom>
          <a:noFill/>
        </p:spPr>
        <p:txBody>
          <a:bodyPr wrap="square" rtlCol="0">
            <a:spAutoFit/>
          </a:bodyPr>
          <a:lstStyle/>
          <a:p>
            <a:pPr lvl="0" eaLnBrk="0" fontAlgn="base" hangingPunct="0">
              <a:spcBef>
                <a:spcPct val="0"/>
              </a:spcBef>
              <a:spcAft>
                <a:spcPct val="0"/>
              </a:spcAft>
            </a:pPr>
            <a:r>
              <a:rPr lang="zh-TW" altLang="zh-TW" sz="1600" dirty="0">
                <a:solidFill>
                  <a:srgbClr val="202124"/>
                </a:solidFill>
                <a:latin typeface="Arial Unicode MS"/>
                <a:ea typeface="inherit"/>
              </a:rPr>
              <a:t>Foundation Course</a:t>
            </a:r>
            <a:r>
              <a:rPr lang="en-US" altLang="zh-TW" sz="1600" dirty="0">
                <a:solidFill>
                  <a:srgbClr val="202124"/>
                </a:solidFill>
                <a:latin typeface="Arial Unicode MS"/>
                <a:ea typeface="inherit"/>
              </a:rPr>
              <a:t>s</a:t>
            </a:r>
            <a:r>
              <a:rPr lang="zh-TW" altLang="zh-TW" sz="500" dirty="0"/>
              <a:t> </a:t>
            </a:r>
            <a:endParaRPr lang="zh-TW" altLang="zh-TW" sz="1200" dirty="0">
              <a:latin typeface="Arial" panose="020B0604020202020204" pitchFamily="34" charset="0"/>
            </a:endParaRPr>
          </a:p>
        </p:txBody>
      </p:sp>
      <p:sp>
        <p:nvSpPr>
          <p:cNvPr id="47" name="文字方塊 46">
            <a:extLst>
              <a:ext uri="{FF2B5EF4-FFF2-40B4-BE49-F238E27FC236}">
                <a16:creationId xmlns:a16="http://schemas.microsoft.com/office/drawing/2014/main" id="{712D0B2E-BE6D-412B-9A3C-368AE193EE40}"/>
              </a:ext>
            </a:extLst>
          </p:cNvPr>
          <p:cNvSpPr txBox="1"/>
          <p:nvPr/>
        </p:nvSpPr>
        <p:spPr>
          <a:xfrm>
            <a:off x="990455" y="2874162"/>
            <a:ext cx="2410308" cy="338554"/>
          </a:xfrm>
          <a:prstGeom prst="rect">
            <a:avLst/>
          </a:prstGeom>
          <a:noFill/>
        </p:spPr>
        <p:txBody>
          <a:bodyPr wrap="square" rtlCol="0">
            <a:spAutoFit/>
          </a:bodyPr>
          <a:lstStyle/>
          <a:p>
            <a:pPr lvl="0" eaLnBrk="0" fontAlgn="base" hangingPunct="0">
              <a:spcBef>
                <a:spcPct val="0"/>
              </a:spcBef>
              <a:spcAft>
                <a:spcPct val="0"/>
              </a:spcAft>
            </a:pPr>
            <a:r>
              <a:rPr lang="zh-TW" altLang="zh-TW" sz="1600" dirty="0">
                <a:solidFill>
                  <a:srgbClr val="202124"/>
                </a:solidFill>
                <a:latin typeface="Arial Unicode MS"/>
                <a:ea typeface="inherit"/>
              </a:rPr>
              <a:t>Information Technology</a:t>
            </a:r>
            <a:r>
              <a:rPr lang="zh-TW" altLang="zh-TW" sz="500" dirty="0"/>
              <a:t> </a:t>
            </a:r>
            <a:endParaRPr lang="zh-TW" altLang="zh-TW" sz="1200" dirty="0">
              <a:latin typeface="Arial" panose="020B0604020202020204" pitchFamily="34" charset="0"/>
            </a:endParaRPr>
          </a:p>
        </p:txBody>
      </p:sp>
      <p:sp>
        <p:nvSpPr>
          <p:cNvPr id="48" name="文字方塊 47">
            <a:extLst>
              <a:ext uri="{FF2B5EF4-FFF2-40B4-BE49-F238E27FC236}">
                <a16:creationId xmlns:a16="http://schemas.microsoft.com/office/drawing/2014/main" id="{8FFB69D4-7DC7-4B4B-B5FA-166E5736C117}"/>
              </a:ext>
            </a:extLst>
          </p:cNvPr>
          <p:cNvSpPr txBox="1"/>
          <p:nvPr/>
        </p:nvSpPr>
        <p:spPr>
          <a:xfrm>
            <a:off x="998411" y="4422359"/>
            <a:ext cx="3158036" cy="338554"/>
          </a:xfrm>
          <a:prstGeom prst="rect">
            <a:avLst/>
          </a:prstGeom>
          <a:noFill/>
        </p:spPr>
        <p:txBody>
          <a:bodyPr wrap="square" rtlCol="0">
            <a:spAutoFit/>
          </a:bodyPr>
          <a:lstStyle/>
          <a:p>
            <a:pPr lvl="0" eaLnBrk="0" fontAlgn="base" hangingPunct="0">
              <a:spcBef>
                <a:spcPct val="0"/>
              </a:spcBef>
              <a:spcAft>
                <a:spcPct val="0"/>
              </a:spcAft>
            </a:pPr>
            <a:r>
              <a:rPr lang="en-US" altLang="zh-TW" sz="1600" dirty="0">
                <a:solidFill>
                  <a:srgbClr val="202124"/>
                </a:solidFill>
                <a:latin typeface="Arial Unicode MS"/>
                <a:ea typeface="inherit"/>
              </a:rPr>
              <a:t>Interdisciplinary Courses</a:t>
            </a:r>
            <a:endParaRPr lang="zh-TW" altLang="zh-TW" sz="1200" dirty="0">
              <a:latin typeface="Arial" panose="020B0604020202020204" pitchFamily="34" charset="0"/>
            </a:endParaRPr>
          </a:p>
        </p:txBody>
      </p:sp>
      <p:sp>
        <p:nvSpPr>
          <p:cNvPr id="49" name="文字方塊 48">
            <a:extLst>
              <a:ext uri="{FF2B5EF4-FFF2-40B4-BE49-F238E27FC236}">
                <a16:creationId xmlns:a16="http://schemas.microsoft.com/office/drawing/2014/main" id="{734780AA-44B8-440B-A1BA-6B0B993C6E4D}"/>
              </a:ext>
            </a:extLst>
          </p:cNvPr>
          <p:cNvSpPr txBox="1"/>
          <p:nvPr/>
        </p:nvSpPr>
        <p:spPr>
          <a:xfrm>
            <a:off x="781981" y="2338173"/>
            <a:ext cx="3746816" cy="523220"/>
          </a:xfrm>
          <a:prstGeom prst="rect">
            <a:avLst/>
          </a:prstGeom>
          <a:noFill/>
        </p:spPr>
        <p:txBody>
          <a:bodyPr wrap="square" rtlCol="0">
            <a:spAutoFit/>
          </a:bodyPr>
          <a:lstStyle/>
          <a:p>
            <a:r>
              <a:rPr lang="en-US" altLang="zh-TW" sz="1400" dirty="0">
                <a:solidFill>
                  <a:schemeClr val="accent6">
                    <a:lumMod val="50000"/>
                  </a:schemeClr>
                </a:solidFill>
                <a:ea typeface="微軟正黑體" panose="020B0604030504040204" pitchFamily="34" charset="-120"/>
              </a:rPr>
              <a:t>Computational Thinking and Programming</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Information Technology and the Way of Life</a:t>
            </a:r>
            <a:endParaRPr lang="zh-TW" altLang="en-US" sz="1400" dirty="0"/>
          </a:p>
        </p:txBody>
      </p:sp>
      <p:sp>
        <p:nvSpPr>
          <p:cNvPr id="50" name="文字方塊 49">
            <a:extLst>
              <a:ext uri="{FF2B5EF4-FFF2-40B4-BE49-F238E27FC236}">
                <a16:creationId xmlns:a16="http://schemas.microsoft.com/office/drawing/2014/main" id="{1FC833C1-89B4-4B85-B1DB-AD3B24BBC4B8}"/>
              </a:ext>
            </a:extLst>
          </p:cNvPr>
          <p:cNvSpPr txBox="1"/>
          <p:nvPr/>
        </p:nvSpPr>
        <p:spPr>
          <a:xfrm>
            <a:off x="781981" y="4820155"/>
            <a:ext cx="4986853" cy="1169551"/>
          </a:xfrm>
          <a:prstGeom prst="rect">
            <a:avLst/>
          </a:prstGeom>
          <a:noFill/>
        </p:spPr>
        <p:txBody>
          <a:bodyPr wrap="square" rtlCol="0">
            <a:spAutoFit/>
          </a:bodyPr>
          <a:lstStyle/>
          <a:p>
            <a:r>
              <a:rPr lang="en-US" altLang="zh-TW" sz="1400" dirty="0">
                <a:solidFill>
                  <a:schemeClr val="accent6">
                    <a:lumMod val="50000"/>
                  </a:schemeClr>
                </a:solidFill>
                <a:ea typeface="微軟正黑體" panose="020B0604030504040204" pitchFamily="34" charset="-120"/>
              </a:rPr>
              <a:t>Scientific Computing</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Learning Programming for Music</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Textual Data Analysis</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Computer Programming and Data Analysis in Sports</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Fundamental Programming for Digital Music and Sound Synthesis</a:t>
            </a:r>
          </a:p>
        </p:txBody>
      </p:sp>
      <p:sp>
        <p:nvSpPr>
          <p:cNvPr id="51" name="文字方塊 50">
            <a:extLst>
              <a:ext uri="{FF2B5EF4-FFF2-40B4-BE49-F238E27FC236}">
                <a16:creationId xmlns:a16="http://schemas.microsoft.com/office/drawing/2014/main" id="{3F180102-12FE-4F99-A142-E544280496CE}"/>
              </a:ext>
            </a:extLst>
          </p:cNvPr>
          <p:cNvSpPr txBox="1"/>
          <p:nvPr/>
        </p:nvSpPr>
        <p:spPr>
          <a:xfrm>
            <a:off x="781981" y="3245561"/>
            <a:ext cx="4691800" cy="1169551"/>
          </a:xfrm>
          <a:prstGeom prst="rect">
            <a:avLst/>
          </a:prstGeom>
          <a:noFill/>
        </p:spPr>
        <p:txBody>
          <a:bodyPr wrap="square" rtlCol="0">
            <a:spAutoFit/>
          </a:bodyPr>
          <a:lstStyle/>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Data Science and Computer Programming</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Learn to Code: Images, Animation, and Games</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Mobile App Development</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Advanced Applications of Spreadsheets and Programming</a:t>
            </a:r>
          </a:p>
          <a:p>
            <a:pPr>
              <a:buClr>
                <a:schemeClr val="accent6">
                  <a:lumMod val="75000"/>
                </a:schemeClr>
              </a:buClr>
            </a:pPr>
            <a:r>
              <a:rPr lang="en-US" altLang="zh-TW" sz="1400" dirty="0">
                <a:solidFill>
                  <a:schemeClr val="accent6">
                    <a:lumMod val="50000"/>
                  </a:schemeClr>
                </a:solidFill>
                <a:ea typeface="微軟正黑體" panose="020B0604030504040204" pitchFamily="34" charset="-120"/>
              </a:rPr>
              <a:t>Algorithms in Daily Lives</a:t>
            </a:r>
          </a:p>
        </p:txBody>
      </p:sp>
      <p:sp>
        <p:nvSpPr>
          <p:cNvPr id="52" name="矩形 51">
            <a:extLst>
              <a:ext uri="{FF2B5EF4-FFF2-40B4-BE49-F238E27FC236}">
                <a16:creationId xmlns:a16="http://schemas.microsoft.com/office/drawing/2014/main" id="{4945C9F2-236D-4C12-899F-6097A78D349A}"/>
              </a:ext>
            </a:extLst>
          </p:cNvPr>
          <p:cNvSpPr/>
          <p:nvPr/>
        </p:nvSpPr>
        <p:spPr>
          <a:xfrm>
            <a:off x="905986" y="2875540"/>
            <a:ext cx="66039" cy="33528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solidFill>
                <a:schemeClr val="accent6">
                  <a:lumMod val="50000"/>
                </a:schemeClr>
              </a:solidFill>
            </a:endParaRPr>
          </a:p>
        </p:txBody>
      </p:sp>
      <p:sp>
        <p:nvSpPr>
          <p:cNvPr id="53" name="矩形 52">
            <a:extLst>
              <a:ext uri="{FF2B5EF4-FFF2-40B4-BE49-F238E27FC236}">
                <a16:creationId xmlns:a16="http://schemas.microsoft.com/office/drawing/2014/main" id="{A989F17B-0BFB-4043-A1BF-F55D15411867}"/>
              </a:ext>
            </a:extLst>
          </p:cNvPr>
          <p:cNvSpPr/>
          <p:nvPr/>
        </p:nvSpPr>
        <p:spPr>
          <a:xfrm>
            <a:off x="926306" y="4424149"/>
            <a:ext cx="66039" cy="33528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solidFill>
                <a:schemeClr val="accent6">
                  <a:lumMod val="50000"/>
                </a:schemeClr>
              </a:solidFill>
            </a:endParaRPr>
          </a:p>
        </p:txBody>
      </p:sp>
      <p:grpSp>
        <p:nvGrpSpPr>
          <p:cNvPr id="80" name="群組 79">
            <a:extLst>
              <a:ext uri="{FF2B5EF4-FFF2-40B4-BE49-F238E27FC236}">
                <a16:creationId xmlns:a16="http://schemas.microsoft.com/office/drawing/2014/main" id="{57B58D49-6FE7-42C1-89D0-E2AF8AC7088C}"/>
              </a:ext>
            </a:extLst>
          </p:cNvPr>
          <p:cNvGrpSpPr/>
          <p:nvPr/>
        </p:nvGrpSpPr>
        <p:grpSpPr>
          <a:xfrm>
            <a:off x="3990967" y="2308048"/>
            <a:ext cx="296876" cy="307777"/>
            <a:chOff x="2414307" y="1914939"/>
            <a:chExt cx="296876" cy="307777"/>
          </a:xfrm>
        </p:grpSpPr>
        <p:sp>
          <p:nvSpPr>
            <p:cNvPr id="12" name="橢圓 11"/>
            <p:cNvSpPr/>
            <p:nvPr/>
          </p:nvSpPr>
          <p:spPr>
            <a:xfrm>
              <a:off x="2438458" y="1961311"/>
              <a:ext cx="234000" cy="234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9" name="矩形 18"/>
            <p:cNvSpPr/>
            <p:nvPr/>
          </p:nvSpPr>
          <p:spPr>
            <a:xfrm>
              <a:off x="2414307" y="1914939"/>
              <a:ext cx="29687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R</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56" name="群組 55">
            <a:extLst>
              <a:ext uri="{FF2B5EF4-FFF2-40B4-BE49-F238E27FC236}">
                <a16:creationId xmlns:a16="http://schemas.microsoft.com/office/drawing/2014/main" id="{5B2F0F7B-43D6-4950-A4E9-6450299EA74F}"/>
              </a:ext>
            </a:extLst>
          </p:cNvPr>
          <p:cNvGrpSpPr/>
          <p:nvPr/>
        </p:nvGrpSpPr>
        <p:grpSpPr>
          <a:xfrm>
            <a:off x="4409017" y="2308048"/>
            <a:ext cx="296876" cy="307777"/>
            <a:chOff x="2931567" y="1914939"/>
            <a:chExt cx="296876" cy="307777"/>
          </a:xfrm>
        </p:grpSpPr>
        <p:sp>
          <p:nvSpPr>
            <p:cNvPr id="13" name="橢圓 12"/>
            <p:cNvSpPr/>
            <p:nvPr/>
          </p:nvSpPr>
          <p:spPr>
            <a:xfrm>
              <a:off x="2974529" y="1961311"/>
              <a:ext cx="234000" cy="234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0" name="矩形 19"/>
            <p:cNvSpPr/>
            <p:nvPr/>
          </p:nvSpPr>
          <p:spPr>
            <a:xfrm>
              <a:off x="2931567" y="1914939"/>
              <a:ext cx="29687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R</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55" name="群組 54">
            <a:extLst>
              <a:ext uri="{FF2B5EF4-FFF2-40B4-BE49-F238E27FC236}">
                <a16:creationId xmlns:a16="http://schemas.microsoft.com/office/drawing/2014/main" id="{B8F14112-CFA8-41EE-9430-9B42DE3A18BF}"/>
              </a:ext>
            </a:extLst>
          </p:cNvPr>
          <p:cNvGrpSpPr/>
          <p:nvPr/>
        </p:nvGrpSpPr>
        <p:grpSpPr>
          <a:xfrm>
            <a:off x="4847107" y="2308048"/>
            <a:ext cx="296876" cy="307777"/>
            <a:chOff x="2927154" y="1914939"/>
            <a:chExt cx="296876" cy="307777"/>
          </a:xfrm>
        </p:grpSpPr>
        <p:sp>
          <p:nvSpPr>
            <p:cNvPr id="14" name="橢圓 13"/>
            <p:cNvSpPr/>
            <p:nvPr/>
          </p:nvSpPr>
          <p:spPr>
            <a:xfrm>
              <a:off x="2962618" y="1961311"/>
              <a:ext cx="234000" cy="234000"/>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2" name="矩形 20"/>
            <p:cNvSpPr/>
            <p:nvPr/>
          </p:nvSpPr>
          <p:spPr>
            <a:xfrm>
              <a:off x="2927154" y="1914939"/>
              <a:ext cx="29687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R</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54" name="群組 53">
            <a:extLst>
              <a:ext uri="{FF2B5EF4-FFF2-40B4-BE49-F238E27FC236}">
                <a16:creationId xmlns:a16="http://schemas.microsoft.com/office/drawing/2014/main" id="{B1D0D189-A442-4479-88F9-2A71F73A2495}"/>
              </a:ext>
            </a:extLst>
          </p:cNvPr>
          <p:cNvGrpSpPr/>
          <p:nvPr/>
        </p:nvGrpSpPr>
        <p:grpSpPr>
          <a:xfrm>
            <a:off x="5285197" y="2308048"/>
            <a:ext cx="296876" cy="307777"/>
            <a:chOff x="3184194" y="1914939"/>
            <a:chExt cx="296876" cy="307777"/>
          </a:xfrm>
        </p:grpSpPr>
        <p:sp>
          <p:nvSpPr>
            <p:cNvPr id="15" name="橢圓 14"/>
            <p:cNvSpPr/>
            <p:nvPr/>
          </p:nvSpPr>
          <p:spPr>
            <a:xfrm>
              <a:off x="3224698" y="1961311"/>
              <a:ext cx="234000" cy="234000"/>
            </a:xfrm>
            <a:prstGeom prst="ellipse">
              <a:avLst/>
            </a:prstGeom>
            <a:solidFill>
              <a:srgbClr val="CCABD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3" name="矩形 21"/>
            <p:cNvSpPr/>
            <p:nvPr/>
          </p:nvSpPr>
          <p:spPr>
            <a:xfrm>
              <a:off x="3184194" y="1914939"/>
              <a:ext cx="29687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R</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41" name="群組 40">
            <a:extLst>
              <a:ext uri="{FF2B5EF4-FFF2-40B4-BE49-F238E27FC236}">
                <a16:creationId xmlns:a16="http://schemas.microsoft.com/office/drawing/2014/main" id="{996C023F-2AE7-4A75-929A-55FA4A0A602E}"/>
              </a:ext>
            </a:extLst>
          </p:cNvPr>
          <p:cNvGrpSpPr/>
          <p:nvPr/>
        </p:nvGrpSpPr>
        <p:grpSpPr>
          <a:xfrm>
            <a:off x="5732813" y="2308048"/>
            <a:ext cx="296876" cy="307777"/>
            <a:chOff x="4156153" y="1914939"/>
            <a:chExt cx="296876" cy="307777"/>
          </a:xfrm>
        </p:grpSpPr>
        <p:sp>
          <p:nvSpPr>
            <p:cNvPr id="30" name="橢圓 29"/>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1" name="矩形 30"/>
            <p:cNvSpPr/>
            <p:nvPr/>
          </p:nvSpPr>
          <p:spPr>
            <a:xfrm>
              <a:off x="4156153" y="1914939"/>
              <a:ext cx="29687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R</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85" name="群組 84">
            <a:extLst>
              <a:ext uri="{FF2B5EF4-FFF2-40B4-BE49-F238E27FC236}">
                <a16:creationId xmlns:a16="http://schemas.microsoft.com/office/drawing/2014/main" id="{ABFBAF91-A37A-4EB6-90BD-B76DD68CA1FF}"/>
              </a:ext>
            </a:extLst>
          </p:cNvPr>
          <p:cNvGrpSpPr/>
          <p:nvPr/>
        </p:nvGrpSpPr>
        <p:grpSpPr>
          <a:xfrm>
            <a:off x="3970927" y="3217426"/>
            <a:ext cx="296876" cy="307777"/>
            <a:chOff x="2394267" y="1914939"/>
            <a:chExt cx="296876" cy="307777"/>
          </a:xfrm>
        </p:grpSpPr>
        <p:sp>
          <p:nvSpPr>
            <p:cNvPr id="86" name="橢圓 85">
              <a:extLst>
                <a:ext uri="{FF2B5EF4-FFF2-40B4-BE49-F238E27FC236}">
                  <a16:creationId xmlns:a16="http://schemas.microsoft.com/office/drawing/2014/main" id="{BEB09783-2FDD-48BC-8D4D-41DEF7361F25}"/>
                </a:ext>
              </a:extLst>
            </p:cNvPr>
            <p:cNvSpPr/>
            <p:nvPr/>
          </p:nvSpPr>
          <p:spPr>
            <a:xfrm>
              <a:off x="2438458" y="1961311"/>
              <a:ext cx="234000" cy="234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7CA8F9A9-0CC0-4637-B6D5-4DF79C9740C8}"/>
                </a:ext>
              </a:extLst>
            </p:cNvPr>
            <p:cNvSpPr/>
            <p:nvPr/>
          </p:nvSpPr>
          <p:spPr>
            <a:xfrm>
              <a:off x="2394267" y="1914939"/>
              <a:ext cx="29687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88" name="群組 87">
            <a:extLst>
              <a:ext uri="{FF2B5EF4-FFF2-40B4-BE49-F238E27FC236}">
                <a16:creationId xmlns:a16="http://schemas.microsoft.com/office/drawing/2014/main" id="{1E822008-9EFE-4BCF-AFEA-39C7CE01DC33}"/>
              </a:ext>
            </a:extLst>
          </p:cNvPr>
          <p:cNvGrpSpPr/>
          <p:nvPr/>
        </p:nvGrpSpPr>
        <p:grpSpPr>
          <a:xfrm>
            <a:off x="4409017" y="3217426"/>
            <a:ext cx="285656" cy="307777"/>
            <a:chOff x="2931567" y="1914939"/>
            <a:chExt cx="285656" cy="307777"/>
          </a:xfrm>
        </p:grpSpPr>
        <p:sp>
          <p:nvSpPr>
            <p:cNvPr id="89" name="橢圓 88">
              <a:extLst>
                <a:ext uri="{FF2B5EF4-FFF2-40B4-BE49-F238E27FC236}">
                  <a16:creationId xmlns:a16="http://schemas.microsoft.com/office/drawing/2014/main" id="{2BD033A5-F5C1-4CB6-AE91-B605427F5A34}"/>
                </a:ext>
              </a:extLst>
            </p:cNvPr>
            <p:cNvSpPr/>
            <p:nvPr/>
          </p:nvSpPr>
          <p:spPr>
            <a:xfrm>
              <a:off x="2974529" y="1961311"/>
              <a:ext cx="234000" cy="234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9AD1C291-1472-47E8-976B-7B60F05E73C3}"/>
                </a:ext>
              </a:extLst>
            </p:cNvPr>
            <p:cNvSpPr/>
            <p:nvPr/>
          </p:nvSpPr>
          <p:spPr>
            <a:xfrm>
              <a:off x="2931567"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91" name="群組 90">
            <a:extLst>
              <a:ext uri="{FF2B5EF4-FFF2-40B4-BE49-F238E27FC236}">
                <a16:creationId xmlns:a16="http://schemas.microsoft.com/office/drawing/2014/main" id="{01037F00-DA87-4458-902F-445424688528}"/>
              </a:ext>
            </a:extLst>
          </p:cNvPr>
          <p:cNvGrpSpPr/>
          <p:nvPr/>
        </p:nvGrpSpPr>
        <p:grpSpPr>
          <a:xfrm>
            <a:off x="4847107" y="3217426"/>
            <a:ext cx="285656" cy="307777"/>
            <a:chOff x="2927154" y="1914939"/>
            <a:chExt cx="285656" cy="307777"/>
          </a:xfrm>
        </p:grpSpPr>
        <p:sp>
          <p:nvSpPr>
            <p:cNvPr id="92" name="橢圓 91">
              <a:extLst>
                <a:ext uri="{FF2B5EF4-FFF2-40B4-BE49-F238E27FC236}">
                  <a16:creationId xmlns:a16="http://schemas.microsoft.com/office/drawing/2014/main" id="{FE482987-7634-40AF-B592-8E539255AC49}"/>
                </a:ext>
              </a:extLst>
            </p:cNvPr>
            <p:cNvSpPr/>
            <p:nvPr/>
          </p:nvSpPr>
          <p:spPr>
            <a:xfrm>
              <a:off x="2962618" y="1961311"/>
              <a:ext cx="234000" cy="234000"/>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3" name="矩形 20">
              <a:extLst>
                <a:ext uri="{FF2B5EF4-FFF2-40B4-BE49-F238E27FC236}">
                  <a16:creationId xmlns:a16="http://schemas.microsoft.com/office/drawing/2014/main" id="{E96DE638-443B-489E-BE01-E6D3C0A3FA0B}"/>
                </a:ext>
              </a:extLst>
            </p:cNvPr>
            <p:cNvSpPr/>
            <p:nvPr/>
          </p:nvSpPr>
          <p:spPr>
            <a:xfrm>
              <a:off x="2927154"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94" name="群組 93">
            <a:extLst>
              <a:ext uri="{FF2B5EF4-FFF2-40B4-BE49-F238E27FC236}">
                <a16:creationId xmlns:a16="http://schemas.microsoft.com/office/drawing/2014/main" id="{8D5C1D37-6320-479A-BBB9-FD7EDD719203}"/>
              </a:ext>
            </a:extLst>
          </p:cNvPr>
          <p:cNvGrpSpPr/>
          <p:nvPr/>
        </p:nvGrpSpPr>
        <p:grpSpPr>
          <a:xfrm>
            <a:off x="5285197" y="3217426"/>
            <a:ext cx="285656" cy="307777"/>
            <a:chOff x="3184194" y="1914939"/>
            <a:chExt cx="285656" cy="307777"/>
          </a:xfrm>
        </p:grpSpPr>
        <p:sp>
          <p:nvSpPr>
            <p:cNvPr id="95" name="橢圓 94">
              <a:extLst>
                <a:ext uri="{FF2B5EF4-FFF2-40B4-BE49-F238E27FC236}">
                  <a16:creationId xmlns:a16="http://schemas.microsoft.com/office/drawing/2014/main" id="{280FA4A8-F630-4B98-95F8-BA8BEC1D5FA9}"/>
                </a:ext>
              </a:extLst>
            </p:cNvPr>
            <p:cNvSpPr/>
            <p:nvPr/>
          </p:nvSpPr>
          <p:spPr>
            <a:xfrm>
              <a:off x="3224698" y="1961311"/>
              <a:ext cx="234000" cy="234000"/>
            </a:xfrm>
            <a:prstGeom prst="ellipse">
              <a:avLst/>
            </a:prstGeom>
            <a:solidFill>
              <a:srgbClr val="CCABD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6" name="矩形 21">
              <a:extLst>
                <a:ext uri="{FF2B5EF4-FFF2-40B4-BE49-F238E27FC236}">
                  <a16:creationId xmlns:a16="http://schemas.microsoft.com/office/drawing/2014/main" id="{1E98A7C8-6BCF-4B9D-BB5A-944BD5034BCC}"/>
                </a:ext>
              </a:extLst>
            </p:cNvPr>
            <p:cNvSpPr/>
            <p:nvPr/>
          </p:nvSpPr>
          <p:spPr>
            <a:xfrm>
              <a:off x="3184194" y="1914939"/>
              <a:ext cx="285656" cy="307777"/>
            </a:xfrm>
            <a:prstGeom prst="rect">
              <a:avLst/>
            </a:prstGeom>
            <a:ln>
              <a:noFill/>
            </a:ln>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97" name="群組 96">
            <a:extLst>
              <a:ext uri="{FF2B5EF4-FFF2-40B4-BE49-F238E27FC236}">
                <a16:creationId xmlns:a16="http://schemas.microsoft.com/office/drawing/2014/main" id="{C78B0286-EAD7-4897-BBEE-B6A3BD2BCF64}"/>
              </a:ext>
            </a:extLst>
          </p:cNvPr>
          <p:cNvGrpSpPr/>
          <p:nvPr/>
        </p:nvGrpSpPr>
        <p:grpSpPr>
          <a:xfrm>
            <a:off x="5732813" y="3217426"/>
            <a:ext cx="285656" cy="307777"/>
            <a:chOff x="4156153" y="1914939"/>
            <a:chExt cx="285656" cy="307777"/>
          </a:xfrm>
        </p:grpSpPr>
        <p:sp>
          <p:nvSpPr>
            <p:cNvPr id="98" name="橢圓 97">
              <a:extLst>
                <a:ext uri="{FF2B5EF4-FFF2-40B4-BE49-F238E27FC236}">
                  <a16:creationId xmlns:a16="http://schemas.microsoft.com/office/drawing/2014/main" id="{0FC320CD-03EE-4D3E-9C14-82F2BC0CC2B4}"/>
                </a:ext>
              </a:extLst>
            </p:cNvPr>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981F41F2-164A-48F2-9057-1F996CD2FD10}"/>
                </a:ext>
              </a:extLst>
            </p:cNvPr>
            <p:cNvSpPr/>
            <p:nvPr/>
          </p:nvSpPr>
          <p:spPr>
            <a:xfrm>
              <a:off x="4156153"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5" name="群組 4">
            <a:extLst>
              <a:ext uri="{FF2B5EF4-FFF2-40B4-BE49-F238E27FC236}">
                <a16:creationId xmlns:a16="http://schemas.microsoft.com/office/drawing/2014/main" id="{01D303B5-00CD-469F-BBFC-3136D54AFB46}"/>
              </a:ext>
            </a:extLst>
          </p:cNvPr>
          <p:cNvGrpSpPr/>
          <p:nvPr/>
        </p:nvGrpSpPr>
        <p:grpSpPr>
          <a:xfrm>
            <a:off x="8087073" y="2064354"/>
            <a:ext cx="1735880" cy="576000"/>
            <a:chOff x="8029268" y="1026365"/>
            <a:chExt cx="1735880" cy="576000"/>
          </a:xfrm>
        </p:grpSpPr>
        <p:sp>
          <p:nvSpPr>
            <p:cNvPr id="106" name="矩形 105">
              <a:extLst>
                <a:ext uri="{FF2B5EF4-FFF2-40B4-BE49-F238E27FC236}">
                  <a16:creationId xmlns:a16="http://schemas.microsoft.com/office/drawing/2014/main" id="{98E5B7FA-2687-482F-92BB-D19557264196}"/>
                </a:ext>
              </a:extLst>
            </p:cNvPr>
            <p:cNvSpPr/>
            <p:nvPr/>
          </p:nvSpPr>
          <p:spPr>
            <a:xfrm>
              <a:off x="8029268" y="1026365"/>
              <a:ext cx="1735880" cy="5760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800"/>
            </a:p>
          </p:txBody>
        </p:sp>
        <p:sp>
          <p:nvSpPr>
            <p:cNvPr id="111" name="文字方塊 110">
              <a:extLst>
                <a:ext uri="{FF2B5EF4-FFF2-40B4-BE49-F238E27FC236}">
                  <a16:creationId xmlns:a16="http://schemas.microsoft.com/office/drawing/2014/main" id="{DD35FE11-EF3B-42A5-BB02-A75B0BDC70DA}"/>
                </a:ext>
              </a:extLst>
            </p:cNvPr>
            <p:cNvSpPr txBox="1"/>
            <p:nvPr/>
          </p:nvSpPr>
          <p:spPr>
            <a:xfrm>
              <a:off x="8089181" y="1075936"/>
              <a:ext cx="1616054" cy="461665"/>
            </a:xfrm>
            <a:prstGeom prst="rect">
              <a:avLst/>
            </a:prstGeom>
            <a:noFill/>
          </p:spPr>
          <p:txBody>
            <a:bodyPr wrap="square" rtlCol="0" anchor="ctr">
              <a:spAutoFit/>
            </a:bodyPr>
            <a:lstStyle/>
            <a:p>
              <a:pPr algn="ctr"/>
              <a:r>
                <a:rPr lang="en-US" altLang="zh-TW" sz="800" b="1" dirty="0">
                  <a:solidFill>
                    <a:schemeClr val="accent2">
                      <a:lumMod val="75000"/>
                    </a:schemeClr>
                  </a:solidFill>
                  <a:ea typeface="微軟正黑體" panose="020B0604030504040204" pitchFamily="34" charset="-120"/>
                </a:rPr>
                <a:t>The Program of Integrating Digital Technology into Arts &amp; Humanities</a:t>
              </a:r>
              <a:endParaRPr lang="zh-TW" altLang="en-US" sz="800" b="1" dirty="0">
                <a:solidFill>
                  <a:schemeClr val="accent2">
                    <a:lumMod val="75000"/>
                  </a:schemeClr>
                </a:solidFill>
                <a:ea typeface="微軟正黑體" panose="020B0604030504040204" pitchFamily="34" charset="-120"/>
              </a:endParaRPr>
            </a:p>
          </p:txBody>
        </p:sp>
      </p:grpSp>
      <p:grpSp>
        <p:nvGrpSpPr>
          <p:cNvPr id="6" name="群組 5">
            <a:extLst>
              <a:ext uri="{FF2B5EF4-FFF2-40B4-BE49-F238E27FC236}">
                <a16:creationId xmlns:a16="http://schemas.microsoft.com/office/drawing/2014/main" id="{E38808CA-8376-4960-B83E-A5CBF75C98D2}"/>
              </a:ext>
            </a:extLst>
          </p:cNvPr>
          <p:cNvGrpSpPr/>
          <p:nvPr/>
        </p:nvGrpSpPr>
        <p:grpSpPr>
          <a:xfrm>
            <a:off x="8087073" y="2856784"/>
            <a:ext cx="1735880" cy="576000"/>
            <a:chOff x="8029268" y="1965374"/>
            <a:chExt cx="1735880" cy="576000"/>
          </a:xfrm>
        </p:grpSpPr>
        <p:sp>
          <p:nvSpPr>
            <p:cNvPr id="107" name="矩形 106">
              <a:extLst>
                <a:ext uri="{FF2B5EF4-FFF2-40B4-BE49-F238E27FC236}">
                  <a16:creationId xmlns:a16="http://schemas.microsoft.com/office/drawing/2014/main" id="{D1C740ED-C6B7-4743-89EA-F4E93CDB0676}"/>
                </a:ext>
              </a:extLst>
            </p:cNvPr>
            <p:cNvSpPr/>
            <p:nvPr/>
          </p:nvSpPr>
          <p:spPr>
            <a:xfrm>
              <a:off x="8029268" y="1965374"/>
              <a:ext cx="1735880" cy="5760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800"/>
            </a:p>
          </p:txBody>
        </p:sp>
        <p:sp>
          <p:nvSpPr>
            <p:cNvPr id="112" name="文字方塊 111">
              <a:extLst>
                <a:ext uri="{FF2B5EF4-FFF2-40B4-BE49-F238E27FC236}">
                  <a16:creationId xmlns:a16="http://schemas.microsoft.com/office/drawing/2014/main" id="{554EAC95-9AEF-434B-A63B-2D8FB34AF4B9}"/>
                </a:ext>
              </a:extLst>
            </p:cNvPr>
            <p:cNvSpPr txBox="1"/>
            <p:nvPr/>
          </p:nvSpPr>
          <p:spPr>
            <a:xfrm>
              <a:off x="8087368" y="2083864"/>
              <a:ext cx="1617867" cy="338554"/>
            </a:xfrm>
            <a:prstGeom prst="rect">
              <a:avLst/>
            </a:prstGeom>
            <a:noFill/>
          </p:spPr>
          <p:txBody>
            <a:bodyPr wrap="square" rtlCol="0" anchor="ctr">
              <a:spAutoFit/>
            </a:bodyPr>
            <a:lstStyle/>
            <a:p>
              <a:pPr algn="ctr"/>
              <a:r>
                <a:rPr lang="en-US" altLang="zh-TW" sz="800" b="1" dirty="0">
                  <a:solidFill>
                    <a:schemeClr val="accent4">
                      <a:lumMod val="50000"/>
                    </a:schemeClr>
                  </a:solidFill>
                  <a:latin typeface="微軟正黑體" panose="020B0604030504040204" pitchFamily="34" charset="-120"/>
                  <a:ea typeface="微軟正黑體" panose="020B0604030504040204" pitchFamily="34" charset="-120"/>
                </a:rPr>
                <a:t>The  Program of Learning Informatics</a:t>
              </a:r>
              <a:endParaRPr lang="zh-TW" altLang="en-US" sz="800" b="1" dirty="0">
                <a:solidFill>
                  <a:schemeClr val="accent4">
                    <a:lumMod val="50000"/>
                  </a:schemeClr>
                </a:solidFill>
                <a:latin typeface="微軟正黑體" panose="020B0604030504040204" pitchFamily="34" charset="-120"/>
                <a:ea typeface="微軟正黑體" panose="020B0604030504040204" pitchFamily="34" charset="-120"/>
              </a:endParaRPr>
            </a:p>
          </p:txBody>
        </p:sp>
      </p:grpSp>
      <p:grpSp>
        <p:nvGrpSpPr>
          <p:cNvPr id="3" name="群組 2">
            <a:extLst>
              <a:ext uri="{FF2B5EF4-FFF2-40B4-BE49-F238E27FC236}">
                <a16:creationId xmlns:a16="http://schemas.microsoft.com/office/drawing/2014/main" id="{42963930-8EDC-4B46-9788-5EB1BCF4FB51}"/>
              </a:ext>
            </a:extLst>
          </p:cNvPr>
          <p:cNvGrpSpPr/>
          <p:nvPr/>
        </p:nvGrpSpPr>
        <p:grpSpPr>
          <a:xfrm>
            <a:off x="8087073" y="3646005"/>
            <a:ext cx="1735880" cy="576000"/>
            <a:chOff x="8029268" y="3082179"/>
            <a:chExt cx="1735880" cy="576000"/>
          </a:xfrm>
        </p:grpSpPr>
        <p:sp>
          <p:nvSpPr>
            <p:cNvPr id="108" name="矩形 107">
              <a:extLst>
                <a:ext uri="{FF2B5EF4-FFF2-40B4-BE49-F238E27FC236}">
                  <a16:creationId xmlns:a16="http://schemas.microsoft.com/office/drawing/2014/main" id="{2D8C66D5-D0DE-4AE8-AA7C-C04821F7E57F}"/>
                </a:ext>
              </a:extLst>
            </p:cNvPr>
            <p:cNvSpPr/>
            <p:nvPr/>
          </p:nvSpPr>
          <p:spPr>
            <a:xfrm>
              <a:off x="8029268" y="3082179"/>
              <a:ext cx="1735880" cy="576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文字方塊 112">
              <a:extLst>
                <a:ext uri="{FF2B5EF4-FFF2-40B4-BE49-F238E27FC236}">
                  <a16:creationId xmlns:a16="http://schemas.microsoft.com/office/drawing/2014/main" id="{16680E10-6499-4049-8455-A57478B56E5D}"/>
                </a:ext>
              </a:extLst>
            </p:cNvPr>
            <p:cNvSpPr txBox="1"/>
            <p:nvPr/>
          </p:nvSpPr>
          <p:spPr>
            <a:xfrm>
              <a:off x="8087368" y="3196514"/>
              <a:ext cx="1617867" cy="338554"/>
            </a:xfrm>
            <a:prstGeom prst="rect">
              <a:avLst/>
            </a:prstGeom>
            <a:noFill/>
          </p:spPr>
          <p:txBody>
            <a:bodyPr wrap="square" rtlCol="0" anchor="ctr">
              <a:spAutoFit/>
            </a:bodyPr>
            <a:lstStyle/>
            <a:p>
              <a:pPr algn="ctr"/>
              <a:r>
                <a:rPr lang="en-US" altLang="zh-TW" sz="800" b="1" dirty="0">
                  <a:solidFill>
                    <a:schemeClr val="tx2">
                      <a:lumMod val="75000"/>
                    </a:schemeClr>
                  </a:solidFill>
                  <a:latin typeface="微軟正黑體" panose="020B0604030504040204" pitchFamily="34" charset="-120"/>
                  <a:ea typeface="微軟正黑體" panose="020B0604030504040204" pitchFamily="34" charset="-120"/>
                </a:rPr>
                <a:t>The Program of Application of Information Technology</a:t>
              </a:r>
              <a:endParaRPr lang="zh-TW" altLang="en-US" sz="800" b="1" dirty="0">
                <a:solidFill>
                  <a:schemeClr val="tx2">
                    <a:lumMod val="75000"/>
                  </a:schemeClr>
                </a:solidFill>
                <a:latin typeface="微軟正黑體" panose="020B0604030504040204" pitchFamily="34" charset="-120"/>
                <a:ea typeface="微軟正黑體" panose="020B0604030504040204" pitchFamily="34" charset="-120"/>
              </a:endParaRPr>
            </a:p>
          </p:txBody>
        </p:sp>
      </p:grpSp>
      <p:grpSp>
        <p:nvGrpSpPr>
          <p:cNvPr id="4" name="群組 3">
            <a:extLst>
              <a:ext uri="{FF2B5EF4-FFF2-40B4-BE49-F238E27FC236}">
                <a16:creationId xmlns:a16="http://schemas.microsoft.com/office/drawing/2014/main" id="{3F98E1A5-9608-4121-A19C-4413C28791EE}"/>
              </a:ext>
            </a:extLst>
          </p:cNvPr>
          <p:cNvGrpSpPr/>
          <p:nvPr/>
        </p:nvGrpSpPr>
        <p:grpSpPr>
          <a:xfrm>
            <a:off x="8087073" y="4427631"/>
            <a:ext cx="1735880" cy="577763"/>
            <a:chOff x="8029268" y="4092812"/>
            <a:chExt cx="1735880" cy="577763"/>
          </a:xfrm>
        </p:grpSpPr>
        <p:sp>
          <p:nvSpPr>
            <p:cNvPr id="109" name="矩形 108">
              <a:extLst>
                <a:ext uri="{FF2B5EF4-FFF2-40B4-BE49-F238E27FC236}">
                  <a16:creationId xmlns:a16="http://schemas.microsoft.com/office/drawing/2014/main" id="{F7C8B114-51CD-43BD-AA5B-3C3527C3F74F}"/>
                </a:ext>
              </a:extLst>
            </p:cNvPr>
            <p:cNvSpPr/>
            <p:nvPr/>
          </p:nvSpPr>
          <p:spPr>
            <a:xfrm>
              <a:off x="8029268" y="4092812"/>
              <a:ext cx="1735880" cy="576000"/>
            </a:xfrm>
            <a:prstGeom prst="rect">
              <a:avLst/>
            </a:prstGeom>
            <a:solidFill>
              <a:srgbClr val="CCAB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4" name="文字方塊 113">
              <a:extLst>
                <a:ext uri="{FF2B5EF4-FFF2-40B4-BE49-F238E27FC236}">
                  <a16:creationId xmlns:a16="http://schemas.microsoft.com/office/drawing/2014/main" id="{3A77E00C-6E06-4570-BB78-53F0B15D5D7A}"/>
                </a:ext>
              </a:extLst>
            </p:cNvPr>
            <p:cNvSpPr txBox="1"/>
            <p:nvPr/>
          </p:nvSpPr>
          <p:spPr>
            <a:xfrm>
              <a:off x="8087367" y="4094575"/>
              <a:ext cx="1617867" cy="576000"/>
            </a:xfrm>
            <a:prstGeom prst="rect">
              <a:avLst/>
            </a:prstGeom>
            <a:noFill/>
          </p:spPr>
          <p:txBody>
            <a:bodyPr wrap="square" rtlCol="0" anchor="ctr">
              <a:spAutoFit/>
            </a:bodyPr>
            <a:lstStyle/>
            <a:p>
              <a:pPr algn="ctr"/>
              <a:r>
                <a:rPr lang="en-US" altLang="zh-TW" sz="800" b="1" dirty="0">
                  <a:solidFill>
                    <a:schemeClr val="tx2">
                      <a:lumMod val="75000"/>
                    </a:schemeClr>
                  </a:solidFill>
                  <a:latin typeface="微軟正黑體" panose="020B0604030504040204" pitchFamily="34" charset="-120"/>
                  <a:ea typeface="微軟正黑體" panose="020B0604030504040204" pitchFamily="34" charset="-120"/>
                </a:rPr>
                <a:t>The Program of Technology and Application of Artificial Intelligence</a:t>
              </a:r>
              <a:endParaRPr lang="zh-TW" altLang="en-US" sz="800" b="1" dirty="0">
                <a:solidFill>
                  <a:schemeClr val="tx2">
                    <a:lumMod val="75000"/>
                  </a:schemeClr>
                </a:solidFill>
                <a:latin typeface="微軟正黑體" panose="020B0604030504040204" pitchFamily="34" charset="-120"/>
                <a:ea typeface="微軟正黑體" panose="020B0604030504040204" pitchFamily="34" charset="-120"/>
              </a:endParaRPr>
            </a:p>
          </p:txBody>
        </p:sp>
      </p:grpSp>
      <p:grpSp>
        <p:nvGrpSpPr>
          <p:cNvPr id="7" name="群組 6">
            <a:extLst>
              <a:ext uri="{FF2B5EF4-FFF2-40B4-BE49-F238E27FC236}">
                <a16:creationId xmlns:a16="http://schemas.microsoft.com/office/drawing/2014/main" id="{2619DF76-71CE-4D06-A494-A44DFEC6E076}"/>
              </a:ext>
            </a:extLst>
          </p:cNvPr>
          <p:cNvGrpSpPr/>
          <p:nvPr/>
        </p:nvGrpSpPr>
        <p:grpSpPr>
          <a:xfrm>
            <a:off x="8087073" y="5204868"/>
            <a:ext cx="1735880" cy="576000"/>
            <a:chOff x="8029268" y="5223937"/>
            <a:chExt cx="1735880" cy="576000"/>
          </a:xfrm>
        </p:grpSpPr>
        <p:sp>
          <p:nvSpPr>
            <p:cNvPr id="110" name="矩形 109">
              <a:extLst>
                <a:ext uri="{FF2B5EF4-FFF2-40B4-BE49-F238E27FC236}">
                  <a16:creationId xmlns:a16="http://schemas.microsoft.com/office/drawing/2014/main" id="{1E954E76-E361-4E61-9EED-26990CA6FBDD}"/>
                </a:ext>
              </a:extLst>
            </p:cNvPr>
            <p:cNvSpPr/>
            <p:nvPr/>
          </p:nvSpPr>
          <p:spPr>
            <a:xfrm>
              <a:off x="8029268" y="5223937"/>
              <a:ext cx="1735880" cy="576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文字方塊 114">
              <a:extLst>
                <a:ext uri="{FF2B5EF4-FFF2-40B4-BE49-F238E27FC236}">
                  <a16:creationId xmlns:a16="http://schemas.microsoft.com/office/drawing/2014/main" id="{ACFFF63F-77B0-4D4B-B06E-59402C044505}"/>
                </a:ext>
              </a:extLst>
            </p:cNvPr>
            <p:cNvSpPr txBox="1"/>
            <p:nvPr/>
          </p:nvSpPr>
          <p:spPr>
            <a:xfrm>
              <a:off x="8146492" y="5281105"/>
              <a:ext cx="1501432" cy="461665"/>
            </a:xfrm>
            <a:prstGeom prst="rect">
              <a:avLst/>
            </a:prstGeom>
            <a:noFill/>
          </p:spPr>
          <p:txBody>
            <a:bodyPr wrap="square" rtlCol="0">
              <a:spAutoFit/>
            </a:bodyPr>
            <a:lstStyle/>
            <a:p>
              <a:pPr algn="ctr"/>
              <a:r>
                <a:rPr lang="en-US" altLang="zh-TW" sz="800" b="1" dirty="0">
                  <a:solidFill>
                    <a:schemeClr val="tx2">
                      <a:lumMod val="75000"/>
                    </a:schemeClr>
                  </a:solidFill>
                  <a:latin typeface="微軟正黑體" panose="020B0604030504040204" pitchFamily="34" charset="-120"/>
                  <a:ea typeface="微軟正黑體" panose="020B0604030504040204" pitchFamily="34" charset="-120"/>
                </a:rPr>
                <a:t>The Program of Computer Music and Audio Technology</a:t>
              </a:r>
              <a:endParaRPr lang="zh-TW" altLang="en-US" sz="800" b="1" dirty="0">
                <a:solidFill>
                  <a:schemeClr val="tx2">
                    <a:lumMod val="75000"/>
                  </a:schemeClr>
                </a:solidFill>
                <a:latin typeface="微軟正黑體" panose="020B0604030504040204" pitchFamily="34" charset="-120"/>
                <a:ea typeface="微軟正黑體" panose="020B0604030504040204" pitchFamily="34" charset="-120"/>
              </a:endParaRPr>
            </a:p>
          </p:txBody>
        </p:sp>
      </p:grpSp>
      <p:grpSp>
        <p:nvGrpSpPr>
          <p:cNvPr id="121" name="群組 120">
            <a:extLst>
              <a:ext uri="{FF2B5EF4-FFF2-40B4-BE49-F238E27FC236}">
                <a16:creationId xmlns:a16="http://schemas.microsoft.com/office/drawing/2014/main" id="{69E0D359-4D29-406C-BED1-8FFA122140B9}"/>
              </a:ext>
            </a:extLst>
          </p:cNvPr>
          <p:cNvGrpSpPr/>
          <p:nvPr/>
        </p:nvGrpSpPr>
        <p:grpSpPr>
          <a:xfrm>
            <a:off x="3970927" y="3636526"/>
            <a:ext cx="285656" cy="307777"/>
            <a:chOff x="2394267" y="1914939"/>
            <a:chExt cx="285656" cy="307777"/>
          </a:xfrm>
        </p:grpSpPr>
        <p:sp>
          <p:nvSpPr>
            <p:cNvPr id="122" name="橢圓 121">
              <a:extLst>
                <a:ext uri="{FF2B5EF4-FFF2-40B4-BE49-F238E27FC236}">
                  <a16:creationId xmlns:a16="http://schemas.microsoft.com/office/drawing/2014/main" id="{7B7EA40D-5647-468A-85EF-BE6FEFE40375}"/>
                </a:ext>
              </a:extLst>
            </p:cNvPr>
            <p:cNvSpPr/>
            <p:nvPr/>
          </p:nvSpPr>
          <p:spPr>
            <a:xfrm>
              <a:off x="2438458" y="1961311"/>
              <a:ext cx="234000" cy="234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4D997159-2183-4437-9CF4-DCEA673A22F7}"/>
                </a:ext>
              </a:extLst>
            </p:cNvPr>
            <p:cNvSpPr/>
            <p:nvPr/>
          </p:nvSpPr>
          <p:spPr>
            <a:xfrm>
              <a:off x="2394267"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124" name="群組 123">
            <a:extLst>
              <a:ext uri="{FF2B5EF4-FFF2-40B4-BE49-F238E27FC236}">
                <a16:creationId xmlns:a16="http://schemas.microsoft.com/office/drawing/2014/main" id="{19787F53-6ECD-4466-AA88-82CC529F3301}"/>
              </a:ext>
            </a:extLst>
          </p:cNvPr>
          <p:cNvGrpSpPr/>
          <p:nvPr/>
        </p:nvGrpSpPr>
        <p:grpSpPr>
          <a:xfrm>
            <a:off x="4409017" y="3636526"/>
            <a:ext cx="285656" cy="307777"/>
            <a:chOff x="4146628" y="1914939"/>
            <a:chExt cx="285656" cy="307777"/>
          </a:xfrm>
        </p:grpSpPr>
        <p:sp>
          <p:nvSpPr>
            <p:cNvPr id="125" name="橢圓 124">
              <a:extLst>
                <a:ext uri="{FF2B5EF4-FFF2-40B4-BE49-F238E27FC236}">
                  <a16:creationId xmlns:a16="http://schemas.microsoft.com/office/drawing/2014/main" id="{761EB208-476B-4621-B288-7D0D60B22B19}"/>
                </a:ext>
              </a:extLst>
            </p:cNvPr>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0FBDCE64-AEA3-4AB2-BB9A-7B457AF7343C}"/>
                </a:ext>
              </a:extLst>
            </p:cNvPr>
            <p:cNvSpPr/>
            <p:nvPr/>
          </p:nvSpPr>
          <p:spPr>
            <a:xfrm>
              <a:off x="4146628"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127" name="群組 126">
            <a:extLst>
              <a:ext uri="{FF2B5EF4-FFF2-40B4-BE49-F238E27FC236}">
                <a16:creationId xmlns:a16="http://schemas.microsoft.com/office/drawing/2014/main" id="{388CB94D-2936-4729-99DB-45BF0D6DF7AF}"/>
              </a:ext>
            </a:extLst>
          </p:cNvPr>
          <p:cNvGrpSpPr/>
          <p:nvPr/>
        </p:nvGrpSpPr>
        <p:grpSpPr>
          <a:xfrm>
            <a:off x="3974658" y="4792970"/>
            <a:ext cx="285656" cy="307777"/>
            <a:chOff x="2927154" y="1914939"/>
            <a:chExt cx="285656" cy="307777"/>
          </a:xfrm>
        </p:grpSpPr>
        <p:sp>
          <p:nvSpPr>
            <p:cNvPr id="128" name="橢圓 127">
              <a:extLst>
                <a:ext uri="{FF2B5EF4-FFF2-40B4-BE49-F238E27FC236}">
                  <a16:creationId xmlns:a16="http://schemas.microsoft.com/office/drawing/2014/main" id="{4B4AE39C-0228-43F7-8F6B-5477C25C46D5}"/>
                </a:ext>
              </a:extLst>
            </p:cNvPr>
            <p:cNvSpPr/>
            <p:nvPr/>
          </p:nvSpPr>
          <p:spPr>
            <a:xfrm>
              <a:off x="2962618" y="1961311"/>
              <a:ext cx="234000" cy="234000"/>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29" name="矩形 20">
              <a:extLst>
                <a:ext uri="{FF2B5EF4-FFF2-40B4-BE49-F238E27FC236}">
                  <a16:creationId xmlns:a16="http://schemas.microsoft.com/office/drawing/2014/main" id="{2FED22F7-A866-4E93-A203-7AF53A9D3C1C}"/>
                </a:ext>
              </a:extLst>
            </p:cNvPr>
            <p:cNvSpPr/>
            <p:nvPr/>
          </p:nvSpPr>
          <p:spPr>
            <a:xfrm>
              <a:off x="2927154"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130" name="群組 129">
            <a:extLst>
              <a:ext uri="{FF2B5EF4-FFF2-40B4-BE49-F238E27FC236}">
                <a16:creationId xmlns:a16="http://schemas.microsoft.com/office/drawing/2014/main" id="{62C87B31-90C3-45BC-A58F-301342B6EEFC}"/>
              </a:ext>
            </a:extLst>
          </p:cNvPr>
          <p:cNvGrpSpPr/>
          <p:nvPr/>
        </p:nvGrpSpPr>
        <p:grpSpPr>
          <a:xfrm>
            <a:off x="4412748" y="4792970"/>
            <a:ext cx="285656" cy="307777"/>
            <a:chOff x="3184194" y="1914939"/>
            <a:chExt cx="285656" cy="307777"/>
          </a:xfrm>
        </p:grpSpPr>
        <p:sp>
          <p:nvSpPr>
            <p:cNvPr id="131" name="橢圓 130">
              <a:extLst>
                <a:ext uri="{FF2B5EF4-FFF2-40B4-BE49-F238E27FC236}">
                  <a16:creationId xmlns:a16="http://schemas.microsoft.com/office/drawing/2014/main" id="{9DF7EFBB-ABB9-4294-8549-0A31E9C1F570}"/>
                </a:ext>
              </a:extLst>
            </p:cNvPr>
            <p:cNvSpPr/>
            <p:nvPr/>
          </p:nvSpPr>
          <p:spPr>
            <a:xfrm>
              <a:off x="3224698" y="1961311"/>
              <a:ext cx="234000" cy="234000"/>
            </a:xfrm>
            <a:prstGeom prst="ellipse">
              <a:avLst/>
            </a:prstGeom>
            <a:solidFill>
              <a:srgbClr val="CCABD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2" name="矩形 21">
              <a:extLst>
                <a:ext uri="{FF2B5EF4-FFF2-40B4-BE49-F238E27FC236}">
                  <a16:creationId xmlns:a16="http://schemas.microsoft.com/office/drawing/2014/main" id="{C13EBFF8-6785-4E31-AC48-E604FFF8C737}"/>
                </a:ext>
              </a:extLst>
            </p:cNvPr>
            <p:cNvSpPr/>
            <p:nvPr/>
          </p:nvSpPr>
          <p:spPr>
            <a:xfrm>
              <a:off x="3184194" y="1914939"/>
              <a:ext cx="285656" cy="307777"/>
            </a:xfrm>
            <a:prstGeom prst="rect">
              <a:avLst/>
            </a:prstGeom>
            <a:ln>
              <a:noFill/>
            </a:ln>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grpSp>
        <p:nvGrpSpPr>
          <p:cNvPr id="133" name="群組 132">
            <a:extLst>
              <a:ext uri="{FF2B5EF4-FFF2-40B4-BE49-F238E27FC236}">
                <a16:creationId xmlns:a16="http://schemas.microsoft.com/office/drawing/2014/main" id="{294BCC40-CB46-4055-BB49-AF0197EA4A9F}"/>
              </a:ext>
            </a:extLst>
          </p:cNvPr>
          <p:cNvGrpSpPr/>
          <p:nvPr/>
        </p:nvGrpSpPr>
        <p:grpSpPr>
          <a:xfrm>
            <a:off x="3967770" y="5037044"/>
            <a:ext cx="285656" cy="307777"/>
            <a:chOff x="4146628" y="1914939"/>
            <a:chExt cx="285656" cy="307777"/>
          </a:xfrm>
        </p:grpSpPr>
        <p:sp>
          <p:nvSpPr>
            <p:cNvPr id="134" name="橢圓 133">
              <a:extLst>
                <a:ext uri="{FF2B5EF4-FFF2-40B4-BE49-F238E27FC236}">
                  <a16:creationId xmlns:a16="http://schemas.microsoft.com/office/drawing/2014/main" id="{8BF0483B-91D6-44E9-ABCC-3864C427DE90}"/>
                </a:ext>
              </a:extLst>
            </p:cNvPr>
            <p:cNvSpPr/>
            <p:nvPr/>
          </p:nvSpPr>
          <p:spPr>
            <a:xfrm>
              <a:off x="4192174" y="1961311"/>
              <a:ext cx="234000" cy="234000"/>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5" name="矩形 134">
              <a:extLst>
                <a:ext uri="{FF2B5EF4-FFF2-40B4-BE49-F238E27FC236}">
                  <a16:creationId xmlns:a16="http://schemas.microsoft.com/office/drawing/2014/main" id="{DEEA1049-3A66-45B1-AEC1-AC80FA6C3C8C}"/>
                </a:ext>
              </a:extLst>
            </p:cNvPr>
            <p:cNvSpPr/>
            <p:nvPr/>
          </p:nvSpPr>
          <p:spPr>
            <a:xfrm>
              <a:off x="4146628" y="1914939"/>
              <a:ext cx="285656" cy="307777"/>
            </a:xfrm>
            <a:prstGeom prst="rect">
              <a:avLst/>
            </a:prstGeom>
          </p:spPr>
          <p:txBody>
            <a:bodyPr wrap="none">
              <a:spAutoFit/>
            </a:bodyPr>
            <a:lstStyle/>
            <a:p>
              <a:r>
                <a:rPr lang="en-US" altLang="zh-TW" sz="1400" dirty="0">
                  <a:latin typeface="Tahoma" panose="020B0604030504040204" pitchFamily="34" charset="0"/>
                  <a:ea typeface="Tahoma" panose="020B0604030504040204" pitchFamily="34" charset="0"/>
                  <a:cs typeface="Tahoma" panose="020B0604030504040204" pitchFamily="34" charset="0"/>
                </a:rPr>
                <a:t>E</a:t>
              </a:r>
              <a:endParaRPr lang="zh-TW" altLang="en-US" sz="1400" dirty="0">
                <a:latin typeface="Tahoma" panose="020B0604030504040204" pitchFamily="34" charset="0"/>
                <a:ea typeface="標楷體" panose="03000509000000000000" pitchFamily="65" charset="-120"/>
                <a:cs typeface="Tahoma" panose="020B0604030504040204" pitchFamily="34" charset="0"/>
              </a:endParaRPr>
            </a:p>
          </p:txBody>
        </p:sp>
      </p:grpSp>
      <p:sp>
        <p:nvSpPr>
          <p:cNvPr id="146" name="矩形 145">
            <a:extLst>
              <a:ext uri="{FF2B5EF4-FFF2-40B4-BE49-F238E27FC236}">
                <a16:creationId xmlns:a16="http://schemas.microsoft.com/office/drawing/2014/main" id="{6C583AB8-AD5B-45E5-B1C6-AEC48B4175B8}"/>
              </a:ext>
            </a:extLst>
          </p:cNvPr>
          <p:cNvSpPr/>
          <p:nvPr/>
        </p:nvSpPr>
        <p:spPr>
          <a:xfrm>
            <a:off x="723331" y="6061914"/>
            <a:ext cx="8025947" cy="600164"/>
          </a:xfrm>
          <a:prstGeom prst="rect">
            <a:avLst/>
          </a:prstGeom>
        </p:spPr>
        <p:txBody>
          <a:bodyPr wrap="square">
            <a:spAutoFit/>
          </a:bodyPr>
          <a:lstStyle/>
          <a:p>
            <a:r>
              <a:rPr lang="en-US" altLang="zh-TW" sz="1100" dirty="0">
                <a:solidFill>
                  <a:schemeClr val="accent6">
                    <a:lumMod val="50000"/>
                  </a:schemeClr>
                </a:solidFill>
                <a:latin typeface="微軟正黑體" panose="020B0604030504040204" pitchFamily="34" charset="-120"/>
                <a:ea typeface="微軟正黑體" panose="020B0604030504040204" pitchFamily="34" charset="-120"/>
              </a:rPr>
              <a:t>Two other courses:</a:t>
            </a:r>
            <a:endParaRPr lang="zh-TW" altLang="en-US" sz="1100" dirty="0">
              <a:solidFill>
                <a:schemeClr val="accent6">
                  <a:lumMod val="50000"/>
                </a:schemeClr>
              </a:solidFill>
              <a:latin typeface="微軟正黑體" panose="020B0604030504040204" pitchFamily="34" charset="-120"/>
              <a:ea typeface="微軟正黑體" panose="020B0604030504040204" pitchFamily="34" charset="-120"/>
            </a:endParaRPr>
          </a:p>
          <a:p>
            <a:r>
              <a:rPr lang="en-US" altLang="zh-TW" sz="1100" dirty="0">
                <a:solidFill>
                  <a:schemeClr val="accent6">
                    <a:lumMod val="50000"/>
                  </a:schemeClr>
                </a:solidFill>
                <a:latin typeface="微軟正黑體" panose="020B0604030504040204" pitchFamily="34" charset="-120"/>
                <a:ea typeface="微軟正黑體" panose="020B0604030504040204" pitchFamily="34" charset="-120"/>
              </a:rPr>
              <a:t>Smartphone and Open Source in Daily Physics Learning</a:t>
            </a:r>
          </a:p>
          <a:p>
            <a:r>
              <a:rPr lang="en-US" altLang="zh-TW" sz="1100" dirty="0">
                <a:solidFill>
                  <a:schemeClr val="accent6">
                    <a:lumMod val="50000"/>
                  </a:schemeClr>
                </a:solidFill>
                <a:latin typeface="微軟正黑體" panose="020B0604030504040204" pitchFamily="34" charset="-120"/>
                <a:ea typeface="微軟正黑體" panose="020B0604030504040204" pitchFamily="34" charset="-120"/>
              </a:rPr>
              <a:t>App Inventor (1 credit)</a:t>
            </a:r>
            <a:endParaRPr lang="zh-TW" altLang="en-US" sz="11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3074" name="文字方塊 27"/>
          <p:cNvSpPr txBox="1">
            <a:spLocks noChangeArrowheads="1"/>
          </p:cNvSpPr>
          <p:nvPr/>
        </p:nvSpPr>
        <p:spPr bwMode="auto">
          <a:xfrm>
            <a:off x="781980" y="1550228"/>
            <a:ext cx="5220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nSpc>
                <a:spcPct val="100000"/>
              </a:lnSpc>
              <a:buNone/>
            </a:pPr>
            <a:r>
              <a:rPr lang="en-US" altLang="zh-TW" sz="1400" b="1" dirty="0">
                <a:solidFill>
                  <a:srgbClr val="385723"/>
                </a:solidFill>
                <a:latin typeface="+mn-lt"/>
                <a:ea typeface="微軟正黑體" panose="020B0604030504040204" pitchFamily="34" charset="-120"/>
              </a:rPr>
              <a:t>Human-Computer Collaboration and Innovation Credit Programs</a:t>
            </a:r>
          </a:p>
        </p:txBody>
      </p:sp>
      <p:sp>
        <p:nvSpPr>
          <p:cNvPr id="81" name="文字方塊 27">
            <a:extLst>
              <a:ext uri="{FF2B5EF4-FFF2-40B4-BE49-F238E27FC236}">
                <a16:creationId xmlns:a16="http://schemas.microsoft.com/office/drawing/2014/main" id="{8EDD2C31-C386-4E66-BAB4-9DD5ABEC11BB}"/>
              </a:ext>
            </a:extLst>
          </p:cNvPr>
          <p:cNvSpPr txBox="1">
            <a:spLocks noChangeArrowheads="1"/>
          </p:cNvSpPr>
          <p:nvPr/>
        </p:nvSpPr>
        <p:spPr bwMode="auto">
          <a:xfrm>
            <a:off x="819564" y="834722"/>
            <a:ext cx="9482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marL="285750" indent="-285750">
              <a:lnSpc>
                <a:spcPct val="100000"/>
              </a:lnSpc>
              <a:buFont typeface="Wingdings" panose="05000000000000000000" pitchFamily="2" charset="2"/>
              <a:buChar char="Ø"/>
            </a:pPr>
            <a:r>
              <a:rPr lang="en-US" altLang="zh-TW" sz="1200" b="1" dirty="0">
                <a:latin typeface="微軟正黑體" panose="020B0604030504040204" pitchFamily="34" charset="-120"/>
                <a:ea typeface="微軟正黑體" panose="020B0604030504040204" pitchFamily="34" charset="-120"/>
              </a:rPr>
              <a:t>There are a variety of courses in the "Logic and Computing" field of general education. After taking these courses, you may also consider taking our Human-Computer Collaboration and Innovation credit programs that lead to you integrate information technology with several other professional domains such as humanities, arts, education, and so on.</a:t>
            </a:r>
          </a:p>
        </p:txBody>
      </p:sp>
      <p:sp>
        <p:nvSpPr>
          <p:cNvPr id="82" name="文字方塊 27">
            <a:extLst>
              <a:ext uri="{FF2B5EF4-FFF2-40B4-BE49-F238E27FC236}">
                <a16:creationId xmlns:a16="http://schemas.microsoft.com/office/drawing/2014/main" id="{F72D3A4B-A6CA-40ED-9EBC-FA8ABFA73987}"/>
              </a:ext>
            </a:extLst>
          </p:cNvPr>
          <p:cNvSpPr txBox="1">
            <a:spLocks noChangeArrowheads="1"/>
          </p:cNvSpPr>
          <p:nvPr/>
        </p:nvSpPr>
        <p:spPr bwMode="auto">
          <a:xfrm>
            <a:off x="8000069" y="1607554"/>
            <a:ext cx="1822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新細明體" panose="02020500000000000000"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新細明體" panose="02020500000000000000"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新細明體" panose="02020500000000000000"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新細明體" panose="02020500000000000000"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新細明體" panose="02020500000000000000" charset="-120"/>
              </a:defRPr>
            </a:lvl9pPr>
          </a:lstStyle>
          <a:p>
            <a:pPr>
              <a:lnSpc>
                <a:spcPct val="100000"/>
              </a:lnSpc>
              <a:buNone/>
            </a:pPr>
            <a:r>
              <a:rPr lang="en-US" altLang="zh-TW" sz="1600" b="1" dirty="0">
                <a:latin typeface="+mn-lt"/>
                <a:ea typeface="微軟正黑體" panose="020B0604030504040204" pitchFamily="34" charset="-120"/>
              </a:rPr>
              <a:t>Credit Programs</a:t>
            </a:r>
            <a:endParaRPr lang="zh-TW" altLang="en-US" sz="1600" b="1" dirty="0">
              <a:latin typeface="+mn-lt"/>
              <a:ea typeface="微軟正黑體" panose="020B0604030504040204" pitchFamily="34" charset="-120"/>
            </a:endParaRPr>
          </a:p>
        </p:txBody>
      </p:sp>
      <p:sp>
        <p:nvSpPr>
          <p:cNvPr id="8" name="箭號: 向右 7">
            <a:extLst>
              <a:ext uri="{FF2B5EF4-FFF2-40B4-BE49-F238E27FC236}">
                <a16:creationId xmlns:a16="http://schemas.microsoft.com/office/drawing/2014/main" id="{F77D05A4-0EC7-4649-B9D4-55B800E97A5C}"/>
              </a:ext>
            </a:extLst>
          </p:cNvPr>
          <p:cNvSpPr/>
          <p:nvPr/>
        </p:nvSpPr>
        <p:spPr>
          <a:xfrm>
            <a:off x="6674391" y="3682898"/>
            <a:ext cx="902016" cy="32057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4" name="群組 83">
            <a:extLst>
              <a:ext uri="{FF2B5EF4-FFF2-40B4-BE49-F238E27FC236}">
                <a16:creationId xmlns:a16="http://schemas.microsoft.com/office/drawing/2014/main" id="{D18FE5B8-6786-4FD4-9622-DC9B16B56AB0}"/>
              </a:ext>
            </a:extLst>
          </p:cNvPr>
          <p:cNvGrpSpPr/>
          <p:nvPr/>
        </p:nvGrpSpPr>
        <p:grpSpPr>
          <a:xfrm>
            <a:off x="3005138" y="146050"/>
            <a:ext cx="4806950" cy="700088"/>
            <a:chOff x="3005138" y="146050"/>
            <a:chExt cx="4806950" cy="700088"/>
          </a:xfrm>
        </p:grpSpPr>
        <p:pic>
          <p:nvPicPr>
            <p:cNvPr id="100" name="圖片 18">
              <a:extLst>
                <a:ext uri="{FF2B5EF4-FFF2-40B4-BE49-F238E27FC236}">
                  <a16:creationId xmlns:a16="http://schemas.microsoft.com/office/drawing/2014/main" id="{56FD88A1-40A2-4C96-AD47-B01547E6DF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138" y="146050"/>
              <a:ext cx="696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文字方塊 19">
              <a:extLst>
                <a:ext uri="{FF2B5EF4-FFF2-40B4-BE49-F238E27FC236}">
                  <a16:creationId xmlns:a16="http://schemas.microsoft.com/office/drawing/2014/main" id="{17FFC0BA-3BAA-438E-A318-45548F849456}"/>
                </a:ext>
              </a:extLst>
            </p:cNvPr>
            <p:cNvSpPr txBox="1">
              <a:spLocks noChangeArrowheads="1"/>
            </p:cNvSpPr>
            <p:nvPr/>
          </p:nvSpPr>
          <p:spPr bwMode="auto">
            <a:xfrm>
              <a:off x="3727450" y="188913"/>
              <a:ext cx="3286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2000" b="1" dirty="0">
                  <a:solidFill>
                    <a:srgbClr val="7030A0"/>
                  </a:solidFill>
                  <a:latin typeface="+mn-lt"/>
                  <a:ea typeface="標楷體" panose="03000509000000000000" pitchFamily="65" charset="-120"/>
                </a:rPr>
                <a:t>How many degrees can I get?</a:t>
              </a:r>
            </a:p>
          </p:txBody>
        </p:sp>
        <p:sp>
          <p:nvSpPr>
            <p:cNvPr id="102" name="Line 11">
              <a:extLst>
                <a:ext uri="{FF2B5EF4-FFF2-40B4-BE49-F238E27FC236}">
                  <a16:creationId xmlns:a16="http://schemas.microsoft.com/office/drawing/2014/main" id="{F0E9D013-2101-48B1-93ED-25FD597D89A0}"/>
                </a:ext>
              </a:extLst>
            </p:cNvPr>
            <p:cNvSpPr>
              <a:spLocks noChangeShapeType="1"/>
            </p:cNvSpPr>
            <p:nvPr/>
          </p:nvSpPr>
          <p:spPr bwMode="auto">
            <a:xfrm flipH="1">
              <a:off x="3748088" y="612775"/>
              <a:ext cx="4064000" cy="476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TW" altLang="en-US">
                <a:latin typeface="標楷體" panose="03000509000000000000" pitchFamily="65" charset="-120"/>
                <a:ea typeface="標楷體" panose="03000509000000000000" pitchFamily="65" charset="-120"/>
              </a:endParaRPr>
            </a:p>
          </p:txBody>
        </p:sp>
      </p:grpSp>
      <p:sp>
        <p:nvSpPr>
          <p:cNvPr id="10" name="文字方塊 9"/>
          <p:cNvSpPr txBox="1"/>
          <p:nvPr/>
        </p:nvSpPr>
        <p:spPr>
          <a:xfrm>
            <a:off x="5780088" y="5641282"/>
            <a:ext cx="708848" cy="369332"/>
          </a:xfrm>
          <a:prstGeom prst="rect">
            <a:avLst/>
          </a:prstGeom>
          <a:noFill/>
        </p:spPr>
        <p:txBody>
          <a:bodyPr wrap="none" rtlCol="0">
            <a:spAutoFit/>
          </a:bodyPr>
          <a:lstStyle/>
          <a:p>
            <a:r>
              <a:rPr lang="en-US" altLang="zh-TW" sz="900" dirty="0"/>
              <a:t>R: required</a:t>
            </a:r>
          </a:p>
          <a:p>
            <a:r>
              <a:rPr lang="en-US" altLang="zh-TW" sz="900" dirty="0"/>
              <a:t>E: elective</a:t>
            </a:r>
            <a:endParaRPr lang="zh-TW" altLang="en-US" sz="900" dirty="0"/>
          </a:p>
        </p:txBody>
      </p:sp>
    </p:spTree>
    <p:extLst>
      <p:ext uri="{BB962C8B-B14F-4D97-AF65-F5344CB8AC3E}">
        <p14:creationId xmlns:p14="http://schemas.microsoft.com/office/powerpoint/2010/main" val="35816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1420179" y="579108"/>
            <a:ext cx="3752606" cy="400110"/>
          </a:xfrm>
          <a:prstGeom prst="rect">
            <a:avLst/>
          </a:prstGeom>
          <a:noFill/>
        </p:spPr>
        <p:txBody>
          <a:bodyPr wrap="square" rtlCol="0">
            <a:spAutoFit/>
          </a:bodyPr>
          <a:lstStyle/>
          <a:p>
            <a:r>
              <a:rPr lang="en-US" altLang="zh-TW" sz="2000" dirty="0">
                <a:solidFill>
                  <a:srgbClr val="CB531F"/>
                </a:solidFill>
              </a:rPr>
              <a:t>How long does it take to graduate?</a:t>
            </a:r>
            <a:endParaRPr lang="zh-TW" altLang="en-US" sz="2400" b="1" dirty="0">
              <a:solidFill>
                <a:srgbClr val="CB531F"/>
              </a:solidFill>
              <a:ea typeface="華康中圓體" panose="020F0509000000000000" pitchFamily="49" charset="-120"/>
            </a:endParaRPr>
          </a:p>
        </p:txBody>
      </p:sp>
      <p:sp>
        <p:nvSpPr>
          <p:cNvPr id="27" name="文字方塊 26"/>
          <p:cNvSpPr txBox="1"/>
          <p:nvPr/>
        </p:nvSpPr>
        <p:spPr>
          <a:xfrm>
            <a:off x="1420179" y="3801683"/>
            <a:ext cx="3659143" cy="400110"/>
          </a:xfrm>
          <a:prstGeom prst="rect">
            <a:avLst/>
          </a:prstGeom>
          <a:noFill/>
        </p:spPr>
        <p:txBody>
          <a:bodyPr wrap="none" rtlCol="0">
            <a:spAutoFit/>
          </a:bodyPr>
          <a:lstStyle/>
          <a:p>
            <a:r>
              <a:rPr lang="en-US" altLang="zh-TW" sz="2000" dirty="0">
                <a:solidFill>
                  <a:srgbClr val="00A2E9"/>
                </a:solidFill>
                <a:ea typeface="標楷體" panose="03000509000000000000" pitchFamily="65" charset="-120"/>
              </a:rPr>
              <a:t>Can I study in another language?</a:t>
            </a:r>
            <a:endParaRPr lang="zh-TW" altLang="en-US" sz="2000" dirty="0">
              <a:solidFill>
                <a:srgbClr val="00A2E9"/>
              </a:solidFill>
              <a:ea typeface="標楷體" panose="03000509000000000000" pitchFamily="65" charset="-120"/>
            </a:endParaRPr>
          </a:p>
        </p:txBody>
      </p:sp>
      <p:sp>
        <p:nvSpPr>
          <p:cNvPr id="28" name="文字方塊 27"/>
          <p:cNvSpPr txBox="1"/>
          <p:nvPr/>
        </p:nvSpPr>
        <p:spPr>
          <a:xfrm>
            <a:off x="1420179" y="2265441"/>
            <a:ext cx="3705394" cy="506292"/>
          </a:xfrm>
          <a:prstGeom prst="rect">
            <a:avLst/>
          </a:prstGeom>
          <a:noFill/>
        </p:spPr>
        <p:txBody>
          <a:bodyPr wrap="square" rtlCol="0">
            <a:spAutoFit/>
          </a:bodyPr>
          <a:lstStyle/>
          <a:p>
            <a:pPr>
              <a:lnSpc>
                <a:spcPct val="150000"/>
              </a:lnSpc>
            </a:pPr>
            <a:r>
              <a:rPr lang="en-US" altLang="zh-TW" sz="2000" dirty="0">
                <a:solidFill>
                  <a:srgbClr val="936F9D"/>
                </a:solidFill>
              </a:rPr>
              <a:t>How many degrees can I get?</a:t>
            </a:r>
            <a:endParaRPr lang="en-US" altLang="zh-TW" sz="2400" b="1" dirty="0">
              <a:solidFill>
                <a:srgbClr val="936F9D"/>
              </a:solidFill>
              <a:ea typeface="華康中圓體" panose="020F0509000000000000" pitchFamily="49" charset="-120"/>
            </a:endParaRPr>
          </a:p>
        </p:txBody>
      </p:sp>
      <p:sp>
        <p:nvSpPr>
          <p:cNvPr id="34" name="文字方塊 33"/>
          <p:cNvSpPr txBox="1"/>
          <p:nvPr/>
        </p:nvSpPr>
        <p:spPr>
          <a:xfrm>
            <a:off x="1452892" y="4254196"/>
            <a:ext cx="4557614" cy="1200329"/>
          </a:xfrm>
          <a:prstGeom prst="rect">
            <a:avLst/>
          </a:prstGeom>
          <a:noFill/>
        </p:spPr>
        <p:txBody>
          <a:bodyPr wrap="square" rtlCol="0">
            <a:spAutoFit/>
          </a:bodyPr>
          <a:lstStyle/>
          <a:p>
            <a:r>
              <a:rPr lang="en-US" altLang="zh-TW" sz="1200" dirty="0">
                <a:solidFill>
                  <a:srgbClr val="00A2E9"/>
                </a:solidFill>
                <a:ea typeface="標楷體" panose="03000509000000000000" pitchFamily="65" charset="-120"/>
              </a:rPr>
              <a:t>(1)</a:t>
            </a:r>
            <a:r>
              <a:rPr lang="en-US" altLang="zh-TW" sz="1200" b="1" dirty="0">
                <a:solidFill>
                  <a:srgbClr val="00A2E9"/>
                </a:solidFill>
              </a:rPr>
              <a:t> Introduction to the Common Core English Course Framework: English I, English II, and English III </a:t>
            </a:r>
            <a:endParaRPr lang="en-US" altLang="zh-TW" sz="1200" dirty="0">
              <a:solidFill>
                <a:srgbClr val="00A2E9"/>
              </a:solidFill>
              <a:ea typeface="標楷體" panose="03000509000000000000" pitchFamily="65" charset="-120"/>
            </a:endParaRPr>
          </a:p>
          <a:p>
            <a:r>
              <a:rPr lang="en-US" altLang="zh-TW" sz="1200" dirty="0">
                <a:solidFill>
                  <a:srgbClr val="00A2E9"/>
                </a:solidFill>
                <a:ea typeface="標楷體" panose="03000509000000000000" pitchFamily="65" charset="-120"/>
              </a:rPr>
              <a:t>(2)</a:t>
            </a:r>
            <a:r>
              <a:rPr lang="zh-TW" altLang="en-US" sz="1200" dirty="0">
                <a:solidFill>
                  <a:srgbClr val="00A2E9"/>
                </a:solidFill>
                <a:ea typeface="標楷體" panose="03000509000000000000" pitchFamily="65" charset="-120"/>
              </a:rPr>
              <a:t> </a:t>
            </a:r>
            <a:r>
              <a:rPr lang="en-US" altLang="zh-TW" sz="1200" b="1" dirty="0">
                <a:solidFill>
                  <a:srgbClr val="00A2E9"/>
                </a:solidFill>
              </a:rPr>
              <a:t>English Enhancement Activities</a:t>
            </a:r>
            <a:endParaRPr lang="en-US" altLang="zh-TW" sz="1200" dirty="0">
              <a:solidFill>
                <a:srgbClr val="00A2E9"/>
              </a:solidFill>
              <a:ea typeface="標楷體" panose="03000509000000000000" pitchFamily="65" charset="-120"/>
            </a:endParaRPr>
          </a:p>
          <a:p>
            <a:r>
              <a:rPr lang="en-US" altLang="zh-TW" sz="1200" dirty="0">
                <a:solidFill>
                  <a:srgbClr val="00A2E9"/>
                </a:solidFill>
                <a:ea typeface="標楷體" panose="03000509000000000000" pitchFamily="65" charset="-120"/>
              </a:rPr>
              <a:t>(3)</a:t>
            </a:r>
            <a:r>
              <a:rPr lang="zh-TW" altLang="en-US" sz="1200" dirty="0">
                <a:solidFill>
                  <a:srgbClr val="00A2E9"/>
                </a:solidFill>
                <a:ea typeface="標楷體" panose="03000509000000000000" pitchFamily="65" charset="-120"/>
              </a:rPr>
              <a:t> </a:t>
            </a:r>
            <a:r>
              <a:rPr lang="en-US" altLang="zh-TW" sz="1200" b="1" dirty="0">
                <a:solidFill>
                  <a:srgbClr val="00A2E9"/>
                </a:solidFill>
              </a:rPr>
              <a:t>English Academic Writing and Speaking Consultation</a:t>
            </a:r>
            <a:endParaRPr lang="en-US" altLang="zh-TW" sz="1200" dirty="0">
              <a:solidFill>
                <a:srgbClr val="00A2E9"/>
              </a:solidFill>
              <a:ea typeface="標楷體" panose="03000509000000000000" pitchFamily="65" charset="-120"/>
            </a:endParaRPr>
          </a:p>
          <a:p>
            <a:r>
              <a:rPr lang="en-US" altLang="zh-TW" sz="1200" dirty="0">
                <a:solidFill>
                  <a:srgbClr val="00A2E9"/>
                </a:solidFill>
                <a:ea typeface="標楷體" panose="03000509000000000000" pitchFamily="65" charset="-120"/>
              </a:rPr>
              <a:t>(4)</a:t>
            </a:r>
            <a:r>
              <a:rPr lang="en-US" altLang="zh-TW" sz="1200" b="1" dirty="0">
                <a:solidFill>
                  <a:srgbClr val="00A2E9"/>
                </a:solidFill>
                <a:ea typeface="標楷體" panose="03000509000000000000" pitchFamily="65" charset="-120"/>
              </a:rPr>
              <a:t>English Reading Group</a:t>
            </a:r>
            <a:r>
              <a:rPr lang="en-US" altLang="zh-TW" sz="1200" dirty="0">
                <a:solidFill>
                  <a:srgbClr val="00A2E9"/>
                </a:solidFill>
                <a:ea typeface="標楷體" panose="03000509000000000000" pitchFamily="65" charset="-120"/>
              </a:rPr>
              <a:t> </a:t>
            </a:r>
          </a:p>
          <a:p>
            <a:r>
              <a:rPr lang="en-US" altLang="zh-TW" sz="1200" dirty="0">
                <a:solidFill>
                  <a:srgbClr val="00A2E9"/>
                </a:solidFill>
                <a:ea typeface="標楷體" panose="03000509000000000000" pitchFamily="65" charset="-120"/>
              </a:rPr>
              <a:t>(5)</a:t>
            </a:r>
            <a:r>
              <a:rPr lang="zh-TW" altLang="en-US" sz="1200" dirty="0">
                <a:solidFill>
                  <a:srgbClr val="00A2E9"/>
                </a:solidFill>
                <a:ea typeface="標楷體" panose="03000509000000000000" pitchFamily="65" charset="-120"/>
              </a:rPr>
              <a:t> </a:t>
            </a:r>
            <a:r>
              <a:rPr lang="en-US" altLang="zh-TW" sz="1200" b="1" dirty="0">
                <a:solidFill>
                  <a:srgbClr val="00A2E9"/>
                </a:solidFill>
              </a:rPr>
              <a:t>English Certification Exam Subsidy</a:t>
            </a:r>
            <a:endParaRPr lang="en-US" altLang="zh-TW" sz="1200" dirty="0">
              <a:solidFill>
                <a:srgbClr val="00A2E9"/>
              </a:solidFill>
              <a:ea typeface="標楷體" panose="03000509000000000000" pitchFamily="65" charset="-120"/>
            </a:endParaRPr>
          </a:p>
        </p:txBody>
      </p:sp>
      <p:sp>
        <p:nvSpPr>
          <p:cNvPr id="38" name="文字方塊 37"/>
          <p:cNvSpPr txBox="1"/>
          <p:nvPr/>
        </p:nvSpPr>
        <p:spPr>
          <a:xfrm>
            <a:off x="1500189" y="2782968"/>
            <a:ext cx="4510317" cy="830997"/>
          </a:xfrm>
          <a:prstGeom prst="rect">
            <a:avLst/>
          </a:prstGeom>
          <a:noFill/>
        </p:spPr>
        <p:txBody>
          <a:bodyPr wrap="square" rtlCol="0">
            <a:spAutoFit/>
          </a:bodyPr>
          <a:lstStyle/>
          <a:p>
            <a:pPr lvl="0"/>
            <a:r>
              <a:rPr lang="en-US" altLang="zh-TW" sz="1200" dirty="0">
                <a:solidFill>
                  <a:srgbClr val="936F9D"/>
                </a:solidFill>
              </a:rPr>
              <a:t>(1)Double Major , Minors</a:t>
            </a:r>
          </a:p>
          <a:p>
            <a:pPr lvl="0"/>
            <a:r>
              <a:rPr lang="en-US" altLang="zh-TW" sz="1200" dirty="0">
                <a:solidFill>
                  <a:srgbClr val="936F9D"/>
                </a:solidFill>
              </a:rPr>
              <a:t>(2)Cross-University , Minors</a:t>
            </a:r>
          </a:p>
          <a:p>
            <a:pPr lvl="0"/>
            <a:r>
              <a:rPr lang="en-US" altLang="zh-TW" sz="1200" dirty="0">
                <a:solidFill>
                  <a:srgbClr val="936F9D"/>
                </a:solidFill>
              </a:rPr>
              <a:t>(3)Credit Programs</a:t>
            </a:r>
          </a:p>
          <a:p>
            <a:pPr lvl="0"/>
            <a:r>
              <a:rPr lang="en-US" altLang="zh-TW" sz="1200" dirty="0">
                <a:solidFill>
                  <a:srgbClr val="936F9D"/>
                </a:solidFill>
              </a:rPr>
              <a:t>(4)Teacher Education Program</a:t>
            </a:r>
          </a:p>
        </p:txBody>
      </p:sp>
      <p:sp>
        <p:nvSpPr>
          <p:cNvPr id="42" name="Line 11"/>
          <p:cNvSpPr>
            <a:spLocks noChangeShapeType="1"/>
          </p:cNvSpPr>
          <p:nvPr/>
        </p:nvSpPr>
        <p:spPr bwMode="auto">
          <a:xfrm flipH="1">
            <a:off x="1500189" y="959300"/>
            <a:ext cx="3599199"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016" y="534103"/>
            <a:ext cx="847346" cy="850394"/>
          </a:xfrm>
          <a:prstGeom prst="rect">
            <a:avLst/>
          </a:prstGeom>
        </p:spPr>
      </p:pic>
      <p:sp>
        <p:nvSpPr>
          <p:cNvPr id="44" name="Line 11"/>
          <p:cNvSpPr>
            <a:spLocks noChangeShapeType="1"/>
          </p:cNvSpPr>
          <p:nvPr/>
        </p:nvSpPr>
        <p:spPr bwMode="auto">
          <a:xfrm flipH="1">
            <a:off x="1500190" y="4216288"/>
            <a:ext cx="3600000"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5" name="Line 11"/>
          <p:cNvSpPr>
            <a:spLocks noChangeShapeType="1"/>
          </p:cNvSpPr>
          <p:nvPr/>
        </p:nvSpPr>
        <p:spPr bwMode="auto">
          <a:xfrm flipH="1">
            <a:off x="1500190" y="2817068"/>
            <a:ext cx="3600000"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7" name="文字方塊 46"/>
          <p:cNvSpPr txBox="1"/>
          <p:nvPr/>
        </p:nvSpPr>
        <p:spPr>
          <a:xfrm>
            <a:off x="1455209" y="984190"/>
            <a:ext cx="3670364" cy="1384995"/>
          </a:xfrm>
          <a:prstGeom prst="rect">
            <a:avLst/>
          </a:prstGeom>
          <a:noFill/>
        </p:spPr>
        <p:txBody>
          <a:bodyPr wrap="square" rtlCol="0">
            <a:spAutoFit/>
          </a:bodyPr>
          <a:lstStyle/>
          <a:p>
            <a:pPr lvl="0"/>
            <a:r>
              <a:rPr lang="en-US" altLang="zh-TW" sz="1200" dirty="0">
                <a:solidFill>
                  <a:srgbClr val="CB531F"/>
                </a:solidFill>
              </a:rPr>
              <a:t>(1)Graduation Requirements</a:t>
            </a:r>
          </a:p>
          <a:p>
            <a:pPr lvl="0"/>
            <a:r>
              <a:rPr lang="en-US" altLang="zh-TW" sz="1200" dirty="0">
                <a:solidFill>
                  <a:srgbClr val="CB531F"/>
                </a:solidFill>
              </a:rPr>
              <a:t>(2)Course Selection Regulations</a:t>
            </a:r>
          </a:p>
          <a:p>
            <a:pPr lvl="0"/>
            <a:r>
              <a:rPr lang="en-US" altLang="zh-TW" sz="1200" dirty="0">
                <a:solidFill>
                  <a:srgbClr val="CB531F"/>
                </a:solidFill>
              </a:rPr>
              <a:t>(3)Course Selection Strategies</a:t>
            </a:r>
          </a:p>
          <a:p>
            <a:pPr lvl="0"/>
            <a:r>
              <a:rPr lang="en-US" altLang="zh-TW" sz="1200" dirty="0">
                <a:solidFill>
                  <a:srgbClr val="CB531F"/>
                </a:solidFill>
              </a:rPr>
              <a:t>(4)Cross-University Course Selection</a:t>
            </a:r>
          </a:p>
          <a:p>
            <a:pPr lvl="0"/>
            <a:r>
              <a:rPr lang="en-US" altLang="zh-TW" sz="1200" dirty="0">
                <a:solidFill>
                  <a:srgbClr val="CB531F"/>
                </a:solidFill>
              </a:rPr>
              <a:t>(5)How to Graduate Early?</a:t>
            </a:r>
          </a:p>
          <a:p>
            <a:pPr lvl="0"/>
            <a:r>
              <a:rPr lang="en-US" altLang="zh-TW" sz="1200" dirty="0">
                <a:solidFill>
                  <a:srgbClr val="CB531F"/>
                </a:solidFill>
              </a:rPr>
              <a:t>(6)Causes of Delayed Graduation</a:t>
            </a:r>
          </a:p>
          <a:p>
            <a:pPr lvl="0"/>
            <a:r>
              <a:rPr lang="en-US" altLang="zh-TW" sz="1200" dirty="0">
                <a:solidFill>
                  <a:srgbClr val="CB531F"/>
                </a:solidFill>
              </a:rPr>
              <a:t>(7)Stage-based Thinking and the Learning Map</a:t>
            </a:r>
          </a:p>
        </p:txBody>
      </p:sp>
      <p:sp>
        <p:nvSpPr>
          <p:cNvPr id="56" name="文字方塊 55"/>
          <p:cNvSpPr txBox="1"/>
          <p:nvPr/>
        </p:nvSpPr>
        <p:spPr>
          <a:xfrm>
            <a:off x="6608264" y="2391565"/>
            <a:ext cx="4295828" cy="461665"/>
          </a:xfrm>
          <a:prstGeom prst="rect">
            <a:avLst/>
          </a:prstGeom>
          <a:noFill/>
        </p:spPr>
        <p:txBody>
          <a:bodyPr wrap="square" rtlCol="0">
            <a:spAutoFit/>
          </a:bodyPr>
          <a:lstStyle/>
          <a:p>
            <a:pPr lvl="0"/>
            <a:r>
              <a:rPr lang="en-US" altLang="zh-TW" sz="1200" dirty="0">
                <a:solidFill>
                  <a:srgbClr val="E40082"/>
                </a:solidFill>
              </a:rPr>
              <a:t>(1)Applying to Master’s Program</a:t>
            </a:r>
          </a:p>
          <a:p>
            <a:pPr lvl="0"/>
            <a:r>
              <a:rPr lang="en-US" altLang="zh-TW" sz="1200" dirty="0">
                <a:solidFill>
                  <a:srgbClr val="E40082"/>
                </a:solidFill>
              </a:rPr>
              <a:t>(2)Direct Admission to Master’s and Doctoral Programs</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49" y="2171400"/>
            <a:ext cx="847346" cy="850394"/>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16" y="3747738"/>
            <a:ext cx="847346" cy="850394"/>
          </a:xfrm>
          <a:prstGeom prst="rect">
            <a:avLst/>
          </a:prstGeom>
        </p:spPr>
      </p:pic>
      <p:sp>
        <p:nvSpPr>
          <p:cNvPr id="30" name="文字方塊 29"/>
          <p:cNvSpPr txBox="1"/>
          <p:nvPr/>
        </p:nvSpPr>
        <p:spPr>
          <a:xfrm>
            <a:off x="6569883" y="669348"/>
            <a:ext cx="5622117" cy="400110"/>
          </a:xfrm>
          <a:prstGeom prst="rect">
            <a:avLst/>
          </a:prstGeom>
          <a:noFill/>
        </p:spPr>
        <p:txBody>
          <a:bodyPr wrap="none" rtlCol="0">
            <a:spAutoFit/>
          </a:bodyPr>
          <a:lstStyle/>
          <a:p>
            <a:r>
              <a:rPr lang="en-US" altLang="zh-TW" sz="2000" dirty="0">
                <a:solidFill>
                  <a:srgbClr val="CD8534"/>
                </a:solidFill>
              </a:rPr>
              <a:t>Do I always have to be in Taiwan to earn my degree?</a:t>
            </a:r>
            <a:endParaRPr lang="zh-TW" altLang="en-US" sz="2400" b="1" dirty="0">
              <a:solidFill>
                <a:srgbClr val="CD8534"/>
              </a:solidFill>
              <a:ea typeface="華康中圓體" panose="020F0509000000000000" pitchFamily="49" charset="-120"/>
            </a:endParaRPr>
          </a:p>
        </p:txBody>
      </p:sp>
      <p:sp>
        <p:nvSpPr>
          <p:cNvPr id="31" name="Line 11"/>
          <p:cNvSpPr>
            <a:spLocks noChangeShapeType="1"/>
          </p:cNvSpPr>
          <p:nvPr/>
        </p:nvSpPr>
        <p:spPr bwMode="auto">
          <a:xfrm flipH="1">
            <a:off x="6649893" y="1153254"/>
            <a:ext cx="3955955"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8720" y="709023"/>
            <a:ext cx="847346" cy="850394"/>
          </a:xfrm>
          <a:prstGeom prst="rect">
            <a:avLst/>
          </a:prstGeom>
        </p:spPr>
      </p:pic>
      <p:pic>
        <p:nvPicPr>
          <p:cNvPr id="51" name="圖片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4644" y="118860"/>
            <a:ext cx="2490991" cy="660303"/>
          </a:xfrm>
          <a:prstGeom prst="rect">
            <a:avLst/>
          </a:prstGeom>
        </p:spPr>
      </p:pic>
      <p:sp>
        <p:nvSpPr>
          <p:cNvPr id="46" name="文字方塊 45"/>
          <p:cNvSpPr txBox="1"/>
          <p:nvPr/>
        </p:nvSpPr>
        <p:spPr>
          <a:xfrm>
            <a:off x="6575551" y="1878802"/>
            <a:ext cx="4217062" cy="506292"/>
          </a:xfrm>
          <a:prstGeom prst="rect">
            <a:avLst/>
          </a:prstGeom>
          <a:noFill/>
        </p:spPr>
        <p:txBody>
          <a:bodyPr wrap="square" rtlCol="0">
            <a:spAutoFit/>
          </a:bodyPr>
          <a:lstStyle/>
          <a:p>
            <a:pPr>
              <a:lnSpc>
                <a:spcPct val="150000"/>
              </a:lnSpc>
            </a:pPr>
            <a:r>
              <a:rPr lang="en-US" altLang="zh-TW" sz="2000" dirty="0">
                <a:solidFill>
                  <a:srgbClr val="E40082"/>
                </a:solidFill>
              </a:rPr>
              <a:t>Continuing education post-graduation</a:t>
            </a:r>
            <a:endParaRPr lang="en-US" altLang="zh-TW" sz="2400" b="1" dirty="0">
              <a:solidFill>
                <a:srgbClr val="E40082"/>
              </a:solidFill>
              <a:ea typeface="華康中圓體" panose="020F0509000000000000" pitchFamily="49" charset="-120"/>
            </a:endParaRPr>
          </a:p>
        </p:txBody>
      </p:sp>
      <p:sp>
        <p:nvSpPr>
          <p:cNvPr id="49" name="Line 11"/>
          <p:cNvSpPr>
            <a:spLocks noChangeShapeType="1"/>
          </p:cNvSpPr>
          <p:nvPr/>
        </p:nvSpPr>
        <p:spPr bwMode="auto">
          <a:xfrm flipH="1">
            <a:off x="6655562" y="2391565"/>
            <a:ext cx="396153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52" name="圖片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5250" y="1900941"/>
            <a:ext cx="846484" cy="849530"/>
          </a:xfrm>
          <a:prstGeom prst="rect">
            <a:avLst/>
          </a:prstGeom>
        </p:spPr>
      </p:pic>
      <p:sp>
        <p:nvSpPr>
          <p:cNvPr id="54" name="文字方塊 53"/>
          <p:cNvSpPr txBox="1"/>
          <p:nvPr/>
        </p:nvSpPr>
        <p:spPr>
          <a:xfrm>
            <a:off x="6602596" y="1139485"/>
            <a:ext cx="3452141" cy="830997"/>
          </a:xfrm>
          <a:prstGeom prst="rect">
            <a:avLst/>
          </a:prstGeom>
          <a:noFill/>
        </p:spPr>
        <p:txBody>
          <a:bodyPr wrap="square" rtlCol="0">
            <a:spAutoFit/>
          </a:bodyPr>
          <a:lstStyle/>
          <a:p>
            <a:pPr lvl="0"/>
            <a:r>
              <a:rPr lang="en-US" altLang="zh-TW" sz="1200" dirty="0">
                <a:solidFill>
                  <a:srgbClr val="CD8534"/>
                </a:solidFill>
              </a:rPr>
              <a:t>(1)Joint Degrees</a:t>
            </a:r>
          </a:p>
          <a:p>
            <a:pPr lvl="0"/>
            <a:r>
              <a:rPr lang="en-US" altLang="zh-TW" sz="1200" dirty="0">
                <a:solidFill>
                  <a:srgbClr val="CD8534"/>
                </a:solidFill>
              </a:rPr>
              <a:t>(2)Exchange Students</a:t>
            </a:r>
          </a:p>
          <a:p>
            <a:pPr lvl="0"/>
            <a:r>
              <a:rPr lang="en-US" altLang="zh-TW" sz="1200" dirty="0">
                <a:solidFill>
                  <a:srgbClr val="CD8534"/>
                </a:solidFill>
              </a:rPr>
              <a:t>(3)Short-term International Exchange Funding</a:t>
            </a:r>
          </a:p>
          <a:p>
            <a:pPr lvl="0"/>
            <a:r>
              <a:rPr lang="en-US" altLang="zh-TW" sz="1200" dirty="0">
                <a:solidFill>
                  <a:srgbClr val="CD8534"/>
                </a:solidFill>
              </a:rPr>
              <a:t>(4)Going Abroad</a:t>
            </a:r>
          </a:p>
        </p:txBody>
      </p:sp>
      <p:sp>
        <p:nvSpPr>
          <p:cNvPr id="25" name="文字方塊 24"/>
          <p:cNvSpPr txBox="1"/>
          <p:nvPr/>
        </p:nvSpPr>
        <p:spPr>
          <a:xfrm>
            <a:off x="6575551" y="2985069"/>
            <a:ext cx="5400084" cy="400110"/>
          </a:xfrm>
          <a:prstGeom prst="rect">
            <a:avLst/>
          </a:prstGeom>
          <a:noFill/>
        </p:spPr>
        <p:txBody>
          <a:bodyPr wrap="square" rtlCol="0">
            <a:spAutoFit/>
          </a:bodyPr>
          <a:lstStyle/>
          <a:p>
            <a:r>
              <a:rPr lang="en-US" altLang="zh-TW" sz="2000" dirty="0">
                <a:solidFill>
                  <a:srgbClr val="70AD47"/>
                </a:solidFill>
              </a:rPr>
              <a:t>Does learning always have to be inside classrooms?</a:t>
            </a:r>
            <a:endParaRPr lang="zh-TW" altLang="en-US" sz="2400" b="1" dirty="0">
              <a:solidFill>
                <a:srgbClr val="70AD47"/>
              </a:solidFill>
              <a:ea typeface="華康中圓體" panose="020F0509000000000000" pitchFamily="49" charset="-120"/>
            </a:endParaRPr>
          </a:p>
        </p:txBody>
      </p:sp>
      <p:sp>
        <p:nvSpPr>
          <p:cNvPr id="26" name="Line 11"/>
          <p:cNvSpPr>
            <a:spLocks noChangeShapeType="1"/>
          </p:cNvSpPr>
          <p:nvPr/>
        </p:nvSpPr>
        <p:spPr bwMode="auto">
          <a:xfrm flipH="1">
            <a:off x="6655562" y="3400174"/>
            <a:ext cx="396153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4" name="群組 3">
            <a:extLst>
              <a:ext uri="{FF2B5EF4-FFF2-40B4-BE49-F238E27FC236}">
                <a16:creationId xmlns:a16="http://schemas.microsoft.com/office/drawing/2014/main" id="{4C88CC77-911B-48C4-8FE2-19EFE3A1E5FA}"/>
              </a:ext>
            </a:extLst>
          </p:cNvPr>
          <p:cNvGrpSpPr/>
          <p:nvPr/>
        </p:nvGrpSpPr>
        <p:grpSpPr>
          <a:xfrm>
            <a:off x="5748720" y="2913848"/>
            <a:ext cx="967396" cy="870857"/>
            <a:chOff x="6931742" y="4268728"/>
            <a:chExt cx="967396" cy="870857"/>
          </a:xfrm>
        </p:grpSpPr>
        <p:sp>
          <p:nvSpPr>
            <p:cNvPr id="5" name="橢圓 4"/>
            <p:cNvSpPr/>
            <p:nvPr/>
          </p:nvSpPr>
          <p:spPr>
            <a:xfrm>
              <a:off x="6931742" y="4268728"/>
              <a:ext cx="853014" cy="87085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chemeClr val="tx1"/>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6931742" y="4474911"/>
              <a:ext cx="967396" cy="630942"/>
            </a:xfrm>
            <a:prstGeom prst="rect">
              <a:avLst/>
            </a:prstGeom>
            <a:noFill/>
          </p:spPr>
          <p:txBody>
            <a:bodyPr wrap="square" rtlCol="0">
              <a:spAutoFit/>
            </a:bodyPr>
            <a:lstStyle/>
            <a:p>
              <a:r>
                <a:rPr lang="en-US" altLang="zh-TW" sz="2000" b="1" dirty="0">
                  <a:solidFill>
                    <a:schemeClr val="bg1"/>
                  </a:solidFill>
                  <a:latin typeface="標楷體" panose="03000509000000000000" pitchFamily="65" charset="-120"/>
                  <a:ea typeface="標楷體" panose="03000509000000000000" pitchFamily="65" charset="-120"/>
                </a:rPr>
                <a:t>CH</a:t>
              </a:r>
              <a:r>
                <a:rPr lang="zh-TW" altLang="en-US" sz="2000" b="1" dirty="0">
                  <a:solidFill>
                    <a:schemeClr val="bg1"/>
                  </a:solidFill>
                  <a:latin typeface="標楷體" panose="03000509000000000000" pitchFamily="65" charset="-120"/>
                  <a:ea typeface="標楷體" panose="03000509000000000000" pitchFamily="65" charset="-120"/>
                </a:rPr>
                <a:t> </a:t>
              </a:r>
              <a:r>
                <a:rPr lang="en-US" altLang="zh-TW" sz="3500" b="1" dirty="0">
                  <a:solidFill>
                    <a:schemeClr val="bg1"/>
                  </a:solidFill>
                  <a:latin typeface="標楷體" panose="03000509000000000000" pitchFamily="65" charset="-120"/>
                  <a:ea typeface="標楷體" panose="03000509000000000000" pitchFamily="65" charset="-120"/>
                </a:rPr>
                <a:t>6</a:t>
              </a:r>
              <a:endParaRPr lang="zh-TW" altLang="en-US" sz="3500" b="1" dirty="0">
                <a:solidFill>
                  <a:schemeClr val="bg1"/>
                </a:solidFill>
                <a:latin typeface="標楷體" panose="03000509000000000000" pitchFamily="65" charset="-120"/>
                <a:ea typeface="標楷體" panose="03000509000000000000" pitchFamily="65" charset="-120"/>
              </a:endParaRPr>
            </a:p>
          </p:txBody>
        </p:sp>
      </p:grpSp>
      <p:sp>
        <p:nvSpPr>
          <p:cNvPr id="37" name="文字方塊 36"/>
          <p:cNvSpPr txBox="1"/>
          <p:nvPr/>
        </p:nvSpPr>
        <p:spPr>
          <a:xfrm>
            <a:off x="6575551" y="4967316"/>
            <a:ext cx="3858661" cy="400110"/>
          </a:xfrm>
          <a:prstGeom prst="rect">
            <a:avLst/>
          </a:prstGeom>
          <a:noFill/>
        </p:spPr>
        <p:txBody>
          <a:bodyPr wrap="square" rtlCol="0">
            <a:spAutoFit/>
          </a:bodyPr>
          <a:lstStyle/>
          <a:p>
            <a:r>
              <a:rPr lang="en-US" altLang="zh-TW" sz="2000" dirty="0">
                <a:solidFill>
                  <a:srgbClr val="9999FF"/>
                </a:solidFill>
              </a:rPr>
              <a:t>What will violate academic ethics?</a:t>
            </a:r>
            <a:endParaRPr lang="zh-TW" altLang="en-US" sz="2400" b="1" dirty="0">
              <a:solidFill>
                <a:srgbClr val="9999FF"/>
              </a:solidFill>
              <a:ea typeface="華康中圓體" panose="020F0509000000000000" pitchFamily="49" charset="-120"/>
            </a:endParaRPr>
          </a:p>
        </p:txBody>
      </p:sp>
      <p:sp>
        <p:nvSpPr>
          <p:cNvPr id="39" name="Line 11"/>
          <p:cNvSpPr>
            <a:spLocks noChangeShapeType="1"/>
          </p:cNvSpPr>
          <p:nvPr/>
        </p:nvSpPr>
        <p:spPr bwMode="auto">
          <a:xfrm flipH="1">
            <a:off x="6655562" y="5382421"/>
            <a:ext cx="396153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9" name="群組 8">
            <a:extLst>
              <a:ext uri="{FF2B5EF4-FFF2-40B4-BE49-F238E27FC236}">
                <a16:creationId xmlns:a16="http://schemas.microsoft.com/office/drawing/2014/main" id="{7B82FE6B-7B88-4112-9706-79D482042591}"/>
              </a:ext>
            </a:extLst>
          </p:cNvPr>
          <p:cNvGrpSpPr/>
          <p:nvPr/>
        </p:nvGrpSpPr>
        <p:grpSpPr>
          <a:xfrm>
            <a:off x="5748720" y="4896095"/>
            <a:ext cx="967396" cy="870857"/>
            <a:chOff x="6931742" y="5424424"/>
            <a:chExt cx="967396" cy="870857"/>
          </a:xfrm>
        </p:grpSpPr>
        <p:sp>
          <p:nvSpPr>
            <p:cNvPr id="41" name="橢圓 40"/>
            <p:cNvSpPr/>
            <p:nvPr/>
          </p:nvSpPr>
          <p:spPr>
            <a:xfrm>
              <a:off x="6931742" y="5424424"/>
              <a:ext cx="853014" cy="870857"/>
            </a:xfrm>
            <a:prstGeom prst="ellipse">
              <a:avLst/>
            </a:prstGeom>
            <a:solidFill>
              <a:srgbClr val="9999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43" name="文字方塊 42"/>
            <p:cNvSpPr txBox="1"/>
            <p:nvPr/>
          </p:nvSpPr>
          <p:spPr>
            <a:xfrm>
              <a:off x="6931742" y="5630607"/>
              <a:ext cx="967396" cy="630942"/>
            </a:xfrm>
            <a:prstGeom prst="rect">
              <a:avLst/>
            </a:prstGeom>
            <a:noFill/>
          </p:spPr>
          <p:txBody>
            <a:bodyPr wrap="square" rtlCol="0">
              <a:spAutoFit/>
            </a:bodyPr>
            <a:lstStyle/>
            <a:p>
              <a:r>
                <a:rPr lang="en-US" altLang="zh-TW" sz="2000" b="1" dirty="0">
                  <a:solidFill>
                    <a:schemeClr val="bg1"/>
                  </a:solidFill>
                  <a:latin typeface="標楷體" panose="03000509000000000000" pitchFamily="65" charset="-120"/>
                  <a:ea typeface="標楷體" panose="03000509000000000000" pitchFamily="65" charset="-120"/>
                </a:rPr>
                <a:t>CH</a:t>
              </a:r>
              <a:r>
                <a:rPr lang="zh-TW" altLang="en-US" sz="2000" b="1" dirty="0">
                  <a:solidFill>
                    <a:schemeClr val="bg1"/>
                  </a:solidFill>
                  <a:latin typeface="標楷體" panose="03000509000000000000" pitchFamily="65" charset="-120"/>
                  <a:ea typeface="標楷體" panose="03000509000000000000" pitchFamily="65" charset="-120"/>
                </a:rPr>
                <a:t> </a:t>
              </a:r>
              <a:r>
                <a:rPr lang="en-US" altLang="zh-TW" sz="3500" b="1" dirty="0">
                  <a:solidFill>
                    <a:schemeClr val="bg1"/>
                  </a:solidFill>
                  <a:latin typeface="標楷體" panose="03000509000000000000" pitchFamily="65" charset="-120"/>
                  <a:ea typeface="標楷體" panose="03000509000000000000" pitchFamily="65" charset="-120"/>
                </a:rPr>
                <a:t>7</a:t>
              </a:r>
              <a:endParaRPr lang="zh-TW" altLang="en-US" sz="3500" b="1" dirty="0">
                <a:solidFill>
                  <a:schemeClr val="bg1"/>
                </a:solidFill>
                <a:latin typeface="標楷體" panose="03000509000000000000" pitchFamily="65" charset="-120"/>
                <a:ea typeface="標楷體" panose="03000509000000000000" pitchFamily="65" charset="-120"/>
              </a:endParaRPr>
            </a:p>
          </p:txBody>
        </p:sp>
      </p:grpSp>
      <p:sp>
        <p:nvSpPr>
          <p:cNvPr id="33" name="文字方塊 32">
            <a:extLst>
              <a:ext uri="{FF2B5EF4-FFF2-40B4-BE49-F238E27FC236}">
                <a16:creationId xmlns:a16="http://schemas.microsoft.com/office/drawing/2014/main" id="{034B88FD-3912-4B00-949D-061069032427}"/>
              </a:ext>
            </a:extLst>
          </p:cNvPr>
          <p:cNvSpPr txBox="1"/>
          <p:nvPr/>
        </p:nvSpPr>
        <p:spPr>
          <a:xfrm>
            <a:off x="6575551" y="5977510"/>
            <a:ext cx="3858661" cy="400110"/>
          </a:xfrm>
          <a:prstGeom prst="rect">
            <a:avLst/>
          </a:prstGeom>
          <a:noFill/>
        </p:spPr>
        <p:txBody>
          <a:bodyPr wrap="square" rtlCol="0">
            <a:spAutoFit/>
          </a:bodyPr>
          <a:lstStyle/>
          <a:p>
            <a:r>
              <a:rPr lang="en-US" altLang="zh-TW" sz="2000" dirty="0">
                <a:solidFill>
                  <a:srgbClr val="FFC000"/>
                </a:solidFill>
              </a:rPr>
              <a:t>The Learning Map</a:t>
            </a:r>
            <a:endParaRPr lang="zh-TW" altLang="en-US" sz="2400" b="1" dirty="0">
              <a:solidFill>
                <a:srgbClr val="FFC000"/>
              </a:solidFill>
              <a:ea typeface="華康中圓體" panose="020F0509000000000000" pitchFamily="49" charset="-120"/>
            </a:endParaRPr>
          </a:p>
        </p:txBody>
      </p:sp>
      <p:sp>
        <p:nvSpPr>
          <p:cNvPr id="35" name="Line 11">
            <a:extLst>
              <a:ext uri="{FF2B5EF4-FFF2-40B4-BE49-F238E27FC236}">
                <a16:creationId xmlns:a16="http://schemas.microsoft.com/office/drawing/2014/main" id="{78B6D9CE-0863-4B00-AF88-578BC9AFE743}"/>
              </a:ext>
            </a:extLst>
          </p:cNvPr>
          <p:cNvSpPr>
            <a:spLocks noChangeShapeType="1"/>
          </p:cNvSpPr>
          <p:nvPr/>
        </p:nvSpPr>
        <p:spPr bwMode="auto">
          <a:xfrm flipH="1">
            <a:off x="6655562" y="6392615"/>
            <a:ext cx="3961530" cy="2549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36" name="群組 35">
            <a:extLst>
              <a:ext uri="{FF2B5EF4-FFF2-40B4-BE49-F238E27FC236}">
                <a16:creationId xmlns:a16="http://schemas.microsoft.com/office/drawing/2014/main" id="{A0BFA08E-457C-4E49-9517-70F53347631D}"/>
              </a:ext>
            </a:extLst>
          </p:cNvPr>
          <p:cNvGrpSpPr/>
          <p:nvPr/>
        </p:nvGrpSpPr>
        <p:grpSpPr>
          <a:xfrm>
            <a:off x="5748720" y="5906289"/>
            <a:ext cx="967396" cy="870857"/>
            <a:chOff x="6931742" y="5424424"/>
            <a:chExt cx="967396" cy="870857"/>
          </a:xfrm>
        </p:grpSpPr>
        <p:sp>
          <p:nvSpPr>
            <p:cNvPr id="40" name="橢圓 39">
              <a:extLst>
                <a:ext uri="{FF2B5EF4-FFF2-40B4-BE49-F238E27FC236}">
                  <a16:creationId xmlns:a16="http://schemas.microsoft.com/office/drawing/2014/main" id="{E305235E-A898-46DE-A191-478EA1F96AA4}"/>
                </a:ext>
              </a:extLst>
            </p:cNvPr>
            <p:cNvSpPr/>
            <p:nvPr/>
          </p:nvSpPr>
          <p:spPr>
            <a:xfrm>
              <a:off x="6931742" y="5424424"/>
              <a:ext cx="853014" cy="870857"/>
            </a:xfrm>
            <a:prstGeom prst="ellips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rgbClr val="FF0000"/>
                </a:solidFill>
                <a:latin typeface="標楷體" panose="03000509000000000000" pitchFamily="65" charset="-120"/>
                <a:ea typeface="標楷體" panose="03000509000000000000" pitchFamily="65" charset="-120"/>
              </a:endParaRPr>
            </a:p>
          </p:txBody>
        </p:sp>
        <p:sp>
          <p:nvSpPr>
            <p:cNvPr id="48" name="文字方塊 47">
              <a:extLst>
                <a:ext uri="{FF2B5EF4-FFF2-40B4-BE49-F238E27FC236}">
                  <a16:creationId xmlns:a16="http://schemas.microsoft.com/office/drawing/2014/main" id="{B2ACA226-5F07-448A-9A08-D8A78E40AEA1}"/>
                </a:ext>
              </a:extLst>
            </p:cNvPr>
            <p:cNvSpPr txBox="1"/>
            <p:nvPr/>
          </p:nvSpPr>
          <p:spPr>
            <a:xfrm>
              <a:off x="6931742" y="5630607"/>
              <a:ext cx="967396" cy="630942"/>
            </a:xfrm>
            <a:prstGeom prst="rect">
              <a:avLst/>
            </a:prstGeom>
            <a:noFill/>
          </p:spPr>
          <p:txBody>
            <a:bodyPr wrap="square" rtlCol="0">
              <a:spAutoFit/>
            </a:bodyPr>
            <a:lstStyle/>
            <a:p>
              <a:r>
                <a:rPr lang="en-US" altLang="zh-TW" sz="2000" b="1" dirty="0">
                  <a:solidFill>
                    <a:schemeClr val="bg1"/>
                  </a:solidFill>
                  <a:latin typeface="標楷體" panose="03000509000000000000" pitchFamily="65" charset="-120"/>
                  <a:ea typeface="標楷體" panose="03000509000000000000" pitchFamily="65" charset="-120"/>
                </a:rPr>
                <a:t>CH</a:t>
              </a:r>
              <a:r>
                <a:rPr lang="zh-TW" altLang="en-US" sz="2000" b="1" dirty="0">
                  <a:solidFill>
                    <a:schemeClr val="bg1"/>
                  </a:solidFill>
                  <a:latin typeface="標楷體" panose="03000509000000000000" pitchFamily="65" charset="-120"/>
                  <a:ea typeface="標楷體" panose="03000509000000000000" pitchFamily="65" charset="-120"/>
                </a:rPr>
                <a:t> </a:t>
              </a:r>
              <a:r>
                <a:rPr lang="en-US" altLang="zh-TW" sz="3500" b="1" dirty="0">
                  <a:solidFill>
                    <a:schemeClr val="bg1"/>
                  </a:solidFill>
                  <a:latin typeface="標楷體" panose="03000509000000000000" pitchFamily="65" charset="-120"/>
                  <a:ea typeface="標楷體" panose="03000509000000000000" pitchFamily="65" charset="-120"/>
                </a:rPr>
                <a:t>8</a:t>
              </a:r>
              <a:endParaRPr lang="zh-TW" altLang="en-US" sz="3500" b="1" dirty="0">
                <a:solidFill>
                  <a:schemeClr val="bg1"/>
                </a:solidFill>
                <a:latin typeface="標楷體" panose="03000509000000000000" pitchFamily="65" charset="-120"/>
                <a:ea typeface="標楷體" panose="03000509000000000000" pitchFamily="65" charset="-120"/>
              </a:endParaRPr>
            </a:p>
          </p:txBody>
        </p:sp>
      </p:grpSp>
      <p:sp>
        <p:nvSpPr>
          <p:cNvPr id="53" name="文字方塊 52">
            <a:extLst>
              <a:ext uri="{FF2B5EF4-FFF2-40B4-BE49-F238E27FC236}">
                <a16:creationId xmlns:a16="http://schemas.microsoft.com/office/drawing/2014/main" id="{BB98524C-EE75-46D4-BF59-64F1AB2B2FBD}"/>
              </a:ext>
            </a:extLst>
          </p:cNvPr>
          <p:cNvSpPr txBox="1"/>
          <p:nvPr/>
        </p:nvSpPr>
        <p:spPr>
          <a:xfrm>
            <a:off x="6608264" y="3402767"/>
            <a:ext cx="4984720" cy="1200329"/>
          </a:xfrm>
          <a:prstGeom prst="rect">
            <a:avLst/>
          </a:prstGeom>
          <a:noFill/>
        </p:spPr>
        <p:txBody>
          <a:bodyPr wrap="square" rtlCol="0">
            <a:spAutoFit/>
          </a:bodyPr>
          <a:lstStyle/>
          <a:p>
            <a:r>
              <a:rPr lang="en-US" altLang="zh-TW" sz="1200" dirty="0">
                <a:solidFill>
                  <a:srgbClr val="70AD47"/>
                </a:solidFill>
              </a:rPr>
              <a:t>(1)Moodle – A Digital Learning Platform</a:t>
            </a:r>
            <a:endParaRPr lang="en-US" altLang="zh-TW" sz="1200" dirty="0">
              <a:solidFill>
                <a:srgbClr val="70AD47"/>
              </a:solidFill>
              <a:ea typeface="標楷體" panose="03000509000000000000" pitchFamily="65" charset="-120"/>
            </a:endParaRPr>
          </a:p>
          <a:p>
            <a:r>
              <a:rPr lang="en-US" altLang="zh-TW" sz="1200" dirty="0">
                <a:solidFill>
                  <a:srgbClr val="70AD47"/>
                </a:solidFill>
              </a:rPr>
              <a:t>(2)Libraries</a:t>
            </a:r>
            <a:endParaRPr lang="en-US" altLang="zh-TW" sz="1200" dirty="0">
              <a:solidFill>
                <a:srgbClr val="70AD47"/>
              </a:solidFill>
              <a:ea typeface="標楷體" panose="03000509000000000000" pitchFamily="65" charset="-120"/>
            </a:endParaRPr>
          </a:p>
          <a:p>
            <a:r>
              <a:rPr lang="en-US" altLang="zh-TW" sz="1200" dirty="0">
                <a:solidFill>
                  <a:srgbClr val="70AD47"/>
                </a:solidFill>
              </a:rPr>
              <a:t>(3)Study Groups</a:t>
            </a:r>
            <a:endParaRPr lang="en-US" altLang="zh-TW" sz="1200" dirty="0">
              <a:solidFill>
                <a:srgbClr val="70AD47"/>
              </a:solidFill>
              <a:ea typeface="標楷體" panose="03000509000000000000" pitchFamily="65" charset="-120"/>
            </a:endParaRPr>
          </a:p>
          <a:p>
            <a:r>
              <a:rPr lang="en-US" altLang="zh-TW" sz="1200" dirty="0">
                <a:solidFill>
                  <a:srgbClr val="70AD47"/>
                </a:solidFill>
              </a:rPr>
              <a:t>(4)Reading Groups</a:t>
            </a:r>
            <a:endParaRPr lang="en-US" altLang="zh-TW" sz="1200" dirty="0">
              <a:solidFill>
                <a:srgbClr val="70AD47"/>
              </a:solidFill>
              <a:ea typeface="標楷體" panose="03000509000000000000" pitchFamily="65" charset="-120"/>
            </a:endParaRPr>
          </a:p>
          <a:p>
            <a:r>
              <a:rPr lang="en-US" altLang="zh-TW" sz="1200" dirty="0">
                <a:solidFill>
                  <a:srgbClr val="70AD47"/>
                </a:solidFill>
                <a:ea typeface="標楷體" panose="03000509000000000000" pitchFamily="65" charset="-120"/>
              </a:rPr>
              <a:t>(5)Conferences, Workshops, Lectures</a:t>
            </a:r>
          </a:p>
          <a:p>
            <a:r>
              <a:rPr lang="en-US" altLang="zh-TW" sz="1200" dirty="0">
                <a:solidFill>
                  <a:srgbClr val="70AD47"/>
                </a:solidFill>
                <a:ea typeface="標楷體" panose="03000509000000000000" pitchFamily="65" charset="-120"/>
              </a:rPr>
              <a:t>(6)Industry Internships</a:t>
            </a:r>
            <a:endParaRPr lang="en-US" altLang="zh-TW" sz="1200" strike="sngStrike" dirty="0">
              <a:solidFill>
                <a:srgbClr val="70AD47"/>
              </a:solidFill>
              <a:ea typeface="標楷體" panose="03000509000000000000" pitchFamily="65" charset="-120"/>
            </a:endParaRPr>
          </a:p>
        </p:txBody>
      </p:sp>
    </p:spTree>
    <p:extLst>
      <p:ext uri="{BB962C8B-B14F-4D97-AF65-F5344CB8AC3E}">
        <p14:creationId xmlns:p14="http://schemas.microsoft.com/office/powerpoint/2010/main" val="2169386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20" name="文字方塊 19"/>
          <p:cNvSpPr txBox="1"/>
          <p:nvPr/>
        </p:nvSpPr>
        <p:spPr>
          <a:xfrm>
            <a:off x="3727269" y="189011"/>
            <a:ext cx="28777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cs typeface="+mn-cs"/>
              </a:rPr>
              <a:t>大學只能拿一個學位嗎</a:t>
            </a:r>
            <a:r>
              <a:rPr kumimoji="0" lang="en-US" altLang="zh-TW" sz="2000" b="1" i="0" u="none" strike="noStrike" kern="120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cs typeface="+mn-cs"/>
              </a:rPr>
              <a:t>?</a:t>
            </a:r>
            <a:endParaRPr kumimoji="0" lang="zh-TW" altLang="en-US" sz="2000" b="1"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srgbClr val="FF6699"/>
              </a:solidFill>
              <a:effectLst/>
              <a:uLnTx/>
              <a:uFillTx/>
              <a:latin typeface="標楷體" panose="03000509000000000000" pitchFamily="65" charset="-120"/>
              <a:ea typeface="標楷體" panose="03000509000000000000" pitchFamily="65" charset="-120"/>
              <a:cs typeface="+mn-cs"/>
            </a:endParaRPr>
          </a:p>
        </p:txBody>
      </p:sp>
      <p:sp>
        <p:nvSpPr>
          <p:cNvPr id="21"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26" name="Picture 2"/>
          <p:cNvPicPr>
            <a:picLocks noChangeAspect="1" noChangeArrowheads="1"/>
          </p:cNvPicPr>
          <p:nvPr/>
        </p:nvPicPr>
        <p:blipFill>
          <a:blip r:embed="rId4" cstate="print"/>
          <a:srcRect/>
          <a:stretch>
            <a:fillRect/>
          </a:stretch>
        </p:blipFill>
        <p:spPr bwMode="auto">
          <a:xfrm rot="594159">
            <a:off x="9430284" y="1607490"/>
            <a:ext cx="2164219" cy="3038017"/>
          </a:xfrm>
          <a:prstGeom prst="rect">
            <a:avLst/>
          </a:prstGeom>
          <a:noFill/>
          <a:ln w="9525">
            <a:noFill/>
            <a:miter lim="800000"/>
            <a:headEnd/>
            <a:tailEnd/>
          </a:ln>
        </p:spPr>
      </p:pic>
      <p:sp>
        <p:nvSpPr>
          <p:cNvPr id="35" name="文字方塊 34"/>
          <p:cNvSpPr txBox="1"/>
          <p:nvPr/>
        </p:nvSpPr>
        <p:spPr>
          <a:xfrm>
            <a:off x="2057473" y="832312"/>
            <a:ext cx="5121915" cy="6309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5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中等學校教師之培育歷程</a:t>
            </a:r>
          </a:p>
        </p:txBody>
      </p:sp>
      <p:sp>
        <p:nvSpPr>
          <p:cNvPr id="15" name="文字方塊 14"/>
          <p:cNvSpPr txBox="1"/>
          <p:nvPr/>
        </p:nvSpPr>
        <p:spPr>
          <a:xfrm>
            <a:off x="462164" y="1027366"/>
            <a:ext cx="1595309"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(5)</a:t>
            </a:r>
            <a:r>
              <a:rPr kumimoji="0" lang="zh-TW" altLang="en-US"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教育學程</a:t>
            </a:r>
            <a:endParaRPr kumimoji="0" lang="zh-TW" altLang="zh-TW"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nvGrpSpPr>
          <p:cNvPr id="14" name="群組 13"/>
          <p:cNvGrpSpPr/>
          <p:nvPr/>
        </p:nvGrpSpPr>
        <p:grpSpPr>
          <a:xfrm>
            <a:off x="509419" y="1504683"/>
            <a:ext cx="8281008" cy="4546541"/>
            <a:chOff x="179512" y="548680"/>
            <a:chExt cx="8740179" cy="5349417"/>
          </a:xfrm>
        </p:grpSpPr>
        <p:cxnSp>
          <p:nvCxnSpPr>
            <p:cNvPr id="16" name="直線接點 15"/>
            <p:cNvCxnSpPr/>
            <p:nvPr/>
          </p:nvCxnSpPr>
          <p:spPr>
            <a:xfrm flipH="1">
              <a:off x="3167844" y="908720"/>
              <a:ext cx="8439" cy="2376264"/>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179512" y="1605899"/>
              <a:ext cx="1512168"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取得修習教育專業課程資格</a:t>
              </a:r>
            </a:p>
          </p:txBody>
        </p:sp>
        <p:sp>
          <p:nvSpPr>
            <p:cNvPr id="24" name="圓角矩形 23"/>
            <p:cNvSpPr/>
            <p:nvPr/>
          </p:nvSpPr>
          <p:spPr>
            <a:xfrm>
              <a:off x="2492207" y="548680"/>
              <a:ext cx="1368152"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修畢</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普通課程</a:t>
              </a:r>
            </a:p>
          </p:txBody>
        </p:sp>
        <p:sp>
          <p:nvSpPr>
            <p:cNvPr id="27" name="圓角矩形 26"/>
            <p:cNvSpPr/>
            <p:nvPr/>
          </p:nvSpPr>
          <p:spPr>
            <a:xfrm>
              <a:off x="2483768" y="1736812"/>
              <a:ext cx="1368152"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修畢</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專門課程</a:t>
              </a:r>
            </a:p>
          </p:txBody>
        </p:sp>
        <p:sp>
          <p:nvSpPr>
            <p:cNvPr id="28" name="圓角矩形 27"/>
            <p:cNvSpPr/>
            <p:nvPr/>
          </p:nvSpPr>
          <p:spPr>
            <a:xfrm>
              <a:off x="2478832" y="2946090"/>
              <a:ext cx="1368152"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修畢教育專業課程</a:t>
              </a:r>
            </a:p>
          </p:txBody>
        </p:sp>
        <p:sp>
          <p:nvSpPr>
            <p:cNvPr id="29" name="圓角矩形 28"/>
            <p:cNvSpPr/>
            <p:nvPr/>
          </p:nvSpPr>
          <p:spPr>
            <a:xfrm>
              <a:off x="4612548" y="1605899"/>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取得修畢師資職前教育</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證明書</a:t>
              </a:r>
            </a:p>
          </p:txBody>
        </p:sp>
        <p:sp>
          <p:nvSpPr>
            <p:cNvPr id="31" name="圓角矩形 30"/>
            <p:cNvSpPr/>
            <p:nvPr/>
          </p:nvSpPr>
          <p:spPr>
            <a:xfrm>
              <a:off x="6850362" y="1605899"/>
              <a:ext cx="1728192"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參加</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教師資格</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考試</a:t>
              </a:r>
            </a:p>
          </p:txBody>
        </p:sp>
        <p:sp>
          <p:nvSpPr>
            <p:cNvPr id="32" name="圓角矩形 31"/>
            <p:cNvSpPr/>
            <p:nvPr/>
          </p:nvSpPr>
          <p:spPr>
            <a:xfrm>
              <a:off x="6875986" y="4817977"/>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取得</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教師證書</a:t>
              </a:r>
            </a:p>
          </p:txBody>
        </p:sp>
        <p:sp>
          <p:nvSpPr>
            <p:cNvPr id="33" name="圓角矩形 32"/>
            <p:cNvSpPr/>
            <p:nvPr/>
          </p:nvSpPr>
          <p:spPr>
            <a:xfrm>
              <a:off x="4100316" y="4807767"/>
              <a:ext cx="1728192"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參加</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教師甄選</a:t>
              </a:r>
            </a:p>
          </p:txBody>
        </p:sp>
        <p:sp>
          <p:nvSpPr>
            <p:cNvPr id="34" name="圓角矩形 33"/>
            <p:cNvSpPr/>
            <p:nvPr/>
          </p:nvSpPr>
          <p:spPr>
            <a:xfrm>
              <a:off x="1331640" y="4789187"/>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取得教職成為</a:t>
              </a:r>
              <a:r>
                <a:rPr kumimoji="0" lang="zh-TW" altLang="en-US" sz="1800" b="1"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mn-cs"/>
                </a:rPr>
                <a:t>專任</a:t>
              </a: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教師</a:t>
              </a:r>
            </a:p>
          </p:txBody>
        </p:sp>
        <p:cxnSp>
          <p:nvCxnSpPr>
            <p:cNvPr id="37" name="直線接點 36"/>
            <p:cNvCxnSpPr/>
            <p:nvPr/>
          </p:nvCxnSpPr>
          <p:spPr>
            <a:xfrm>
              <a:off x="2195736" y="1150950"/>
              <a:ext cx="0" cy="199001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2195736" y="3140968"/>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2195736" y="1148124"/>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40" name="向右箭號 39"/>
            <p:cNvSpPr/>
            <p:nvPr/>
          </p:nvSpPr>
          <p:spPr>
            <a:xfrm>
              <a:off x="1835696" y="1878329"/>
              <a:ext cx="36004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41" name="向右箭號 40"/>
            <p:cNvSpPr/>
            <p:nvPr/>
          </p:nvSpPr>
          <p:spPr>
            <a:xfrm>
              <a:off x="4227288" y="1911933"/>
              <a:ext cx="36004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42" name="向右箭號 41"/>
            <p:cNvSpPr/>
            <p:nvPr/>
          </p:nvSpPr>
          <p:spPr>
            <a:xfrm>
              <a:off x="6444208" y="1916814"/>
              <a:ext cx="36004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cxnSp>
          <p:nvCxnSpPr>
            <p:cNvPr id="43" name="直線接點 42"/>
            <p:cNvCxnSpPr/>
            <p:nvPr/>
          </p:nvCxnSpPr>
          <p:spPr>
            <a:xfrm>
              <a:off x="3846984" y="1150950"/>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4127483" y="1160587"/>
              <a:ext cx="0" cy="199001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3839451" y="3150605"/>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46" name="圓角矩形 45"/>
            <p:cNvSpPr/>
            <p:nvPr/>
          </p:nvSpPr>
          <p:spPr>
            <a:xfrm>
              <a:off x="6876256" y="3203922"/>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參加</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半年教育</a:t>
              </a:r>
              <a:endParaRPr kumimoji="0" lang="en-US" altLang="zh-TW"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實習</a:t>
              </a:r>
            </a:p>
          </p:txBody>
        </p:sp>
        <p:sp>
          <p:nvSpPr>
            <p:cNvPr id="47" name="文字方塊 46"/>
            <p:cNvSpPr txBox="1"/>
            <p:nvPr/>
          </p:nvSpPr>
          <p:spPr>
            <a:xfrm>
              <a:off x="8519861" y="2145958"/>
              <a:ext cx="389811" cy="130352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資格考試通過</a:t>
              </a:r>
            </a:p>
          </p:txBody>
        </p:sp>
        <p:sp>
          <p:nvSpPr>
            <p:cNvPr id="48" name="向右箭號 47"/>
            <p:cNvSpPr/>
            <p:nvPr/>
          </p:nvSpPr>
          <p:spPr>
            <a:xfrm rot="5400000">
              <a:off x="7589517" y="2752026"/>
              <a:ext cx="413939"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49" name="文字方塊 48"/>
            <p:cNvSpPr txBox="1"/>
            <p:nvPr/>
          </p:nvSpPr>
          <p:spPr>
            <a:xfrm>
              <a:off x="8529880" y="3620134"/>
              <a:ext cx="389811" cy="169189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實習期滿成績及格</a:t>
              </a:r>
            </a:p>
          </p:txBody>
        </p:sp>
        <p:sp>
          <p:nvSpPr>
            <p:cNvPr id="50" name="向右箭號 49"/>
            <p:cNvSpPr/>
            <p:nvPr/>
          </p:nvSpPr>
          <p:spPr>
            <a:xfrm rot="5400000">
              <a:off x="7580463" y="4357920"/>
              <a:ext cx="432048"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51" name="向右箭號 50"/>
            <p:cNvSpPr/>
            <p:nvPr/>
          </p:nvSpPr>
          <p:spPr>
            <a:xfrm rot="10800000">
              <a:off x="6012160" y="5095221"/>
              <a:ext cx="612068"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52" name="向右箭號 51"/>
            <p:cNvSpPr/>
            <p:nvPr/>
          </p:nvSpPr>
          <p:spPr>
            <a:xfrm rot="10800000">
              <a:off x="3294195" y="5124011"/>
              <a:ext cx="602716"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53" name="文字方塊 52"/>
            <p:cNvSpPr txBox="1"/>
            <p:nvPr/>
          </p:nvSpPr>
          <p:spPr>
            <a:xfrm>
              <a:off x="3183975" y="4773446"/>
              <a:ext cx="823156" cy="32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通過</a:t>
              </a:r>
            </a:p>
          </p:txBody>
        </p:sp>
      </p:grpSp>
      <p:sp>
        <p:nvSpPr>
          <p:cNvPr id="54" name="矩形 53"/>
          <p:cNvSpPr/>
          <p:nvPr/>
        </p:nvSpPr>
        <p:spPr>
          <a:xfrm>
            <a:off x="2944861" y="6285371"/>
            <a:ext cx="342973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a:t>
            </a: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備</a:t>
            </a:r>
            <a:r>
              <a:rPr kumimoji="0" lang="zh-TW" altLang="en-US" sz="12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註</a:t>
            </a:r>
            <a:r>
              <a:rPr kumimoji="0" lang="en-US" altLang="zh-TW"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a:t>
            </a: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師資培育法新制  </a:t>
            </a:r>
            <a:r>
              <a:rPr kumimoji="0" lang="en-US" altLang="zh-TW"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(107</a:t>
            </a: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年</a:t>
            </a:r>
            <a:r>
              <a:rPr kumimoji="0" lang="en-US" altLang="zh-TW"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2</a:t>
            </a: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月</a:t>
            </a:r>
            <a:r>
              <a:rPr kumimoji="0" lang="en-US" altLang="zh-TW"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1</a:t>
            </a: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日施行</a:t>
            </a:r>
            <a:r>
              <a:rPr kumimoji="0" lang="en-US" altLang="zh-TW"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45EDE-D7B6-4473-91CD-5394B8C4947D}" type="slidenum">
              <a:rPr kumimoji="0" lang="zh-TW" altLang="en-US" sz="1200" b="0" i="0" u="none" strike="noStrike" kern="1200" cap="none" spc="0" normalizeH="0" baseline="0" noProof="0" smtClean="0">
                <a:ln>
                  <a:noFill/>
                </a:ln>
                <a:solidFill>
                  <a:prstClr val="black">
                    <a:tint val="75000"/>
                  </a:prstClr>
                </a:solidFill>
                <a:effectLst/>
                <a:uLnTx/>
                <a:uFillTx/>
                <a:latin typeface="標楷體" panose="03000509000000000000" pitchFamily="65" charset="-120"/>
                <a:ea typeface="標楷體" panose="03000509000000000000" pitchFamily="65"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a:ln>
                <a:noFill/>
              </a:ln>
              <a:solidFill>
                <a:prstClr val="black">
                  <a:tint val="75000"/>
                </a:prstClr>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2676457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5" name="文字方塊 34"/>
          <p:cNvSpPr txBox="1"/>
          <p:nvPr/>
        </p:nvSpPr>
        <p:spPr>
          <a:xfrm>
            <a:off x="3851531" y="1078650"/>
            <a:ext cx="5495415" cy="369332"/>
          </a:xfrm>
          <a:prstGeom prst="rect">
            <a:avLst/>
          </a:prstGeom>
          <a:noFill/>
        </p:spPr>
        <p:txBody>
          <a:bodyPr wrap="none" rtlCol="0">
            <a:spAutoFit/>
          </a:bodyPr>
          <a:lstStyle/>
          <a:p>
            <a:r>
              <a:rPr lang="en-US" altLang="zh-TW" dirty="0"/>
              <a:t>Training Process for Qualified Secondary School Teachers</a:t>
            </a:r>
            <a:endParaRPr lang="zh-TW" altLang="en-US" sz="3500" dirty="0">
              <a:ea typeface="華康中特圓體" panose="020F0809000000000000" pitchFamily="49" charset="-120"/>
            </a:endParaRPr>
          </a:p>
        </p:txBody>
      </p:sp>
      <p:sp>
        <p:nvSpPr>
          <p:cNvPr id="15" name="文字方塊 14"/>
          <p:cNvSpPr txBox="1"/>
          <p:nvPr/>
        </p:nvSpPr>
        <p:spPr>
          <a:xfrm>
            <a:off x="462164" y="1027366"/>
            <a:ext cx="4223318" cy="369332"/>
          </a:xfrm>
          <a:prstGeom prst="rect">
            <a:avLst/>
          </a:prstGeom>
          <a:noFill/>
        </p:spPr>
        <p:txBody>
          <a:bodyPr wrap="square" rtlCol="0">
            <a:spAutoFit/>
          </a:bodyPr>
          <a:lstStyle/>
          <a:p>
            <a:r>
              <a:rPr lang="en-US" altLang="zh-TW" b="1" dirty="0">
                <a:ea typeface="華康中圓體" panose="020F0509000000000000" pitchFamily="49" charset="-120"/>
              </a:rPr>
              <a:t>(5) Teacher Education Program</a:t>
            </a:r>
          </a:p>
        </p:txBody>
      </p:sp>
      <p:grpSp>
        <p:nvGrpSpPr>
          <p:cNvPr id="14" name="群組 13"/>
          <p:cNvGrpSpPr/>
          <p:nvPr/>
        </p:nvGrpSpPr>
        <p:grpSpPr>
          <a:xfrm>
            <a:off x="1913676" y="1504683"/>
            <a:ext cx="8920151" cy="4546541"/>
            <a:chOff x="179512" y="548680"/>
            <a:chExt cx="9248040" cy="5349417"/>
          </a:xfrm>
        </p:grpSpPr>
        <p:cxnSp>
          <p:nvCxnSpPr>
            <p:cNvPr id="16" name="直線接點 15"/>
            <p:cNvCxnSpPr/>
            <p:nvPr/>
          </p:nvCxnSpPr>
          <p:spPr>
            <a:xfrm flipH="1">
              <a:off x="3167844" y="908720"/>
              <a:ext cx="8439" cy="2376264"/>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179512" y="1605900"/>
              <a:ext cx="1512168"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400" dirty="0"/>
                <a:t>Get admitted to the Teacher Education Programs</a:t>
              </a:r>
            </a:p>
          </p:txBody>
        </p:sp>
        <p:sp>
          <p:nvSpPr>
            <p:cNvPr id="24" name="圓角矩形 23"/>
            <p:cNvSpPr/>
            <p:nvPr/>
          </p:nvSpPr>
          <p:spPr>
            <a:xfrm>
              <a:off x="2492207" y="548680"/>
              <a:ext cx="1368152"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t>Complete all other required credit hours</a:t>
              </a:r>
              <a:endParaRPr lang="zh-TW" altLang="zh-TW" sz="1100" dirty="0"/>
            </a:p>
          </p:txBody>
        </p:sp>
        <p:sp>
          <p:nvSpPr>
            <p:cNvPr id="27" name="圓角矩形 26"/>
            <p:cNvSpPr/>
            <p:nvPr/>
          </p:nvSpPr>
          <p:spPr>
            <a:xfrm>
              <a:off x="2483768" y="1736812"/>
              <a:ext cx="1368152"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t>Complete Specialization Courses</a:t>
              </a:r>
              <a:endParaRPr lang="zh-TW" altLang="en-US" sz="1200" b="1" dirty="0">
                <a:ea typeface="+mj-ea"/>
              </a:endParaRPr>
            </a:p>
          </p:txBody>
        </p:sp>
        <p:sp>
          <p:nvSpPr>
            <p:cNvPr id="28" name="圓角矩形 27"/>
            <p:cNvSpPr/>
            <p:nvPr/>
          </p:nvSpPr>
          <p:spPr>
            <a:xfrm>
              <a:off x="2478832" y="2946090"/>
              <a:ext cx="1368152"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t>Complete Education Courses</a:t>
              </a:r>
              <a:endParaRPr lang="zh-TW" altLang="en-US" sz="1200" b="1" dirty="0">
                <a:ea typeface="+mj-ea"/>
              </a:endParaRPr>
            </a:p>
          </p:txBody>
        </p:sp>
        <p:sp>
          <p:nvSpPr>
            <p:cNvPr id="29" name="圓角矩形 28"/>
            <p:cNvSpPr/>
            <p:nvPr/>
          </p:nvSpPr>
          <p:spPr>
            <a:xfrm>
              <a:off x="4612548" y="1605899"/>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t>Receive certification for the completion of Teacher Education Programs</a:t>
              </a:r>
              <a:endParaRPr lang="zh-TW" altLang="en-US" sz="1200" b="1" dirty="0">
                <a:ea typeface="+mj-ea"/>
              </a:endParaRPr>
            </a:p>
          </p:txBody>
        </p:sp>
        <p:sp>
          <p:nvSpPr>
            <p:cNvPr id="31" name="圓角矩形 30"/>
            <p:cNvSpPr/>
            <p:nvPr/>
          </p:nvSpPr>
          <p:spPr>
            <a:xfrm>
              <a:off x="6850362" y="1605899"/>
              <a:ext cx="1728192"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t>Take the Teacher Qualification Exam</a:t>
              </a:r>
              <a:endParaRPr lang="zh-TW" altLang="en-US" sz="1400" b="1" dirty="0">
                <a:ea typeface="+mj-ea"/>
              </a:endParaRPr>
            </a:p>
          </p:txBody>
        </p:sp>
        <p:sp>
          <p:nvSpPr>
            <p:cNvPr id="32" name="圓角矩形 31"/>
            <p:cNvSpPr/>
            <p:nvPr/>
          </p:nvSpPr>
          <p:spPr>
            <a:xfrm>
              <a:off x="6875986" y="4817977"/>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t>Receive Teacher Certificate</a:t>
              </a:r>
              <a:endParaRPr lang="zh-TW" altLang="en-US" sz="1400" b="1" dirty="0">
                <a:ea typeface="+mj-ea"/>
              </a:endParaRPr>
            </a:p>
          </p:txBody>
        </p:sp>
        <p:sp>
          <p:nvSpPr>
            <p:cNvPr id="33" name="圓角矩形 32"/>
            <p:cNvSpPr/>
            <p:nvPr/>
          </p:nvSpPr>
          <p:spPr>
            <a:xfrm>
              <a:off x="4100316" y="4807767"/>
              <a:ext cx="1728192"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t>Apply for Teaching Positions</a:t>
              </a:r>
              <a:endParaRPr lang="zh-TW" altLang="en-US" sz="1400" b="1" dirty="0">
                <a:ea typeface="+mj-ea"/>
              </a:endParaRPr>
            </a:p>
          </p:txBody>
        </p:sp>
        <p:sp>
          <p:nvSpPr>
            <p:cNvPr id="34" name="圓角矩形 33"/>
            <p:cNvSpPr/>
            <p:nvPr/>
          </p:nvSpPr>
          <p:spPr>
            <a:xfrm>
              <a:off x="1331640" y="4789187"/>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t>Becomes a fulltime qualified teacher</a:t>
              </a:r>
              <a:endParaRPr lang="zh-TW" altLang="en-US" sz="1400" b="1" dirty="0">
                <a:solidFill>
                  <a:schemeClr val="bg1"/>
                </a:solidFill>
                <a:ea typeface="+mj-ea"/>
              </a:endParaRPr>
            </a:p>
          </p:txBody>
        </p:sp>
        <p:cxnSp>
          <p:nvCxnSpPr>
            <p:cNvPr id="37" name="直線接點 36"/>
            <p:cNvCxnSpPr/>
            <p:nvPr/>
          </p:nvCxnSpPr>
          <p:spPr>
            <a:xfrm>
              <a:off x="2195736" y="1150950"/>
              <a:ext cx="0" cy="199001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2195736" y="3140968"/>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2195736" y="1148124"/>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40" name="向右箭號 39"/>
            <p:cNvSpPr/>
            <p:nvPr/>
          </p:nvSpPr>
          <p:spPr>
            <a:xfrm>
              <a:off x="1835696" y="1878329"/>
              <a:ext cx="36004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41" name="向右箭號 40"/>
            <p:cNvSpPr/>
            <p:nvPr/>
          </p:nvSpPr>
          <p:spPr>
            <a:xfrm>
              <a:off x="4227288" y="1911933"/>
              <a:ext cx="36004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42" name="向右箭號 41"/>
            <p:cNvSpPr/>
            <p:nvPr/>
          </p:nvSpPr>
          <p:spPr>
            <a:xfrm>
              <a:off x="6444208" y="1916814"/>
              <a:ext cx="36004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cxnSp>
          <p:nvCxnSpPr>
            <p:cNvPr id="43" name="直線接點 42"/>
            <p:cNvCxnSpPr/>
            <p:nvPr/>
          </p:nvCxnSpPr>
          <p:spPr>
            <a:xfrm>
              <a:off x="3846984" y="1150950"/>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4127483" y="1160587"/>
              <a:ext cx="0" cy="199001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3839451" y="3150605"/>
              <a:ext cx="288032" cy="0"/>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46" name="圓角矩形 45"/>
            <p:cNvSpPr/>
            <p:nvPr/>
          </p:nvSpPr>
          <p:spPr>
            <a:xfrm>
              <a:off x="6876256" y="3203922"/>
              <a:ext cx="1728192"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t>Undergo 6 months of Educational Internship</a:t>
              </a:r>
              <a:endParaRPr lang="zh-TW" altLang="en-US" sz="1400" b="1" dirty="0">
                <a:ea typeface="+mj-ea"/>
              </a:endParaRPr>
            </a:p>
          </p:txBody>
        </p:sp>
        <p:sp>
          <p:nvSpPr>
            <p:cNvPr id="47" name="文字方塊 46"/>
            <p:cNvSpPr txBox="1"/>
            <p:nvPr/>
          </p:nvSpPr>
          <p:spPr>
            <a:xfrm>
              <a:off x="9034632" y="2145958"/>
              <a:ext cx="382908" cy="1303523"/>
            </a:xfrm>
            <a:prstGeom prst="rect">
              <a:avLst/>
            </a:prstGeom>
            <a:noFill/>
          </p:spPr>
          <p:txBody>
            <a:bodyPr vert="eaVert" wrap="square" rtlCol="0">
              <a:spAutoFit/>
            </a:bodyPr>
            <a:lstStyle/>
            <a:p>
              <a:r>
                <a:rPr lang="en-US" altLang="zh-TW" sz="1200" dirty="0"/>
                <a:t>Pass the Exam</a:t>
              </a:r>
              <a:endParaRPr lang="zh-TW" altLang="en-US" sz="1000" b="1" dirty="0">
                <a:ea typeface="+mj-ea"/>
              </a:endParaRPr>
            </a:p>
          </p:txBody>
        </p:sp>
        <p:sp>
          <p:nvSpPr>
            <p:cNvPr id="48" name="向右箭號 47"/>
            <p:cNvSpPr/>
            <p:nvPr/>
          </p:nvSpPr>
          <p:spPr>
            <a:xfrm rot="5400000">
              <a:off x="7589517" y="2752026"/>
              <a:ext cx="413939"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49" name="文字方塊 48"/>
            <p:cNvSpPr txBox="1"/>
            <p:nvPr/>
          </p:nvSpPr>
          <p:spPr>
            <a:xfrm>
              <a:off x="8853190" y="3620133"/>
              <a:ext cx="574362" cy="2094106"/>
            </a:xfrm>
            <a:prstGeom prst="rect">
              <a:avLst/>
            </a:prstGeom>
            <a:noFill/>
          </p:spPr>
          <p:txBody>
            <a:bodyPr vert="eaVert" wrap="square" rtlCol="0">
              <a:spAutoFit/>
            </a:bodyPr>
            <a:lstStyle/>
            <a:p>
              <a:pPr algn="ctr"/>
              <a:r>
                <a:rPr lang="en-US" altLang="zh-TW" sz="1200" dirty="0"/>
                <a:t>Completion of Internship with Passing Grades</a:t>
              </a:r>
              <a:endParaRPr lang="zh-TW" altLang="en-US" sz="1000" b="1" dirty="0">
                <a:ea typeface="+mj-ea"/>
              </a:endParaRPr>
            </a:p>
          </p:txBody>
        </p:sp>
        <p:sp>
          <p:nvSpPr>
            <p:cNvPr id="50" name="向右箭號 49"/>
            <p:cNvSpPr/>
            <p:nvPr/>
          </p:nvSpPr>
          <p:spPr>
            <a:xfrm rot="5400000">
              <a:off x="7580463" y="4357920"/>
              <a:ext cx="432048"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51" name="向右箭號 50"/>
            <p:cNvSpPr/>
            <p:nvPr/>
          </p:nvSpPr>
          <p:spPr>
            <a:xfrm rot="10800000">
              <a:off x="6012160" y="5095221"/>
              <a:ext cx="612068"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52" name="向右箭號 51"/>
            <p:cNvSpPr/>
            <p:nvPr/>
          </p:nvSpPr>
          <p:spPr>
            <a:xfrm rot="10800000">
              <a:off x="3294195" y="5124011"/>
              <a:ext cx="602716"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53" name="文字方塊 52"/>
            <p:cNvSpPr txBox="1"/>
            <p:nvPr/>
          </p:nvSpPr>
          <p:spPr>
            <a:xfrm>
              <a:off x="3183975" y="4773446"/>
              <a:ext cx="823156" cy="325914"/>
            </a:xfrm>
            <a:prstGeom prst="rect">
              <a:avLst/>
            </a:prstGeom>
            <a:noFill/>
          </p:spPr>
          <p:txBody>
            <a:bodyPr wrap="square" rtlCol="0">
              <a:spAutoFit/>
            </a:bodyPr>
            <a:lstStyle/>
            <a:p>
              <a:pPr algn="ctr"/>
              <a:r>
                <a:rPr lang="en-US" altLang="zh-TW" sz="1200" b="1" dirty="0">
                  <a:ea typeface="+mj-ea"/>
                </a:rPr>
                <a:t>Pass</a:t>
              </a:r>
              <a:endParaRPr lang="zh-TW" altLang="en-US" sz="1200" b="1" dirty="0">
                <a:ea typeface="+mj-ea"/>
              </a:endParaRPr>
            </a:p>
          </p:txBody>
        </p:sp>
      </p:grpSp>
      <p:sp>
        <p:nvSpPr>
          <p:cNvPr id="54" name="矩形 53"/>
          <p:cNvSpPr/>
          <p:nvPr/>
        </p:nvSpPr>
        <p:spPr>
          <a:xfrm>
            <a:off x="4349118" y="6174955"/>
            <a:ext cx="3429730" cy="276999"/>
          </a:xfrm>
          <a:prstGeom prst="rect">
            <a:avLst/>
          </a:prstGeom>
        </p:spPr>
        <p:txBody>
          <a:bodyPr wrap="square">
            <a:spAutoFit/>
          </a:bodyPr>
          <a:lstStyle/>
          <a:p>
            <a:pPr lvl="0" fontAlgn="base">
              <a:spcBef>
                <a:spcPct val="0"/>
              </a:spcBef>
              <a:spcAft>
                <a:spcPct val="0"/>
              </a:spcAft>
            </a:pPr>
            <a:r>
              <a:rPr lang="en-US" altLang="zh-TW" sz="1200" dirty="0">
                <a:ea typeface="華康中圓體" panose="020F0509000000000000" pitchFamily="49" charset="-120"/>
                <a:cs typeface="Times New Roman" pitchFamily="18" charset="0"/>
              </a:rPr>
              <a:t>Teacher Education Act (Promulgated Feb. 1, 2018)</a:t>
            </a:r>
          </a:p>
        </p:txBody>
      </p:sp>
      <p:grpSp>
        <p:nvGrpSpPr>
          <p:cNvPr id="2" name="群組 1">
            <a:extLst>
              <a:ext uri="{FF2B5EF4-FFF2-40B4-BE49-F238E27FC236}">
                <a16:creationId xmlns:a16="http://schemas.microsoft.com/office/drawing/2014/main" id="{D27108ED-B0F9-4763-957B-D5F9ADAE8A58}"/>
              </a:ext>
            </a:extLst>
          </p:cNvPr>
          <p:cNvGrpSpPr/>
          <p:nvPr/>
        </p:nvGrpSpPr>
        <p:grpSpPr>
          <a:xfrm>
            <a:off x="3004457" y="146660"/>
            <a:ext cx="4807893" cy="699414"/>
            <a:chOff x="3004457" y="146660"/>
            <a:chExt cx="4807893" cy="699414"/>
          </a:xfrm>
        </p:grpSpPr>
        <p:pic>
          <p:nvPicPr>
            <p:cNvPr id="59" name="圖片 58">
              <a:extLst>
                <a:ext uri="{FF2B5EF4-FFF2-40B4-BE49-F238E27FC236}">
                  <a16:creationId xmlns:a16="http://schemas.microsoft.com/office/drawing/2014/main" id="{BF439315-2CDA-4366-8E14-5814297D2B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60" name="文字方塊 59">
              <a:extLst>
                <a:ext uri="{FF2B5EF4-FFF2-40B4-BE49-F238E27FC236}">
                  <a16:creationId xmlns:a16="http://schemas.microsoft.com/office/drawing/2014/main" id="{09E43A4E-B145-4B13-880E-60F05691B28A}"/>
                </a:ext>
              </a:extLst>
            </p:cNvPr>
            <p:cNvSpPr txBox="1"/>
            <p:nvPr/>
          </p:nvSpPr>
          <p:spPr>
            <a:xfrm>
              <a:off x="3727269" y="189011"/>
              <a:ext cx="3286925" cy="400110"/>
            </a:xfrm>
            <a:prstGeom prst="rect">
              <a:avLst/>
            </a:prstGeom>
            <a:noFill/>
          </p:spPr>
          <p:txBody>
            <a:bodyPr wrap="none" rtlCol="0">
              <a:spAutoFit/>
            </a:bodyPr>
            <a:lstStyle/>
            <a:p>
              <a:pPr lvl="0">
                <a:defRPr/>
              </a:pPr>
              <a:r>
                <a:rPr lang="en-US" altLang="zh-TW" sz="2000" b="1" dirty="0">
                  <a:solidFill>
                    <a:srgbClr val="7030A0"/>
                  </a:solidFill>
                  <a:ea typeface="標楷體" panose="03000509000000000000" pitchFamily="65" charset="-120"/>
                </a:rPr>
                <a:t>How many degrees can I get?</a:t>
              </a:r>
            </a:p>
          </p:txBody>
        </p:sp>
        <p:sp>
          <p:nvSpPr>
            <p:cNvPr id="61" name="Line 11">
              <a:extLst>
                <a:ext uri="{FF2B5EF4-FFF2-40B4-BE49-F238E27FC236}">
                  <a16:creationId xmlns:a16="http://schemas.microsoft.com/office/drawing/2014/main" id="{FA192166-2CE0-4334-87F8-3400C4DC8C3B}"/>
                </a:ext>
              </a:extLst>
            </p:cNvPr>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62" name="投影片編號版面配置區 1">
            <a:extLst>
              <a:ext uri="{FF2B5EF4-FFF2-40B4-BE49-F238E27FC236}">
                <a16:creationId xmlns:a16="http://schemas.microsoft.com/office/drawing/2014/main" id="{0F91172C-D438-42E2-B280-A05F460DA05C}"/>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31</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187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397477" y="2947245"/>
            <a:ext cx="2990106" cy="2416209"/>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grpSp>
        <p:nvGrpSpPr>
          <p:cNvPr id="55" name="群組 54"/>
          <p:cNvGrpSpPr/>
          <p:nvPr/>
        </p:nvGrpSpPr>
        <p:grpSpPr>
          <a:xfrm>
            <a:off x="6096000" y="1033144"/>
            <a:ext cx="5268924" cy="4507347"/>
            <a:chOff x="6187440" y="1429023"/>
            <a:chExt cx="5268924" cy="3019873"/>
          </a:xfrm>
        </p:grpSpPr>
        <p:sp>
          <p:nvSpPr>
            <p:cNvPr id="18" name="Rectangle 8"/>
            <p:cNvSpPr>
              <a:spLocks noChangeArrowheads="1"/>
            </p:cNvSpPr>
            <p:nvPr/>
          </p:nvSpPr>
          <p:spPr bwMode="auto">
            <a:xfrm>
              <a:off x="6201625" y="2304318"/>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教育基礎</a:t>
              </a:r>
              <a:endParaRPr kumimoji="0" lang="en-US" altLang="zh-TW"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至少</a:t>
              </a:r>
              <a:r>
                <a:rPr kumimoji="0" lang="en-US" altLang="zh-TW"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4</a:t>
              </a:r>
              <a:r>
                <a:rPr kumimoji="0" lang="zh-TW" alt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學分</a:t>
              </a:r>
              <a:endParaRPr kumimoji="0" 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nvGrpSpPr>
            <p:cNvPr id="37" name="群組 36"/>
            <p:cNvGrpSpPr/>
            <p:nvPr/>
          </p:nvGrpSpPr>
          <p:grpSpPr>
            <a:xfrm>
              <a:off x="6187440" y="2304319"/>
              <a:ext cx="5268924" cy="2144577"/>
              <a:chOff x="6133119" y="2268105"/>
              <a:chExt cx="5268924" cy="2144577"/>
            </a:xfrm>
            <a:scene3d>
              <a:camera prst="orthographicFront">
                <a:rot lat="0" lon="0" rev="0"/>
              </a:camera>
              <a:lightRig rig="balanced" dir="t">
                <a:rot lat="0" lon="0" rev="8700000"/>
              </a:lightRig>
            </a:scene3d>
          </p:grpSpPr>
          <p:sp>
            <p:nvSpPr>
              <p:cNvPr id="26" name="Rectangle 6"/>
              <p:cNvSpPr>
                <a:spLocks noChangeArrowheads="1"/>
              </p:cNvSpPr>
              <p:nvPr/>
            </p:nvSpPr>
            <p:spPr bwMode="auto">
              <a:xfrm>
                <a:off x="6133119" y="3410892"/>
                <a:ext cx="5268924" cy="100179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雙語教學師資培育課程</a:t>
                </a:r>
                <a:endParaRPr kumimoji="0" lang="en-US" altLang="zh-TW"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至少</a:t>
                </a:r>
                <a:r>
                  <a:rPr kumimoji="0" lang="en-US" altLang="zh-TW"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10</a:t>
                </a:r>
                <a:r>
                  <a:rPr kumimoji="0" lang="zh-TW" alt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學分</a:t>
                </a:r>
                <a:endParaRPr kumimoji="0" 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9" name="Rectangle 9"/>
              <p:cNvSpPr>
                <a:spLocks noChangeArrowheads="1"/>
              </p:cNvSpPr>
              <p:nvPr/>
            </p:nvSpPr>
            <p:spPr bwMode="auto">
              <a:xfrm>
                <a:off x="7921782" y="2268105"/>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教育方法</a:t>
                </a:r>
                <a:endParaRPr kumimoji="0" lang="en-US" altLang="zh-TW"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至少</a:t>
                </a:r>
                <a:r>
                  <a:rPr kumimoji="0" lang="en-US" altLang="zh-TW"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8</a:t>
                </a:r>
                <a:r>
                  <a:rPr kumimoji="0" lang="zh-TW" alt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學分</a:t>
                </a:r>
                <a:endParaRPr kumimoji="0" 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42" name="Rectangle 9"/>
              <p:cNvSpPr>
                <a:spLocks noChangeArrowheads="1"/>
              </p:cNvSpPr>
              <p:nvPr/>
            </p:nvSpPr>
            <p:spPr bwMode="auto">
              <a:xfrm>
                <a:off x="9725643" y="2274423"/>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教育實踐</a:t>
                </a:r>
                <a:endParaRPr kumimoji="0" lang="en-US" altLang="zh-TW" sz="1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至少</a:t>
                </a:r>
                <a:r>
                  <a:rPr kumimoji="0" lang="en-US" altLang="zh-TW"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8</a:t>
                </a:r>
                <a:r>
                  <a:rPr kumimoji="0" lang="zh-TW" alt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學分</a:t>
                </a:r>
                <a:endParaRPr kumimoji="0" 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41" name="矩形 40"/>
            <p:cNvSpPr/>
            <p:nvPr/>
          </p:nvSpPr>
          <p:spPr>
            <a:xfrm>
              <a:off x="6326230" y="1429023"/>
              <a:ext cx="5062120" cy="7217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Times New Roman" pitchFamily="18" charset="0"/>
                </a:rPr>
                <a:t>111</a:t>
              </a:r>
              <a:r>
                <a:rPr kumimoji="0" lang="zh-TW" altLang="en-US" sz="2400" b="1" i="0" u="none" strike="noStrike" kern="1200" cap="none" spc="0" normalizeH="0" baseline="0" noProof="0" dirty="0">
                  <a:ln>
                    <a:noFill/>
                  </a:ln>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Times New Roman" pitchFamily="18" charset="0"/>
                </a:rPr>
                <a:t>學年度起中等教育專業課程</a:t>
              </a:r>
              <a:endParaRPr kumimoji="0" lang="en-US" altLang="zh-TW" sz="2400" b="1" i="0" u="none" strike="sngStrike" kern="1200" cap="none" spc="0" normalizeH="0" baseline="0" noProof="0" dirty="0">
                <a:ln>
                  <a:noFill/>
                </a:ln>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（至少</a:t>
              </a:r>
              <a:r>
                <a:rPr kumimoji="0" lang="en-US" altLang="zh-TW"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26</a:t>
              </a:r>
              <a:r>
                <a:rPr kumimoji="0" lang="zh-TW" altLang="en-US"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學分）</a:t>
              </a:r>
              <a:endParaRPr kumimoji="0" lang="en-US" altLang="zh-TW"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可加註雙語次專長</a:t>
              </a:r>
              <a:r>
                <a:rPr kumimoji="0" lang="en-US" altLang="zh-TW"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a:t>
              </a:r>
              <a:r>
                <a:rPr kumimoji="0" lang="zh-TW" altLang="en-US"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至少</a:t>
              </a:r>
              <a:r>
                <a:rPr kumimoji="0" lang="en-US" altLang="zh-TW"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10</a:t>
              </a:r>
              <a:r>
                <a:rPr kumimoji="0" lang="zh-TW" altLang="en-US"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學分</a:t>
              </a:r>
              <a:r>
                <a:rPr kumimoji="0" lang="en-US" altLang="zh-TW" sz="2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itchFamily="18" charset="0"/>
                </a:rPr>
                <a:t>)</a:t>
              </a:r>
            </a:p>
          </p:txBody>
        </p:sp>
      </p:grpSp>
      <p:grpSp>
        <p:nvGrpSpPr>
          <p:cNvPr id="54" name="群組 53"/>
          <p:cNvGrpSpPr/>
          <p:nvPr/>
        </p:nvGrpSpPr>
        <p:grpSpPr>
          <a:xfrm>
            <a:off x="151981" y="1086416"/>
            <a:ext cx="5733430" cy="4977024"/>
            <a:chOff x="151981" y="1086416"/>
            <a:chExt cx="5733430" cy="4977024"/>
          </a:xfrm>
        </p:grpSpPr>
        <p:grpSp>
          <p:nvGrpSpPr>
            <p:cNvPr id="53" name="群組 52"/>
            <p:cNvGrpSpPr/>
            <p:nvPr/>
          </p:nvGrpSpPr>
          <p:grpSpPr>
            <a:xfrm>
              <a:off x="151981" y="1870060"/>
              <a:ext cx="5733430" cy="4193380"/>
              <a:chOff x="151981" y="1870060"/>
              <a:chExt cx="5733430" cy="4193380"/>
            </a:xfrm>
          </p:grpSpPr>
          <p:grpSp>
            <p:nvGrpSpPr>
              <p:cNvPr id="50" name="群組 49"/>
              <p:cNvGrpSpPr/>
              <p:nvPr/>
            </p:nvGrpSpPr>
            <p:grpSpPr>
              <a:xfrm>
                <a:off x="461644" y="1870060"/>
                <a:ext cx="5035057" cy="4193380"/>
                <a:chOff x="362056" y="1200104"/>
                <a:chExt cx="5035057" cy="4193380"/>
              </a:xfrm>
            </p:grpSpPr>
            <p:sp>
              <p:nvSpPr>
                <p:cNvPr id="30" name="Oval 16"/>
                <p:cNvSpPr>
                  <a:spLocks noChangeArrowheads="1"/>
                </p:cNvSpPr>
                <p:nvPr/>
              </p:nvSpPr>
              <p:spPr bwMode="auto">
                <a:xfrm>
                  <a:off x="362056" y="3664696"/>
                  <a:ext cx="1871663" cy="1728788"/>
                </a:xfrm>
                <a:prstGeom prst="ellipse">
                  <a:avLst/>
                </a:prstGeom>
                <a:solidFill>
                  <a:srgbClr val="CCFFCC"/>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專門課程</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2" name="Oval 14"/>
                <p:cNvSpPr>
                  <a:spLocks noChangeArrowheads="1"/>
                </p:cNvSpPr>
                <p:nvPr/>
              </p:nvSpPr>
              <p:spPr bwMode="auto">
                <a:xfrm>
                  <a:off x="3525450" y="3664696"/>
                  <a:ext cx="1871663" cy="1728788"/>
                </a:xfrm>
                <a:prstGeom prst="ellipse">
                  <a:avLst/>
                </a:prstGeom>
                <a:solidFill>
                  <a:srgbClr val="99CCFF"/>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教育專業</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課程</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8" name="Oval 13"/>
                <p:cNvSpPr>
                  <a:spLocks noChangeArrowheads="1"/>
                </p:cNvSpPr>
                <p:nvPr/>
              </p:nvSpPr>
              <p:spPr bwMode="auto">
                <a:xfrm>
                  <a:off x="1862877" y="1200104"/>
                  <a:ext cx="1871663" cy="1728787"/>
                </a:xfrm>
                <a:prstGeom prst="ellipse">
                  <a:avLst/>
                </a:prstGeom>
                <a:solidFill>
                  <a:srgbClr val="FFCC00"/>
                </a:solidFill>
                <a:ln w="9525">
                  <a:solidFill>
                    <a:schemeClr val="tx1"/>
                  </a:solidFill>
                  <a:round/>
                  <a:headEnd/>
                  <a:tailEnd/>
                </a:ln>
                <a:effectLst>
                  <a:outerShdw blurRad="50800" dist="38100" dir="10800000" algn="r"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普通課程</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46" name="矩形 45"/>
              <p:cNvSpPr/>
              <p:nvPr/>
            </p:nvSpPr>
            <p:spPr>
              <a:xfrm>
                <a:off x="3727269" y="2481185"/>
                <a:ext cx="2099949"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指教師人文博雅及教育志業精神之共同課程</a:t>
                </a:r>
                <a:endParaRPr kumimoji="0"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endParaRPr>
              </a:p>
            </p:txBody>
          </p:sp>
          <p:sp>
            <p:nvSpPr>
              <p:cNvPr id="47" name="矩形 46"/>
              <p:cNvSpPr/>
              <p:nvPr/>
            </p:nvSpPr>
            <p:spPr>
              <a:xfrm>
                <a:off x="3834128" y="3677934"/>
                <a:ext cx="2051283"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 依教育專業科目及學分表修畢</a:t>
                </a:r>
                <a:r>
                  <a:rPr kumimoji="0" lang="zh-TW" altLang="en-US" sz="1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教育專業課程</a:t>
                </a: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學分數</a:t>
                </a:r>
                <a:endParaRPr kumimoji="0"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endParaRPr>
              </a:p>
            </p:txBody>
          </p:sp>
          <p:sp>
            <p:nvSpPr>
              <p:cNvPr id="48" name="矩形 47"/>
              <p:cNvSpPr/>
              <p:nvPr/>
            </p:nvSpPr>
            <p:spPr>
              <a:xfrm>
                <a:off x="151981" y="3494627"/>
                <a:ext cx="2091200"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依各學系規劃之任教專門課程科目及學分一覽表修畢專門課程學分</a:t>
                </a:r>
                <a:endParaRPr kumimoji="0"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a:t>
                </a: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學分數依各學分表而有不同</a:t>
                </a:r>
                <a:r>
                  <a:rPr kumimoji="0"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itchFamily="18" charset="0"/>
                  </a:rPr>
                  <a:t>)</a:t>
                </a:r>
              </a:p>
            </p:txBody>
          </p:sp>
        </p:grpSp>
        <p:sp>
          <p:nvSpPr>
            <p:cNvPr id="51" name="圓角矩形 50"/>
            <p:cNvSpPr/>
            <p:nvPr/>
          </p:nvSpPr>
          <p:spPr>
            <a:xfrm>
              <a:off x="941560" y="1086416"/>
              <a:ext cx="4155541" cy="651849"/>
            </a:xfrm>
            <a:prstGeom prst="roundRect">
              <a:avLst/>
            </a:prstGeom>
            <a:solidFill>
              <a:srgbClr val="CC99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grpSp>
      <p:sp>
        <p:nvSpPr>
          <p:cNvPr id="52" name="矩形 51"/>
          <p:cNvSpPr/>
          <p:nvPr/>
        </p:nvSpPr>
        <p:spPr>
          <a:xfrm>
            <a:off x="1105397" y="1082081"/>
            <a:ext cx="3829618"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Times New Roman" pitchFamily="18" charset="0"/>
              </a:rPr>
              <a:t>師資職前教育課程</a:t>
            </a:r>
            <a:endParaRPr kumimoji="0" lang="en-US" altLang="zh-TW" sz="3200" b="1"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Times New Roman" pitchFamily="18" charset="0"/>
            </a:endParaRPr>
          </a:p>
        </p:txBody>
      </p:sp>
      <p:pic>
        <p:nvPicPr>
          <p:cNvPr id="59" name="圖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65" name="圖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66" name="文字方塊 65"/>
          <p:cNvSpPr txBox="1"/>
          <p:nvPr/>
        </p:nvSpPr>
        <p:spPr>
          <a:xfrm>
            <a:off x="3727269" y="189011"/>
            <a:ext cx="28777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cs typeface="+mn-cs"/>
              </a:rPr>
              <a:t>大學只能拿一個學位嗎</a:t>
            </a:r>
            <a:r>
              <a:rPr kumimoji="0" lang="en-US" altLang="zh-TW" sz="2000" b="1" i="0" u="none" strike="noStrike" kern="120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cs typeface="+mn-cs"/>
              </a:rPr>
              <a:t>?</a:t>
            </a:r>
            <a:endParaRPr kumimoji="0" lang="zh-TW" altLang="en-US" sz="2000" b="1"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srgbClr val="FF6699"/>
              </a:solidFill>
              <a:effectLst/>
              <a:uLnTx/>
              <a:uFillTx/>
              <a:latin typeface="標楷體" panose="03000509000000000000" pitchFamily="65" charset="-120"/>
              <a:ea typeface="標楷體" panose="03000509000000000000" pitchFamily="65" charset="-120"/>
              <a:cs typeface="+mn-cs"/>
            </a:endParaRPr>
          </a:p>
        </p:txBody>
      </p:sp>
      <p:sp>
        <p:nvSpPr>
          <p:cNvPr id="67"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45EDE-D7B6-4473-91CD-5394B8C4947D}" type="slidenum">
              <a:rPr kumimoji="0" lang="zh-TW" altLang="en-US" sz="1200" b="0" i="0" u="none" strike="noStrike" kern="1200" cap="none" spc="0" normalizeH="0" baseline="0" noProof="0" smtClean="0">
                <a:ln>
                  <a:noFill/>
                </a:ln>
                <a:solidFill>
                  <a:prstClr val="black">
                    <a:tint val="75000"/>
                  </a:prstClr>
                </a:solidFill>
                <a:effectLst/>
                <a:uLnTx/>
                <a:uFillTx/>
                <a:latin typeface="標楷體" panose="03000509000000000000" pitchFamily="65" charset="-120"/>
                <a:ea typeface="標楷體" panose="03000509000000000000" pitchFamily="65"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a:ln>
                <a:noFill/>
              </a:ln>
              <a:solidFill>
                <a:prstClr val="black">
                  <a:tint val="75000"/>
                </a:prstClr>
              </a:solidFill>
              <a:effectLst/>
              <a:uLnTx/>
              <a:uFillTx/>
              <a:latin typeface="標楷體" panose="03000509000000000000" pitchFamily="65" charset="-120"/>
              <a:ea typeface="標楷體" panose="03000509000000000000" pitchFamily="65" charset="-120"/>
              <a:cs typeface="+mn-cs"/>
            </a:endParaRPr>
          </a:p>
        </p:txBody>
      </p:sp>
      <p:sp>
        <p:nvSpPr>
          <p:cNvPr id="4" name="文字方塊 3"/>
          <p:cNvSpPr txBox="1"/>
          <p:nvPr/>
        </p:nvSpPr>
        <p:spPr>
          <a:xfrm>
            <a:off x="6523264" y="5755821"/>
            <a:ext cx="4759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詳見本校</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hlinkClick r:id="rId5"/>
              </a:rPr>
              <a:t>中等學校教育專業課程科目及學分表</a:t>
            </a:r>
            <a:endParaRPr kumimoji="0" lang="zh-TW" altLang="en-US" sz="1600" b="0" i="0" u="none" strike="sng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95381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397477" y="2947245"/>
            <a:ext cx="2990106" cy="2416209"/>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ea typeface="標楷體" panose="03000509000000000000" pitchFamily="65" charset="-120"/>
              <a:cs typeface="+mn-cs"/>
            </a:endParaRPr>
          </a:p>
        </p:txBody>
      </p:sp>
      <p:grpSp>
        <p:nvGrpSpPr>
          <p:cNvPr id="55" name="群組 54"/>
          <p:cNvGrpSpPr/>
          <p:nvPr/>
        </p:nvGrpSpPr>
        <p:grpSpPr>
          <a:xfrm>
            <a:off x="6096000" y="1033144"/>
            <a:ext cx="5268924" cy="4507347"/>
            <a:chOff x="6187440" y="1429023"/>
            <a:chExt cx="5268924" cy="3019873"/>
          </a:xfrm>
        </p:grpSpPr>
        <p:sp>
          <p:nvSpPr>
            <p:cNvPr id="18" name="Rectangle 8"/>
            <p:cNvSpPr>
              <a:spLocks noChangeArrowheads="1"/>
            </p:cNvSpPr>
            <p:nvPr/>
          </p:nvSpPr>
          <p:spPr bwMode="auto">
            <a:xfrm>
              <a:off x="6201625" y="2304318"/>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altLang="zh-TW" b="1" dirty="0">
                  <a:solidFill>
                    <a:srgbClr val="00B050"/>
                  </a:solidFill>
                  <a:ea typeface="華康中圓體" panose="020F0509000000000000" pitchFamily="49" charset="-120"/>
                </a:rPr>
                <a:t>Education Foundation</a:t>
              </a:r>
            </a:p>
            <a:p>
              <a:pPr algn="ctr">
                <a:defRPr/>
              </a:pPr>
              <a:r>
                <a:rPr lang="en-US" altLang="zh-TW" b="1" dirty="0">
                  <a:solidFill>
                    <a:srgbClr val="000000"/>
                  </a:solidFill>
                  <a:ea typeface="華康中圓體" panose="020F0509000000000000" pitchFamily="49" charset="-120"/>
                </a:rPr>
                <a:t>Min. 4 credits</a:t>
              </a:r>
              <a:endParaRPr kumimoji="0" lang="en-US" sz="1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nvGrpSpPr>
            <p:cNvPr id="37" name="群組 36"/>
            <p:cNvGrpSpPr/>
            <p:nvPr/>
          </p:nvGrpSpPr>
          <p:grpSpPr>
            <a:xfrm>
              <a:off x="6187440" y="2304319"/>
              <a:ext cx="5268924" cy="2144577"/>
              <a:chOff x="6133119" y="2268105"/>
              <a:chExt cx="5268924" cy="2144577"/>
            </a:xfrm>
            <a:scene3d>
              <a:camera prst="orthographicFront">
                <a:rot lat="0" lon="0" rev="0"/>
              </a:camera>
              <a:lightRig rig="balanced" dir="t">
                <a:rot lat="0" lon="0" rev="8700000"/>
              </a:lightRig>
            </a:scene3d>
          </p:grpSpPr>
          <p:sp>
            <p:nvSpPr>
              <p:cNvPr id="26" name="Rectangle 6"/>
              <p:cNvSpPr>
                <a:spLocks noChangeArrowheads="1"/>
              </p:cNvSpPr>
              <p:nvPr/>
            </p:nvSpPr>
            <p:spPr bwMode="auto">
              <a:xfrm>
                <a:off x="6133119" y="3410892"/>
                <a:ext cx="5268924" cy="100179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lvl="0" algn="ctr">
                  <a:defRPr/>
                </a:pPr>
                <a:r>
                  <a:rPr lang="en-US" altLang="zh-TW" b="1" dirty="0">
                    <a:solidFill>
                      <a:srgbClr val="00B050"/>
                    </a:solidFill>
                    <a:ea typeface="標楷體" panose="03000509000000000000" pitchFamily="65" charset="-120"/>
                  </a:rPr>
                  <a:t>Teacher Training Courses for Bilingual Teaching</a:t>
                </a:r>
              </a:p>
              <a:p>
                <a:pPr lvl="0" algn="ctr">
                  <a:defRPr/>
                </a:pPr>
                <a:r>
                  <a:rPr lang="en-US" altLang="zh-TW" b="1" dirty="0">
                    <a:solidFill>
                      <a:srgbClr val="000000"/>
                    </a:solidFill>
                    <a:ea typeface="華康中圓體" panose="020F0509000000000000" pitchFamily="49" charset="-120"/>
                  </a:rPr>
                  <a:t>Min. 10 credits</a:t>
                </a:r>
              </a:p>
            </p:txBody>
          </p:sp>
          <p:sp>
            <p:nvSpPr>
              <p:cNvPr id="39" name="Rectangle 9"/>
              <p:cNvSpPr>
                <a:spLocks noChangeArrowheads="1"/>
              </p:cNvSpPr>
              <p:nvPr/>
            </p:nvSpPr>
            <p:spPr bwMode="auto">
              <a:xfrm>
                <a:off x="7921782" y="2268105"/>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a:defRPr/>
                </a:pPr>
                <a:r>
                  <a:rPr lang="en-US" altLang="zh-TW" b="1" dirty="0">
                    <a:solidFill>
                      <a:srgbClr val="00B050"/>
                    </a:solidFill>
                    <a:ea typeface="華康中圓體" panose="020F0509000000000000" pitchFamily="49" charset="-120"/>
                  </a:rPr>
                  <a:t>Instructional Methods</a:t>
                </a:r>
              </a:p>
              <a:p>
                <a:pPr algn="ctr">
                  <a:defRPr/>
                </a:pPr>
                <a:r>
                  <a:rPr lang="en-US" altLang="zh-TW" b="1" dirty="0">
                    <a:solidFill>
                      <a:srgbClr val="000000"/>
                    </a:solidFill>
                    <a:ea typeface="華康中圓體" panose="020F0509000000000000" pitchFamily="49" charset="-120"/>
                  </a:rPr>
                  <a:t>Min. 8 credits</a:t>
                </a:r>
              </a:p>
            </p:txBody>
          </p:sp>
          <p:sp>
            <p:nvSpPr>
              <p:cNvPr id="42" name="Rectangle 9"/>
              <p:cNvSpPr>
                <a:spLocks noChangeArrowheads="1"/>
              </p:cNvSpPr>
              <p:nvPr/>
            </p:nvSpPr>
            <p:spPr bwMode="auto">
              <a:xfrm>
                <a:off x="9725643" y="2274423"/>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a:defRPr/>
                </a:pPr>
                <a:r>
                  <a:rPr lang="en-US" altLang="zh-TW" b="1" dirty="0">
                    <a:solidFill>
                      <a:srgbClr val="00B050"/>
                    </a:solidFill>
                    <a:ea typeface="華康中圓體" panose="020F0509000000000000" pitchFamily="49" charset="-120"/>
                  </a:rPr>
                  <a:t>Educational Practicum</a:t>
                </a:r>
              </a:p>
              <a:p>
                <a:pPr algn="ctr">
                  <a:defRPr/>
                </a:pPr>
                <a:r>
                  <a:rPr lang="en-US" altLang="zh-TW" b="1" dirty="0">
                    <a:solidFill>
                      <a:srgbClr val="000000"/>
                    </a:solidFill>
                    <a:ea typeface="華康中圓體" panose="020F0509000000000000" pitchFamily="49" charset="-120"/>
                  </a:rPr>
                  <a:t>Min. 8 credits</a:t>
                </a:r>
              </a:p>
            </p:txBody>
          </p:sp>
        </p:grpSp>
        <p:sp>
          <p:nvSpPr>
            <p:cNvPr id="41" name="矩形 40"/>
            <p:cNvSpPr/>
            <p:nvPr/>
          </p:nvSpPr>
          <p:spPr>
            <a:xfrm>
              <a:off x="6326230" y="1429023"/>
              <a:ext cx="5062120" cy="927931"/>
            </a:xfrm>
            <a:prstGeom prst="rect">
              <a:avLst/>
            </a:prstGeom>
          </p:spPr>
          <p:txBody>
            <a:bodyPr wrap="square">
              <a:spAutoFit/>
            </a:bodyPr>
            <a:lstStyle/>
            <a:p>
              <a:pPr algn="ctr" fontAlgn="base">
                <a:spcBef>
                  <a:spcPct val="0"/>
                </a:spcBef>
                <a:spcAft>
                  <a:spcPct val="0"/>
                </a:spcAft>
                <a:defRPr/>
              </a:pPr>
              <a:r>
                <a:rPr lang="en-US" altLang="zh-TW" b="1" dirty="0">
                  <a:effectLst>
                    <a:outerShdw blurRad="38100" dist="38100" dir="2700000" algn="tl">
                      <a:srgbClr val="000000">
                        <a:alpha val="43137"/>
                      </a:srgbClr>
                    </a:outerShdw>
                  </a:effectLst>
                  <a:ea typeface="華康中圓體" panose="020F0509000000000000" pitchFamily="49" charset="-120"/>
                  <a:cs typeface="Times New Roman" pitchFamily="18" charset="0"/>
                </a:rPr>
                <a:t>Teacher Education Program for Secondary Schools (From 2022)</a:t>
              </a:r>
            </a:p>
            <a:p>
              <a:pPr lvl="0" algn="ctr" fontAlgn="base">
                <a:spcBef>
                  <a:spcPct val="0"/>
                </a:spcBef>
                <a:spcAft>
                  <a:spcPct val="0"/>
                </a:spcAft>
                <a:defRPr/>
              </a:pPr>
              <a:r>
                <a:rPr kumimoji="0" lang="zh-TW" altLang="en-US" sz="1600" b="1" i="0" u="none" strike="noStrike" kern="1200" cap="none" spc="0" normalizeH="0" baseline="0" noProof="0" dirty="0">
                  <a:ln>
                    <a:noFill/>
                  </a:ln>
                  <a:solidFill>
                    <a:prstClr val="black"/>
                  </a:solidFill>
                  <a:effectLst/>
                  <a:uLnTx/>
                  <a:uFillTx/>
                  <a:ea typeface="標楷體" panose="03000509000000000000" pitchFamily="65" charset="-120"/>
                  <a:cs typeface="Times New Roman" pitchFamily="18" charset="0"/>
                </a:rPr>
                <a:t>（</a:t>
              </a:r>
              <a:r>
                <a:rPr lang="en-US" altLang="zh-TW" sz="1600" b="1" dirty="0">
                  <a:ea typeface="華康中圓體" panose="020F0509000000000000" pitchFamily="49" charset="-120"/>
                  <a:cs typeface="Times New Roman" pitchFamily="18" charset="0"/>
                </a:rPr>
                <a:t> at least 26 credits </a:t>
              </a:r>
              <a:r>
                <a:rPr kumimoji="0" lang="zh-TW" altLang="en-US" sz="1600" b="1" i="0" u="none" strike="noStrike" kern="1200" cap="none" spc="0" normalizeH="0" baseline="0" noProof="0" dirty="0">
                  <a:ln>
                    <a:noFill/>
                  </a:ln>
                  <a:solidFill>
                    <a:prstClr val="black"/>
                  </a:solidFill>
                  <a:effectLst/>
                  <a:uLnTx/>
                  <a:uFillTx/>
                  <a:ea typeface="標楷體" panose="03000509000000000000" pitchFamily="65" charset="-120"/>
                  <a:cs typeface="Times New Roman" pitchFamily="18" charset="0"/>
                </a:rPr>
                <a:t>）</a:t>
              </a:r>
              <a:endParaRPr kumimoji="0" lang="en-US" altLang="zh-TW" sz="1600" b="1" i="0" u="none" strike="noStrike" kern="1200" cap="none" spc="0" normalizeH="0" baseline="0" noProof="0" dirty="0">
                <a:ln>
                  <a:noFill/>
                </a:ln>
                <a:solidFill>
                  <a:prstClr val="black"/>
                </a:solidFill>
                <a:effectLst/>
                <a:uLnTx/>
                <a:uFillTx/>
                <a:ea typeface="標楷體" panose="03000509000000000000" pitchFamily="65" charset="-120"/>
                <a:cs typeface="Times New Roman" pitchFamily="18" charset="0"/>
              </a:endParaRPr>
            </a:p>
            <a:p>
              <a:pPr lvl="0" algn="ctr" fontAlgn="base">
                <a:spcBef>
                  <a:spcPct val="0"/>
                </a:spcBef>
                <a:spcAft>
                  <a:spcPct val="0"/>
                </a:spcAft>
                <a:defRPr/>
              </a:pPr>
              <a:r>
                <a:rPr lang="en-US" altLang="zh-TW" sz="1600" b="1" dirty="0">
                  <a:solidFill>
                    <a:prstClr val="black"/>
                  </a:solidFill>
                  <a:ea typeface="標楷體" panose="03000509000000000000" pitchFamily="65" charset="-120"/>
                  <a:cs typeface="Times New Roman" pitchFamily="18" charset="0"/>
                </a:rPr>
                <a:t>Can be annotated a further specialty of bilingual teaching(</a:t>
              </a:r>
              <a:r>
                <a:rPr lang="en-US" altLang="zh-TW" sz="1600" b="1" dirty="0">
                  <a:ea typeface="華康中圓體" panose="020F0509000000000000" pitchFamily="49" charset="-120"/>
                  <a:cs typeface="Times New Roman" pitchFamily="18" charset="0"/>
                </a:rPr>
                <a:t>at least 10 credits </a:t>
              </a:r>
              <a:r>
                <a:rPr kumimoji="0" lang="en-US" altLang="zh-TW" sz="1600" b="1" i="0" u="none" strike="noStrike" kern="1200" cap="none" spc="0" normalizeH="0" baseline="0" noProof="0" dirty="0">
                  <a:ln>
                    <a:noFill/>
                  </a:ln>
                  <a:solidFill>
                    <a:prstClr val="black"/>
                  </a:solidFill>
                  <a:effectLst/>
                  <a:uLnTx/>
                  <a:uFillTx/>
                  <a:ea typeface="標楷體" panose="03000509000000000000" pitchFamily="65" charset="-120"/>
                  <a:cs typeface="Times New Roman" pitchFamily="18" charset="0"/>
                </a:rPr>
                <a:t>)</a:t>
              </a:r>
            </a:p>
          </p:txBody>
        </p:sp>
      </p:grpSp>
      <p:grpSp>
        <p:nvGrpSpPr>
          <p:cNvPr id="54" name="群組 53"/>
          <p:cNvGrpSpPr/>
          <p:nvPr/>
        </p:nvGrpSpPr>
        <p:grpSpPr>
          <a:xfrm>
            <a:off x="461644" y="1086416"/>
            <a:ext cx="5035057" cy="4977024"/>
            <a:chOff x="461644" y="1086416"/>
            <a:chExt cx="5035057" cy="4977024"/>
          </a:xfrm>
        </p:grpSpPr>
        <p:grpSp>
          <p:nvGrpSpPr>
            <p:cNvPr id="50" name="群組 49"/>
            <p:cNvGrpSpPr/>
            <p:nvPr/>
          </p:nvGrpSpPr>
          <p:grpSpPr>
            <a:xfrm>
              <a:off x="461644" y="1870060"/>
              <a:ext cx="5035057" cy="4193380"/>
              <a:chOff x="362056" y="1200104"/>
              <a:chExt cx="5035057" cy="4193380"/>
            </a:xfrm>
          </p:grpSpPr>
          <p:sp>
            <p:nvSpPr>
              <p:cNvPr id="30" name="Oval 16"/>
              <p:cNvSpPr>
                <a:spLocks noChangeArrowheads="1"/>
              </p:cNvSpPr>
              <p:nvPr/>
            </p:nvSpPr>
            <p:spPr bwMode="auto">
              <a:xfrm>
                <a:off x="362056" y="3664696"/>
                <a:ext cx="1871663" cy="1728788"/>
              </a:xfrm>
              <a:prstGeom prst="ellipse">
                <a:avLst/>
              </a:prstGeom>
              <a:solidFill>
                <a:srgbClr val="CCFFCC"/>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algn="ctr">
                  <a:defRPr/>
                </a:pPr>
                <a:r>
                  <a:rPr lang="en-US" altLang="zh-TW" dirty="0">
                    <a:ea typeface="標楷體" panose="03000509000000000000" pitchFamily="65" charset="-120"/>
                  </a:rPr>
                  <a:t>Specialization </a:t>
                </a:r>
                <a:br>
                  <a:rPr lang="en-US" altLang="zh-TW" dirty="0">
                    <a:ea typeface="標楷體" panose="03000509000000000000" pitchFamily="65" charset="-120"/>
                  </a:rPr>
                </a:br>
                <a:r>
                  <a:rPr lang="en-US" altLang="zh-TW" dirty="0">
                    <a:ea typeface="標楷體" panose="03000509000000000000" pitchFamily="65" charset="-120"/>
                  </a:rPr>
                  <a:t>Courses</a:t>
                </a:r>
              </a:p>
            </p:txBody>
          </p:sp>
          <p:sp>
            <p:nvSpPr>
              <p:cNvPr id="32" name="Oval 14"/>
              <p:cNvSpPr>
                <a:spLocks noChangeArrowheads="1"/>
              </p:cNvSpPr>
              <p:nvPr/>
            </p:nvSpPr>
            <p:spPr bwMode="auto">
              <a:xfrm>
                <a:off x="3525450" y="3664696"/>
                <a:ext cx="1871663" cy="1728788"/>
              </a:xfrm>
              <a:prstGeom prst="ellipse">
                <a:avLst/>
              </a:prstGeom>
              <a:solidFill>
                <a:srgbClr val="99CCFF"/>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lvl="0" algn="ctr">
                  <a:defRPr/>
                </a:pPr>
                <a:r>
                  <a:rPr lang="en-US" altLang="zh-TW" dirty="0">
                    <a:solidFill>
                      <a:prstClr val="black"/>
                    </a:solidFill>
                    <a:ea typeface="標楷體" panose="03000509000000000000" pitchFamily="65" charset="-120"/>
                  </a:rPr>
                  <a:t>Education </a:t>
                </a:r>
                <a:br>
                  <a:rPr lang="en-US" altLang="zh-TW" dirty="0">
                    <a:solidFill>
                      <a:prstClr val="black"/>
                    </a:solidFill>
                    <a:ea typeface="標楷體" panose="03000509000000000000" pitchFamily="65" charset="-120"/>
                  </a:rPr>
                </a:br>
                <a:r>
                  <a:rPr lang="en-US" altLang="zh-TW" dirty="0">
                    <a:solidFill>
                      <a:prstClr val="black"/>
                    </a:solidFill>
                    <a:ea typeface="標楷體" panose="03000509000000000000" pitchFamily="65" charset="-120"/>
                  </a:rPr>
                  <a:t>Courses</a:t>
                </a:r>
              </a:p>
            </p:txBody>
          </p:sp>
          <p:sp>
            <p:nvSpPr>
              <p:cNvPr id="28" name="Oval 13"/>
              <p:cNvSpPr>
                <a:spLocks noChangeArrowheads="1"/>
              </p:cNvSpPr>
              <p:nvPr/>
            </p:nvSpPr>
            <p:spPr bwMode="auto">
              <a:xfrm>
                <a:off x="1862877" y="1200104"/>
                <a:ext cx="1871663" cy="1728787"/>
              </a:xfrm>
              <a:prstGeom prst="ellipse">
                <a:avLst/>
              </a:prstGeom>
              <a:solidFill>
                <a:srgbClr val="FFCC00"/>
              </a:solidFill>
              <a:ln w="9525">
                <a:solidFill>
                  <a:schemeClr val="tx1"/>
                </a:solidFill>
                <a:round/>
                <a:headEnd/>
                <a:tailEnd/>
              </a:ln>
              <a:effectLst>
                <a:outerShdw blurRad="50800" dist="38100" dir="10800000" algn="r" rotWithShape="0">
                  <a:prstClr val="black">
                    <a:alpha val="40000"/>
                  </a:prstClr>
                </a:outerShdw>
              </a:effectLst>
            </p:spPr>
            <p:txBody>
              <a:bodyPr wrap="none" anchor="ctr"/>
              <a:lstStyle/>
              <a:p>
                <a:pPr lvl="0" algn="ctr">
                  <a:defRPr/>
                </a:pPr>
                <a:r>
                  <a:rPr lang="en-US" altLang="zh-TW" dirty="0">
                    <a:solidFill>
                      <a:prstClr val="black"/>
                    </a:solidFill>
                    <a:ea typeface="標楷體" panose="03000509000000000000" pitchFamily="65" charset="-120"/>
                  </a:rPr>
                  <a:t>Other Required </a:t>
                </a:r>
                <a:br>
                  <a:rPr lang="en-US" altLang="zh-TW" dirty="0">
                    <a:solidFill>
                      <a:prstClr val="black"/>
                    </a:solidFill>
                    <a:ea typeface="標楷體" panose="03000509000000000000" pitchFamily="65" charset="-120"/>
                  </a:rPr>
                </a:br>
                <a:r>
                  <a:rPr lang="en-US" altLang="zh-TW" dirty="0">
                    <a:solidFill>
                      <a:prstClr val="black"/>
                    </a:solidFill>
                    <a:ea typeface="標楷體" panose="03000509000000000000" pitchFamily="65" charset="-120"/>
                  </a:rPr>
                  <a:t>Courses</a:t>
                </a:r>
              </a:p>
            </p:txBody>
          </p:sp>
        </p:grpSp>
        <p:sp>
          <p:nvSpPr>
            <p:cNvPr id="51" name="圓角矩形 50"/>
            <p:cNvSpPr/>
            <p:nvPr/>
          </p:nvSpPr>
          <p:spPr>
            <a:xfrm>
              <a:off x="941560" y="1086416"/>
              <a:ext cx="4155541" cy="651849"/>
            </a:xfrm>
            <a:prstGeom prst="roundRect">
              <a:avLst/>
            </a:prstGeom>
            <a:solidFill>
              <a:srgbClr val="CC99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ea typeface="標楷體" panose="03000509000000000000" pitchFamily="65" charset="-120"/>
                <a:cs typeface="+mn-cs"/>
              </a:endParaRPr>
            </a:p>
          </p:txBody>
        </p:sp>
      </p:grpSp>
      <p:sp>
        <p:nvSpPr>
          <p:cNvPr id="52" name="矩形 51"/>
          <p:cNvSpPr/>
          <p:nvPr/>
        </p:nvSpPr>
        <p:spPr>
          <a:xfrm>
            <a:off x="1105397" y="1082081"/>
            <a:ext cx="3829618" cy="707886"/>
          </a:xfrm>
          <a:prstGeom prst="rect">
            <a:avLst/>
          </a:prstGeom>
        </p:spPr>
        <p:txBody>
          <a:bodyPr wrap="square">
            <a:spAutoFit/>
          </a:bodyPr>
          <a:lstStyle/>
          <a:p>
            <a:pPr lvl="0" algn="ctr" fontAlgn="base">
              <a:spcBef>
                <a:spcPct val="0"/>
              </a:spcBef>
              <a:spcAft>
                <a:spcPct val="0"/>
              </a:spcAft>
              <a:defRPr/>
            </a:pPr>
            <a:r>
              <a:rPr lang="en-US" altLang="zh-TW" sz="2000" b="1" dirty="0">
                <a:solidFill>
                  <a:srgbClr val="002060"/>
                </a:solidFill>
                <a:ea typeface="標楷體" panose="03000509000000000000" pitchFamily="65" charset="-120"/>
                <a:cs typeface="Times New Roman" pitchFamily="18" charset="0"/>
              </a:rPr>
              <a:t>Pre-service Teacher Education Courses</a:t>
            </a:r>
          </a:p>
        </p:txBody>
      </p:sp>
      <p:pic>
        <p:nvPicPr>
          <p:cNvPr id="59" name="圖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5" name="群組 4">
            <a:extLst>
              <a:ext uri="{FF2B5EF4-FFF2-40B4-BE49-F238E27FC236}">
                <a16:creationId xmlns:a16="http://schemas.microsoft.com/office/drawing/2014/main" id="{741D2DA7-6AE6-4B1E-B305-0C08C0C69FBB}"/>
              </a:ext>
            </a:extLst>
          </p:cNvPr>
          <p:cNvGrpSpPr/>
          <p:nvPr/>
        </p:nvGrpSpPr>
        <p:grpSpPr>
          <a:xfrm>
            <a:off x="3004457" y="146660"/>
            <a:ext cx="4807893" cy="699414"/>
            <a:chOff x="3004457" y="146660"/>
            <a:chExt cx="4807893" cy="699414"/>
          </a:xfrm>
        </p:grpSpPr>
        <p:pic>
          <p:nvPicPr>
            <p:cNvPr id="65" name="圖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66" name="文字方塊 65"/>
            <p:cNvSpPr txBox="1"/>
            <p:nvPr/>
          </p:nvSpPr>
          <p:spPr>
            <a:xfrm>
              <a:off x="3727269" y="189011"/>
              <a:ext cx="3286925" cy="400110"/>
            </a:xfrm>
            <a:prstGeom prst="rect">
              <a:avLst/>
            </a:prstGeom>
            <a:noFill/>
          </p:spPr>
          <p:txBody>
            <a:bodyPr wrap="none" rtlCol="0">
              <a:spAutoFit/>
            </a:bodyPr>
            <a:lstStyle/>
            <a:p>
              <a:pPr lvl="0">
                <a:defRPr/>
              </a:pPr>
              <a:r>
                <a:rPr lang="en-US" altLang="zh-TW" sz="2000" b="1" dirty="0">
                  <a:solidFill>
                    <a:srgbClr val="7030A0"/>
                  </a:solidFill>
                  <a:ea typeface="標楷體" panose="03000509000000000000" pitchFamily="65" charset="-120"/>
                </a:rPr>
                <a:t>How many degrees can I get?</a:t>
              </a:r>
            </a:p>
          </p:txBody>
        </p:sp>
        <p:sp>
          <p:nvSpPr>
            <p:cNvPr id="67"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ea typeface="標楷體" panose="03000509000000000000" pitchFamily="65" charset="-120"/>
                <a:cs typeface="+mn-cs"/>
              </a:endParaRPr>
            </a:p>
          </p:txBody>
        </p:sp>
      </p:gr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45EDE-D7B6-4473-91CD-5394B8C4947D}" type="slidenum">
              <a:rPr kumimoji="0" lang="zh-TW" altLang="en-US" sz="1200" b="0" i="0" u="none" strike="noStrike" kern="1200" cap="none" spc="0" normalizeH="0" baseline="0" noProof="0" smtClean="0">
                <a:ln>
                  <a:noFill/>
                </a:ln>
                <a:solidFill>
                  <a:prstClr val="black">
                    <a:tint val="75000"/>
                  </a:prstClr>
                </a:solidFill>
                <a:effectLst/>
                <a:uLnTx/>
                <a:uFillTx/>
                <a:latin typeface="標楷體" panose="03000509000000000000" pitchFamily="65" charset="-120"/>
                <a:ea typeface="標楷體" panose="03000509000000000000" pitchFamily="65"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TW" altLang="en-US" sz="1200" b="0" i="0" u="none" strike="noStrike" kern="1200" cap="none" spc="0" normalizeH="0" baseline="0" noProof="0">
              <a:ln>
                <a:noFill/>
              </a:ln>
              <a:solidFill>
                <a:prstClr val="black">
                  <a:tint val="75000"/>
                </a:prstClr>
              </a:solidFill>
              <a:effectLst/>
              <a:uLnTx/>
              <a:uFillTx/>
              <a:latin typeface="標楷體" panose="03000509000000000000" pitchFamily="65" charset="-120"/>
              <a:ea typeface="標楷體" panose="03000509000000000000" pitchFamily="65" charset="-120"/>
              <a:cs typeface="+mn-cs"/>
            </a:endParaRPr>
          </a:p>
        </p:txBody>
      </p:sp>
      <p:sp>
        <p:nvSpPr>
          <p:cNvPr id="4" name="文字方塊 3"/>
          <p:cNvSpPr txBox="1"/>
          <p:nvPr/>
        </p:nvSpPr>
        <p:spPr>
          <a:xfrm>
            <a:off x="6523264" y="5755821"/>
            <a:ext cx="4759779" cy="584775"/>
          </a:xfrm>
          <a:prstGeom prst="rect">
            <a:avLst/>
          </a:prstGeom>
          <a:noFill/>
        </p:spPr>
        <p:txBody>
          <a:bodyPr wrap="square" rtlCol="0">
            <a:spAutoFit/>
          </a:bodyPr>
          <a:lstStyle/>
          <a:p>
            <a:pPr algn="ctr"/>
            <a:r>
              <a:rPr lang="en-US" altLang="zh-TW" sz="1600" dirty="0"/>
              <a:t>For details, please refer to NTNU’s Secondary School Education List of Professional Courses and Credits.</a:t>
            </a:r>
          </a:p>
        </p:txBody>
      </p:sp>
      <p:sp>
        <p:nvSpPr>
          <p:cNvPr id="27" name="矩形 26">
            <a:extLst>
              <a:ext uri="{FF2B5EF4-FFF2-40B4-BE49-F238E27FC236}">
                <a16:creationId xmlns:a16="http://schemas.microsoft.com/office/drawing/2014/main" id="{15907BEC-EB4A-42F7-8990-00DC347FF5C9}"/>
              </a:ext>
            </a:extLst>
          </p:cNvPr>
          <p:cNvSpPr/>
          <p:nvPr/>
        </p:nvSpPr>
        <p:spPr>
          <a:xfrm>
            <a:off x="3853603" y="2451653"/>
            <a:ext cx="2099949" cy="830997"/>
          </a:xfrm>
          <a:prstGeom prst="rect">
            <a:avLst/>
          </a:prstGeom>
        </p:spPr>
        <p:txBody>
          <a:bodyPr wrap="square">
            <a:spAutoFit/>
          </a:bodyPr>
          <a:lstStyle/>
          <a:p>
            <a:pPr lvl="0" algn="ctr" fontAlgn="base">
              <a:spcBef>
                <a:spcPct val="0"/>
              </a:spcBef>
              <a:spcAft>
                <a:spcPct val="0"/>
              </a:spcAft>
            </a:pPr>
            <a:r>
              <a:rPr lang="en-US" altLang="zh-TW" sz="1200" dirty="0"/>
              <a:t>Humanities &amp; liberal arts courses and common core courses that are aligned with teaching and education.</a:t>
            </a:r>
            <a:endParaRPr lang="en-US" altLang="zh-TW" sz="1000" dirty="0">
              <a:ea typeface="華康中圓體" panose="020F0509000000000000" pitchFamily="49" charset="-120"/>
              <a:cs typeface="Times New Roman" pitchFamily="18" charset="0"/>
            </a:endParaRPr>
          </a:p>
        </p:txBody>
      </p:sp>
      <p:sp>
        <p:nvSpPr>
          <p:cNvPr id="29" name="矩形 28">
            <a:extLst>
              <a:ext uri="{FF2B5EF4-FFF2-40B4-BE49-F238E27FC236}">
                <a16:creationId xmlns:a16="http://schemas.microsoft.com/office/drawing/2014/main" id="{44F6AF88-E160-49D3-B552-74C4AC41FF1E}"/>
              </a:ext>
            </a:extLst>
          </p:cNvPr>
          <p:cNvSpPr/>
          <p:nvPr/>
        </p:nvSpPr>
        <p:spPr>
          <a:xfrm>
            <a:off x="3960462" y="3648402"/>
            <a:ext cx="2051283" cy="646331"/>
          </a:xfrm>
          <a:prstGeom prst="rect">
            <a:avLst/>
          </a:prstGeom>
        </p:spPr>
        <p:txBody>
          <a:bodyPr wrap="square">
            <a:spAutoFit/>
          </a:bodyPr>
          <a:lstStyle/>
          <a:p>
            <a:pPr lvl="0" algn="ctr" fontAlgn="base">
              <a:spcBef>
                <a:spcPct val="0"/>
              </a:spcBef>
              <a:spcAft>
                <a:spcPct val="0"/>
              </a:spcAft>
            </a:pPr>
            <a:r>
              <a:rPr lang="en-US" altLang="zh-TW" sz="1200" dirty="0"/>
              <a:t>Courses required by the education program the student has chosen.</a:t>
            </a:r>
            <a:endParaRPr lang="en-US" altLang="zh-TW" sz="1000" dirty="0">
              <a:ea typeface="華康中圓體" panose="020F0509000000000000" pitchFamily="49" charset="-120"/>
              <a:cs typeface="Times New Roman" pitchFamily="18" charset="0"/>
            </a:endParaRPr>
          </a:p>
        </p:txBody>
      </p:sp>
      <p:sp>
        <p:nvSpPr>
          <p:cNvPr id="31" name="矩形 30">
            <a:extLst>
              <a:ext uri="{FF2B5EF4-FFF2-40B4-BE49-F238E27FC236}">
                <a16:creationId xmlns:a16="http://schemas.microsoft.com/office/drawing/2014/main" id="{1C926785-08E7-41B3-BF52-9ADF8E1AF681}"/>
              </a:ext>
            </a:extLst>
          </p:cNvPr>
          <p:cNvSpPr/>
          <p:nvPr/>
        </p:nvSpPr>
        <p:spPr>
          <a:xfrm>
            <a:off x="278315" y="3358087"/>
            <a:ext cx="2091200" cy="938719"/>
          </a:xfrm>
          <a:prstGeom prst="rect">
            <a:avLst/>
          </a:prstGeom>
        </p:spPr>
        <p:txBody>
          <a:bodyPr wrap="square">
            <a:spAutoFit/>
          </a:bodyPr>
          <a:lstStyle/>
          <a:p>
            <a:pPr lvl="0" fontAlgn="base">
              <a:spcBef>
                <a:spcPct val="0"/>
              </a:spcBef>
              <a:spcAft>
                <a:spcPct val="0"/>
              </a:spcAft>
            </a:pPr>
            <a:r>
              <a:rPr lang="en-US" altLang="zh-TW" sz="1100" dirty="0"/>
              <a:t>Courses required by the department of the student’s chosen field of specialization. The number of credits may vary from specialization to specialization.</a:t>
            </a:r>
          </a:p>
        </p:txBody>
      </p:sp>
      <p:sp>
        <p:nvSpPr>
          <p:cNvPr id="33" name="矩形 32">
            <a:extLst>
              <a:ext uri="{FF2B5EF4-FFF2-40B4-BE49-F238E27FC236}">
                <a16:creationId xmlns:a16="http://schemas.microsoft.com/office/drawing/2014/main" id="{729CFB9A-D1AA-49AE-BB1D-93FF2A8D52AF}"/>
              </a:ext>
            </a:extLst>
          </p:cNvPr>
          <p:cNvSpPr/>
          <p:nvPr/>
        </p:nvSpPr>
        <p:spPr>
          <a:xfrm>
            <a:off x="4349118" y="6427503"/>
            <a:ext cx="3429730" cy="400110"/>
          </a:xfrm>
          <a:prstGeom prst="rect">
            <a:avLst/>
          </a:prstGeom>
        </p:spPr>
        <p:txBody>
          <a:bodyPr wrap="square">
            <a:spAutoFit/>
          </a:bodyPr>
          <a:lstStyle/>
          <a:p>
            <a:pPr lvl="0" algn="ctr" fontAlgn="base">
              <a:spcBef>
                <a:spcPct val="0"/>
              </a:spcBef>
              <a:spcAft>
                <a:spcPct val="0"/>
              </a:spcAft>
            </a:pPr>
            <a:r>
              <a:rPr lang="en-US" altLang="zh-TW" sz="2000" dirty="0">
                <a:ea typeface="華康中圓體" panose="020F0509000000000000" pitchFamily="49" charset="-120"/>
                <a:cs typeface="Times New Roman" pitchFamily="18" charset="0"/>
              </a:rPr>
              <a:t>※</a:t>
            </a:r>
            <a:r>
              <a:rPr lang="zh-TW" altLang="en-US" sz="2000" dirty="0">
                <a:ea typeface="華康中圓體" panose="020F0509000000000000" pitchFamily="49" charset="-120"/>
                <a:cs typeface="Times New Roman" pitchFamily="18" charset="0"/>
              </a:rPr>
              <a:t> </a:t>
            </a:r>
            <a:r>
              <a:rPr lang="en-US" altLang="zh-TW" sz="2000" dirty="0">
                <a:ea typeface="華康中圓體" panose="020F0509000000000000" pitchFamily="49" charset="-120"/>
                <a:cs typeface="Times New Roman" pitchFamily="18" charset="0"/>
              </a:rPr>
              <a:t>Only for domestic students</a:t>
            </a:r>
          </a:p>
        </p:txBody>
      </p:sp>
    </p:spTree>
    <p:extLst>
      <p:ext uri="{BB962C8B-B14F-4D97-AF65-F5344CB8AC3E}">
        <p14:creationId xmlns:p14="http://schemas.microsoft.com/office/powerpoint/2010/main" val="299844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2972944" y="462337"/>
            <a:ext cx="6620832" cy="6276700"/>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69389">
              <a:off x="3699501" y="1444559"/>
              <a:ext cx="3030610" cy="347076"/>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雙語大學計畫及國家語言發展計畫</a:t>
              </a:r>
              <a:endParaRPr lang="en-US" altLang="zh-TW" b="1" dirty="0">
                <a:latin typeface="標楷體" panose="03000509000000000000" pitchFamily="65" charset="-120"/>
                <a:ea typeface="標楷體" panose="03000509000000000000" pitchFamily="65" charset="-120"/>
              </a:endParaRPr>
            </a:p>
          </p:txBody>
        </p:sp>
      </p:grpSp>
      <p:sp>
        <p:nvSpPr>
          <p:cNvPr id="18" name="Rectangle 9"/>
          <p:cNvSpPr>
            <a:spLocks noChangeArrowheads="1"/>
          </p:cNvSpPr>
          <p:nvPr/>
        </p:nvSpPr>
        <p:spPr bwMode="auto">
          <a:xfrm rot="21262200">
            <a:off x="4155599" y="1371992"/>
            <a:ext cx="4976297" cy="46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20000"/>
              </a:lnSpc>
              <a:spcAft>
                <a:spcPts val="0"/>
              </a:spcAft>
            </a:pP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    臺師大於</a:t>
            </a: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2021</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年獲得教育部「大專校院學生雙語化學習計畫」重點培育學校，本校校務發展亦明定為培養本校同學成為全球公民，深化師生國際視野與國際移動能力，建立國際夥伴關係網絡。面對國際化及全球化新浪潮，英語是當前國際溝通最重要能力之一。本校以三階段執行英語授課計畫，從基礎英語學習課程（</a:t>
            </a: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English for General Purpose, EGP</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）、專業領域之學術英語（</a:t>
            </a: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English for Specific Purpose, ESP</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），跨接到各學院系所的</a:t>
            </a: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EMI</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專業課程，透過循序漸進的方式，培養同學的英語學術素養。</a:t>
            </a: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EMI</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相關學習規劃與資源，如後述。</a:t>
            </a:r>
            <a:endParaRPr lang="en-US" altLang="zh-TW" sz="1650" kern="100" dirty="0">
              <a:latin typeface="標楷體" panose="03000509000000000000" pitchFamily="65" charset="-120"/>
              <a:ea typeface="標楷體" panose="03000509000000000000" pitchFamily="65" charset="-120"/>
              <a:cs typeface="Times New Roman" panose="02020603050405020304" pitchFamily="18" charset="0"/>
            </a:endParaRPr>
          </a:p>
          <a:p>
            <a:pPr lvl="0">
              <a:lnSpc>
                <a:spcPct val="120000"/>
              </a:lnSpc>
              <a:spcAft>
                <a:spcPts val="0"/>
              </a:spcAft>
            </a:pP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此外，</a:t>
            </a:r>
            <a:r>
              <a:rPr lang="en-US" altLang="zh-TW" sz="1650" kern="100" dirty="0">
                <a:latin typeface="標楷體" panose="03000509000000000000" pitchFamily="65" charset="-120"/>
                <a:ea typeface="標楷體" panose="03000509000000000000" pitchFamily="65" charset="-120"/>
                <a:cs typeface="Times New Roman" panose="02020603050405020304" pitchFamily="18" charset="0"/>
              </a:rPr>
              <a:t>2022</a:t>
            </a:r>
            <a:r>
              <a:rPr lang="zh-TW" altLang="en-US" sz="1650" kern="100" dirty="0">
                <a:latin typeface="標楷體" panose="03000509000000000000" pitchFamily="65" charset="-120"/>
                <a:ea typeface="標楷體" panose="03000509000000000000" pitchFamily="65" charset="-120"/>
                <a:cs typeface="Times New Roman" panose="02020603050405020304" pitchFamily="18" charset="0"/>
              </a:rPr>
              <a:t>年本校訂定推動國家語言發展授課獎勵實施要點，同學亦可修習以臺語、客語、臺灣原住民族語、馬祖語及臺灣手語等語言授課的課程來學習知識。</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34</a:t>
            </a:fld>
            <a:endParaRPr lang="zh-TW" altLang="en-US">
              <a:latin typeface="標楷體" panose="03000509000000000000" pitchFamily="65" charset="-120"/>
              <a:ea typeface="標楷體" panose="03000509000000000000" pitchFamily="65" charset="-120"/>
            </a:endParaRPr>
          </a:p>
        </p:txBody>
      </p:sp>
      <p:pic>
        <p:nvPicPr>
          <p:cNvPr id="12" name="圖片 11">
            <a:extLst>
              <a:ext uri="{FF2B5EF4-FFF2-40B4-BE49-F238E27FC236}">
                <a16:creationId xmlns:a16="http://schemas.microsoft.com/office/drawing/2014/main" id="{67E30E50-FEAE-4D3A-BF0F-9EF689D5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6" name="文字方塊 15">
            <a:extLst>
              <a:ext uri="{FF2B5EF4-FFF2-40B4-BE49-F238E27FC236}">
                <a16:creationId xmlns:a16="http://schemas.microsoft.com/office/drawing/2014/main" id="{FD11405B-7822-4247-BC87-450FB3B54619}"/>
              </a:ext>
            </a:extLst>
          </p:cNvPr>
          <p:cNvSpPr txBox="1"/>
          <p:nvPr/>
        </p:nvSpPr>
        <p:spPr>
          <a:xfrm>
            <a:off x="3923934" y="136524"/>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17" name="Line 11">
            <a:extLst>
              <a:ext uri="{FF2B5EF4-FFF2-40B4-BE49-F238E27FC236}">
                <a16:creationId xmlns:a16="http://schemas.microsoft.com/office/drawing/2014/main" id="{7BF9BC88-454C-43E6-B189-3D67DB070AB1}"/>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297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944" y="462337"/>
            <a:ext cx="6620832" cy="6276700"/>
          </a:xfrm>
          <a:prstGeom prst="rect">
            <a:avLst/>
          </a:prstGeom>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35</a:t>
            </a:fld>
            <a:endParaRPr lang="zh-TW" altLang="en-US">
              <a:latin typeface="標楷體" panose="03000509000000000000" pitchFamily="65" charset="-120"/>
              <a:ea typeface="標楷體" panose="03000509000000000000" pitchFamily="65" charset="-120"/>
            </a:endParaRPr>
          </a:p>
        </p:txBody>
      </p:sp>
      <p:grpSp>
        <p:nvGrpSpPr>
          <p:cNvPr id="8" name="群組 7">
            <a:extLst>
              <a:ext uri="{FF2B5EF4-FFF2-40B4-BE49-F238E27FC236}">
                <a16:creationId xmlns:a16="http://schemas.microsoft.com/office/drawing/2014/main" id="{34357BD1-8AE1-4BC9-B409-A2BDF7D69FD2}"/>
              </a:ext>
            </a:extLst>
          </p:cNvPr>
          <p:cNvGrpSpPr/>
          <p:nvPr/>
        </p:nvGrpSpPr>
        <p:grpSpPr>
          <a:xfrm>
            <a:off x="3242359" y="66855"/>
            <a:ext cx="6016702" cy="685670"/>
            <a:chOff x="3242359" y="66855"/>
            <a:chExt cx="6016702" cy="685670"/>
          </a:xfrm>
        </p:grpSpPr>
        <p:pic>
          <p:nvPicPr>
            <p:cNvPr id="9" name="圖片 8">
              <a:extLst>
                <a:ext uri="{FF2B5EF4-FFF2-40B4-BE49-F238E27FC236}">
                  <a16:creationId xmlns:a16="http://schemas.microsoft.com/office/drawing/2014/main" id="{4E332122-F14C-49AB-B7D3-947C4A14D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0" name="文字方塊 9">
              <a:extLst>
                <a:ext uri="{FF2B5EF4-FFF2-40B4-BE49-F238E27FC236}">
                  <a16:creationId xmlns:a16="http://schemas.microsoft.com/office/drawing/2014/main" id="{1251FB1E-AAA6-4381-9B11-677203C79065}"/>
                </a:ext>
              </a:extLst>
            </p:cNvPr>
            <p:cNvSpPr txBox="1"/>
            <p:nvPr/>
          </p:nvSpPr>
          <p:spPr>
            <a:xfrm>
              <a:off x="3923934" y="136524"/>
              <a:ext cx="3659143" cy="400110"/>
            </a:xfrm>
            <a:prstGeom prst="rect">
              <a:avLst/>
            </a:prstGeom>
            <a:noFill/>
          </p:spPr>
          <p:txBody>
            <a:bodyPr wrap="none" rtlCol="0">
              <a:spAutoFit/>
            </a:bodyPr>
            <a:lstStyle/>
            <a:p>
              <a:r>
                <a:rPr lang="en-US" altLang="zh-TW" sz="2000" b="1" dirty="0">
                  <a:solidFill>
                    <a:srgbClr val="00A2E9"/>
                  </a:solidFill>
                  <a:ea typeface="標楷體" panose="03000509000000000000" pitchFamily="65" charset="-120"/>
                </a:rPr>
                <a:t>Can I study in another language?</a:t>
              </a:r>
              <a:endParaRPr lang="zh-TW" altLang="en-US" sz="2000" b="1" dirty="0">
                <a:solidFill>
                  <a:srgbClr val="00A2E9"/>
                </a:solidFill>
                <a:ea typeface="標楷體" panose="03000509000000000000" pitchFamily="65" charset="-120"/>
              </a:endParaRPr>
            </a:p>
          </p:txBody>
        </p:sp>
        <p:sp>
          <p:nvSpPr>
            <p:cNvPr id="11" name="Line 11">
              <a:extLst>
                <a:ext uri="{FF2B5EF4-FFF2-40B4-BE49-F238E27FC236}">
                  <a16:creationId xmlns:a16="http://schemas.microsoft.com/office/drawing/2014/main" id="{3D89AD32-DFB1-4351-98ED-C5050903B789}"/>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12" name="文字方塊 11">
            <a:extLst>
              <a:ext uri="{FF2B5EF4-FFF2-40B4-BE49-F238E27FC236}">
                <a16:creationId xmlns:a16="http://schemas.microsoft.com/office/drawing/2014/main" id="{C2A88DC6-D37F-4DFA-A4BC-2B26DC2FF890}"/>
              </a:ext>
            </a:extLst>
          </p:cNvPr>
          <p:cNvSpPr txBox="1"/>
          <p:nvPr/>
        </p:nvSpPr>
        <p:spPr>
          <a:xfrm rot="21269389">
            <a:off x="3943320" y="854724"/>
            <a:ext cx="4850220" cy="646331"/>
          </a:xfrm>
          <a:prstGeom prst="rect">
            <a:avLst/>
          </a:prstGeom>
          <a:noFill/>
        </p:spPr>
        <p:txBody>
          <a:bodyPr wrap="square" rtlCol="0">
            <a:spAutoFit/>
          </a:bodyPr>
          <a:lstStyle/>
          <a:p>
            <a:r>
              <a:rPr lang="en-US" altLang="zh-TW" b="1" dirty="0"/>
              <a:t>The Bilingual University Project and the National Language Development Project</a:t>
            </a:r>
            <a:endParaRPr lang="en-US" altLang="zh-TW" b="1" dirty="0">
              <a:latin typeface="標楷體" panose="03000509000000000000" pitchFamily="65" charset="-120"/>
              <a:ea typeface="標楷體" panose="03000509000000000000" pitchFamily="65" charset="-120"/>
            </a:endParaRPr>
          </a:p>
        </p:txBody>
      </p:sp>
      <p:sp>
        <p:nvSpPr>
          <p:cNvPr id="13" name="Rectangle 9">
            <a:extLst>
              <a:ext uri="{FF2B5EF4-FFF2-40B4-BE49-F238E27FC236}">
                <a16:creationId xmlns:a16="http://schemas.microsoft.com/office/drawing/2014/main" id="{9ED43C8F-8D99-46B6-9664-7AE160CA13F6}"/>
              </a:ext>
            </a:extLst>
          </p:cNvPr>
          <p:cNvSpPr>
            <a:spLocks noChangeArrowheads="1"/>
          </p:cNvSpPr>
          <p:nvPr/>
        </p:nvSpPr>
        <p:spPr bwMode="auto">
          <a:xfrm rot="21262200">
            <a:off x="4155599" y="1382250"/>
            <a:ext cx="4976297"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zh-TW" sz="1400" dirty="0"/>
              <a:t>NTNU was designated as a “The Program on Bilingual Education for Students in College” Focused Development School in 2021 by the Ministry of Education. The Strategic Development Plan of NTNU also stipulates to cultivate our students to become global citizens, intensify the international vision and mobility of our faculty members and students, and develop an international partnership network. </a:t>
            </a:r>
          </a:p>
          <a:p>
            <a:r>
              <a:rPr lang="en-US" altLang="zh-TW" sz="1400" dirty="0"/>
              <a:t>Facing new wave of internationalization and globalization, English proficiency is currently one of the most important abilities for international communication. NTNU implements English Medium Instruction (EMI) in three stages, starting from Foundational English Courses (English for General Purpose, EGP), Academic English in Professional Fields (English for Specific Purpose, ESP), to Cross-disciplinary EMI courses to cultivate students' English academic </a:t>
            </a:r>
            <a:r>
              <a:rPr lang="en-US" altLang="zh-TW" sz="1400" dirty="0" err="1"/>
              <a:t>literacy.EMI</a:t>
            </a:r>
            <a:r>
              <a:rPr lang="en-US" altLang="zh-TW" sz="1400" dirty="0"/>
              <a:t> related learning resources are described below.</a:t>
            </a:r>
          </a:p>
          <a:p>
            <a:r>
              <a:rPr lang="en-US" altLang="zh-TW" sz="1400" dirty="0"/>
              <a:t>In addition, in 2022, NTNU announced “Teaching Reward Implementation Guidelines for the Promotion of National Language Development” which promotes students can take courses taught in Taiwanese, Hakka, Taiwanese aboriginal languages, Matsu dialect, Taiwanese Sign Language, etc. </a:t>
            </a:r>
          </a:p>
        </p:txBody>
      </p:sp>
    </p:spTree>
    <p:extLst>
      <p:ext uri="{BB962C8B-B14F-4D97-AF65-F5344CB8AC3E}">
        <p14:creationId xmlns:p14="http://schemas.microsoft.com/office/powerpoint/2010/main" val="1723001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3" name="文字方塊 12"/>
          <p:cNvSpPr txBox="1"/>
          <p:nvPr/>
        </p:nvSpPr>
        <p:spPr>
          <a:xfrm>
            <a:off x="3923934" y="136524"/>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36</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7712368"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共同英文課程架構介紹：英文</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一</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、英文</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二</a:t>
            </a: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、英文</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三</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l="2082" t="4607" r="2093" b="4310"/>
          <a:stretch/>
        </p:blipFill>
        <p:spPr>
          <a:xfrm>
            <a:off x="4046686" y="2210129"/>
            <a:ext cx="8074722" cy="4316625"/>
          </a:xfrm>
          <a:prstGeom prst="rect">
            <a:avLst/>
          </a:prstGeom>
        </p:spPr>
      </p:pic>
      <p:sp>
        <p:nvSpPr>
          <p:cNvPr id="15" name="矩形 14">
            <a:extLst>
              <a:ext uri="{FF2B5EF4-FFF2-40B4-BE49-F238E27FC236}">
                <a16:creationId xmlns:a16="http://schemas.microsoft.com/office/drawing/2014/main" id="{CB3A84D2-41E4-4E4C-90C7-C88FD5AC5890}"/>
              </a:ext>
            </a:extLst>
          </p:cNvPr>
          <p:cNvSpPr/>
          <p:nvPr/>
        </p:nvSpPr>
        <p:spPr>
          <a:xfrm>
            <a:off x="293141" y="1882742"/>
            <a:ext cx="3630793" cy="3570208"/>
          </a:xfrm>
          <a:prstGeom prst="rect">
            <a:avLst/>
          </a:prstGeom>
        </p:spPr>
        <p:txBody>
          <a:bodyPr wrap="square">
            <a:spAutoFit/>
          </a:bodyPr>
          <a:lstStyle/>
          <a:p>
            <a:r>
              <a:rPr lang="en-US" altLang="zh-TW" sz="1400" dirty="0">
                <a:latin typeface="標楷體" panose="03000509000000000000" pitchFamily="65" charset="-120"/>
                <a:ea typeface="標楷體" panose="03000509000000000000" pitchFamily="65" charset="-120"/>
              </a:rPr>
              <a:t>101</a:t>
            </a:r>
            <a:r>
              <a:rPr lang="zh-TW" altLang="en-US" sz="1400" dirty="0">
                <a:latin typeface="標楷體" panose="03000509000000000000" pitchFamily="65" charset="-120"/>
                <a:ea typeface="標楷體" panose="03000509000000000000" pitchFamily="65" charset="-120"/>
              </a:rPr>
              <a:t>學年度之後入學新生，需先修畢英文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一</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及英文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二</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且成績及格者始得修習英文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三</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一</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及英文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二</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課程以原班循序修習為原則，未修畢英文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一</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者不得修習英文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二</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。如英文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一</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學期總成績不及格但等第達</a:t>
            </a:r>
            <a:r>
              <a:rPr lang="en-US" altLang="zh-TW" sz="1400" dirty="0">
                <a:latin typeface="標楷體" panose="03000509000000000000" pitchFamily="65" charset="-120"/>
                <a:ea typeface="標楷體" panose="03000509000000000000" pitchFamily="65" charset="-120"/>
              </a:rPr>
              <a:t>D(</a:t>
            </a:r>
            <a:r>
              <a:rPr lang="zh-TW" altLang="en-US" sz="1400" dirty="0">
                <a:latin typeface="標楷體" panose="03000509000000000000" pitchFamily="65" charset="-120"/>
                <a:ea typeface="標楷體" panose="03000509000000000000" pitchFamily="65" charset="-120"/>
              </a:rPr>
              <a:t>含</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以上之學生，得於下一學期申請先修習英文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二</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，再重修英文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一</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，請多加留意。</a:t>
            </a:r>
            <a:endParaRPr lang="en-US" altLang="zh-TW" sz="1400" dirty="0">
              <a:latin typeface="標楷體" panose="03000509000000000000" pitchFamily="65" charset="-120"/>
              <a:ea typeface="標楷體" panose="03000509000000000000" pitchFamily="65" charset="-120"/>
            </a:endParaRPr>
          </a:p>
          <a:p>
            <a:endParaRPr lang="en-US" altLang="zh-TW" sz="1600" dirty="0">
              <a:latin typeface="標楷體" panose="03000509000000000000" pitchFamily="65" charset="-120"/>
              <a:ea typeface="標楷體" panose="03000509000000000000" pitchFamily="65" charset="-120"/>
            </a:endParaRPr>
          </a:p>
          <a:p>
            <a:r>
              <a:rPr lang="zh-TW" altLang="en-US" sz="1400" dirty="0">
                <a:latin typeface="標楷體" panose="03000509000000000000" pitchFamily="65" charset="-120"/>
                <a:ea typeface="標楷體" panose="03000509000000000000" pitchFamily="65" charset="-120"/>
              </a:rPr>
              <a:t>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一</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二</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課程目標為提升英語基本能力，分為基礎級、初級、中初級、中高級、及進階共五級，依入學成績跨系編班。英文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三</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課程主題與各專業領域結合，並分為實務類和學術類供學生選擇修課，強化學生該領域之英語表達能力，加深批判與分析能力，為各系全英語授課課程做準備。</a:t>
            </a:r>
            <a:endParaRPr lang="en-US" altLang="zh-TW" sz="1400" dirty="0">
              <a:latin typeface="標楷體" panose="03000509000000000000" pitchFamily="65" charset="-120"/>
              <a:ea typeface="標楷體" panose="03000509000000000000" pitchFamily="65" charset="-120"/>
            </a:endParaRPr>
          </a:p>
          <a:p>
            <a:endParaRPr lang="en-US" altLang="zh-TW"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3111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37</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2" y="1212107"/>
            <a:ext cx="8764684"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altLang="zh-TW" sz="2000" b="1" dirty="0">
                <a:ea typeface="標楷體" panose="03000509000000000000" pitchFamily="65" charset="-120"/>
              </a:rPr>
              <a:t>(1)</a:t>
            </a:r>
            <a:r>
              <a:rPr lang="en-US" altLang="zh-TW" sz="2000" b="1" dirty="0"/>
              <a:t> Introduction to the Common Core English Course Framework: English I, English II, and English III </a:t>
            </a:r>
            <a:endParaRPr lang="zh-TW" altLang="zh-TW" sz="2000"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2082" t="4607" r="2093" b="4310"/>
          <a:stretch/>
        </p:blipFill>
        <p:spPr>
          <a:xfrm>
            <a:off x="4046686" y="2210129"/>
            <a:ext cx="8074722" cy="4316625"/>
          </a:xfrm>
          <a:prstGeom prst="rect">
            <a:avLst/>
          </a:prstGeom>
        </p:spPr>
      </p:pic>
      <p:grpSp>
        <p:nvGrpSpPr>
          <p:cNvPr id="24" name="群組 23">
            <a:extLst>
              <a:ext uri="{FF2B5EF4-FFF2-40B4-BE49-F238E27FC236}">
                <a16:creationId xmlns:a16="http://schemas.microsoft.com/office/drawing/2014/main" id="{5902C131-D0B1-41CE-8E6D-C10C706BEEA8}"/>
              </a:ext>
            </a:extLst>
          </p:cNvPr>
          <p:cNvGrpSpPr/>
          <p:nvPr/>
        </p:nvGrpSpPr>
        <p:grpSpPr>
          <a:xfrm>
            <a:off x="3242359" y="66855"/>
            <a:ext cx="6016702" cy="685670"/>
            <a:chOff x="3242359" y="66855"/>
            <a:chExt cx="6016702" cy="685670"/>
          </a:xfrm>
        </p:grpSpPr>
        <p:pic>
          <p:nvPicPr>
            <p:cNvPr id="25" name="圖片 24">
              <a:extLst>
                <a:ext uri="{FF2B5EF4-FFF2-40B4-BE49-F238E27FC236}">
                  <a16:creationId xmlns:a16="http://schemas.microsoft.com/office/drawing/2014/main" id="{F28D4261-F249-4501-93C6-9FD8C96A7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26" name="文字方塊 25">
              <a:extLst>
                <a:ext uri="{FF2B5EF4-FFF2-40B4-BE49-F238E27FC236}">
                  <a16:creationId xmlns:a16="http://schemas.microsoft.com/office/drawing/2014/main" id="{99CC8F62-3A24-4A74-86AE-DAF49913B9D9}"/>
                </a:ext>
              </a:extLst>
            </p:cNvPr>
            <p:cNvSpPr txBox="1"/>
            <p:nvPr/>
          </p:nvSpPr>
          <p:spPr>
            <a:xfrm>
              <a:off x="3923934" y="136524"/>
              <a:ext cx="3659143" cy="400110"/>
            </a:xfrm>
            <a:prstGeom prst="rect">
              <a:avLst/>
            </a:prstGeom>
            <a:noFill/>
          </p:spPr>
          <p:txBody>
            <a:bodyPr wrap="none" rtlCol="0">
              <a:spAutoFit/>
            </a:bodyPr>
            <a:lstStyle/>
            <a:p>
              <a:r>
                <a:rPr lang="en-US" altLang="zh-TW" sz="2000" b="1" dirty="0">
                  <a:solidFill>
                    <a:srgbClr val="00A2E9"/>
                  </a:solidFill>
                  <a:ea typeface="標楷體" panose="03000509000000000000" pitchFamily="65" charset="-120"/>
                </a:rPr>
                <a:t>Can I study in another language?</a:t>
              </a:r>
              <a:endParaRPr lang="zh-TW" altLang="en-US" sz="2000" b="1" dirty="0">
                <a:solidFill>
                  <a:srgbClr val="00A2E9"/>
                </a:solidFill>
                <a:ea typeface="標楷體" panose="03000509000000000000" pitchFamily="65" charset="-120"/>
              </a:endParaRPr>
            </a:p>
          </p:txBody>
        </p:sp>
        <p:sp>
          <p:nvSpPr>
            <p:cNvPr id="27" name="Line 11">
              <a:extLst>
                <a:ext uri="{FF2B5EF4-FFF2-40B4-BE49-F238E27FC236}">
                  <a16:creationId xmlns:a16="http://schemas.microsoft.com/office/drawing/2014/main" id="{5AEF75D2-C092-4607-A5F1-FFCF683ADD44}"/>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10" name="矩形 9">
            <a:extLst>
              <a:ext uri="{FF2B5EF4-FFF2-40B4-BE49-F238E27FC236}">
                <a16:creationId xmlns:a16="http://schemas.microsoft.com/office/drawing/2014/main" id="{50EE7BBE-B9A4-42E2-B4AE-9F513CF52BCF}"/>
              </a:ext>
            </a:extLst>
          </p:cNvPr>
          <p:cNvSpPr/>
          <p:nvPr/>
        </p:nvSpPr>
        <p:spPr>
          <a:xfrm>
            <a:off x="293141" y="1882742"/>
            <a:ext cx="3916252" cy="4693593"/>
          </a:xfrm>
          <a:prstGeom prst="rect">
            <a:avLst/>
          </a:prstGeom>
        </p:spPr>
        <p:txBody>
          <a:bodyPr wrap="square">
            <a:spAutoFit/>
          </a:bodyPr>
          <a:lstStyle/>
          <a:p>
            <a:r>
              <a:rPr lang="en-US" altLang="zh-TW" sz="1300" dirty="0"/>
              <a:t>New students enrolled after the 2022 academic year must complete and pass English I and English II before they can take English III. In principle, English I and English II will be taught in sequence with the same class. Those who have not completed English I will not be allowed to take English II. Please keep in mind that students who failed English I in accordance with their final grade, but still obtained a grade of D or above, may apply to take English II in the following semester, before retaking English I. </a:t>
            </a:r>
          </a:p>
          <a:p>
            <a:r>
              <a:rPr lang="en-US" altLang="zh-TW" sz="1300" dirty="0"/>
              <a:t>The goal of English I and II is to enhance foundational English proficiency so they are divided into five levels, including foundational, elementary, intermediate, high-intermediate, and advanced. Students are assigned to a class based on their admissions grade but not their department. </a:t>
            </a:r>
          </a:p>
          <a:p>
            <a:r>
              <a:rPr lang="en-US" altLang="zh-TW" sz="1300" dirty="0"/>
              <a:t>The goal of English III is to strengthen students' English expression ability in their professional field and deepen their critical and analytical abilities so that they can get ready for taking EMI course. Therefore, the themes of English III are integrated with each professional field and divided into practice and academic categories for students to choose.</a:t>
            </a:r>
          </a:p>
        </p:txBody>
      </p:sp>
    </p:spTree>
    <p:extLst>
      <p:ext uri="{BB962C8B-B14F-4D97-AF65-F5344CB8AC3E}">
        <p14:creationId xmlns:p14="http://schemas.microsoft.com/office/powerpoint/2010/main" val="2690179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3" name="文字方塊 12"/>
          <p:cNvSpPr txBox="1"/>
          <p:nvPr/>
        </p:nvSpPr>
        <p:spPr>
          <a:xfrm>
            <a:off x="3923934" y="136524"/>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38</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61636"/>
            <a:ext cx="2454518"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英語增能活動</a:t>
            </a:r>
          </a:p>
        </p:txBody>
      </p:sp>
      <p:grpSp>
        <p:nvGrpSpPr>
          <p:cNvPr id="9" name="群組 8">
            <a:extLst>
              <a:ext uri="{FF2B5EF4-FFF2-40B4-BE49-F238E27FC236}">
                <a16:creationId xmlns:a16="http://schemas.microsoft.com/office/drawing/2014/main" id="{EBA5912C-9D75-464B-A09F-4A268DEC1817}"/>
              </a:ext>
            </a:extLst>
          </p:cNvPr>
          <p:cNvGrpSpPr/>
          <p:nvPr/>
        </p:nvGrpSpPr>
        <p:grpSpPr>
          <a:xfrm>
            <a:off x="3484516" y="6053888"/>
            <a:ext cx="5222969" cy="570850"/>
            <a:chOff x="2094814" y="7137931"/>
            <a:chExt cx="5222969" cy="570850"/>
          </a:xfrm>
        </p:grpSpPr>
        <p:pic>
          <p:nvPicPr>
            <p:cNvPr id="10" name="圖片 9">
              <a:extLst>
                <a:ext uri="{FF2B5EF4-FFF2-40B4-BE49-F238E27FC236}">
                  <a16:creationId xmlns:a16="http://schemas.microsoft.com/office/drawing/2014/main" id="{FEA6C125-D70A-4231-92AF-0114EBD204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388" y="7203675"/>
              <a:ext cx="439361" cy="439361"/>
            </a:xfrm>
            <a:prstGeom prst="rect">
              <a:avLst/>
            </a:prstGeom>
          </p:spPr>
        </p:pic>
        <p:sp>
          <p:nvSpPr>
            <p:cNvPr id="11" name="內容版面配置區 14">
              <a:extLst>
                <a:ext uri="{FF2B5EF4-FFF2-40B4-BE49-F238E27FC236}">
                  <a16:creationId xmlns:a16="http://schemas.microsoft.com/office/drawing/2014/main" id="{BD8D82DD-DF93-4F8A-AB7E-78A32D9B8018}"/>
                </a:ext>
              </a:extLst>
            </p:cNvPr>
            <p:cNvSpPr txBox="1">
              <a:spLocks/>
            </p:cNvSpPr>
            <p:nvPr/>
          </p:nvSpPr>
          <p:spPr>
            <a:xfrm>
              <a:off x="2094814" y="7137931"/>
              <a:ext cx="5222969" cy="570850"/>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800" dirty="0">
                  <a:latin typeface="標楷體" panose="03000509000000000000" pitchFamily="65" charset="-120"/>
                  <a:ea typeface="標楷體" panose="03000509000000000000" pitchFamily="65" charset="-120"/>
                </a:rPr>
                <a:t>共教外文組網站：</a:t>
              </a:r>
              <a:r>
                <a:rPr lang="en-US" altLang="zh-TW" sz="1800" dirty="0">
                  <a:latin typeface="標楷體" panose="03000509000000000000" pitchFamily="65" charset="-120"/>
                  <a:ea typeface="標楷體" panose="03000509000000000000" pitchFamily="65" charset="-120"/>
                </a:rPr>
                <a:t>https://reurl.cc/A1xoAp</a:t>
              </a:r>
              <a:endParaRPr lang="zh-TW" altLang="en-US" sz="1800" dirty="0">
                <a:latin typeface="標楷體" panose="03000509000000000000" pitchFamily="65" charset="-120"/>
                <a:ea typeface="標楷體" panose="03000509000000000000" pitchFamily="65" charset="-120"/>
              </a:endParaRPr>
            </a:p>
          </p:txBody>
        </p:sp>
      </p:grpSp>
      <p:grpSp>
        <p:nvGrpSpPr>
          <p:cNvPr id="5" name="群組 4">
            <a:extLst>
              <a:ext uri="{FF2B5EF4-FFF2-40B4-BE49-F238E27FC236}">
                <a16:creationId xmlns:a16="http://schemas.microsoft.com/office/drawing/2014/main" id="{973794C1-6F34-4FA4-B41D-498D882ADCBA}"/>
              </a:ext>
            </a:extLst>
          </p:cNvPr>
          <p:cNvGrpSpPr/>
          <p:nvPr/>
        </p:nvGrpSpPr>
        <p:grpSpPr>
          <a:xfrm>
            <a:off x="1296634" y="2091070"/>
            <a:ext cx="9598731" cy="3617346"/>
            <a:chOff x="710391" y="3068645"/>
            <a:chExt cx="9598731" cy="3617346"/>
          </a:xfrm>
        </p:grpSpPr>
        <p:sp>
          <p:nvSpPr>
            <p:cNvPr id="8" name="矩形: 圓角 7">
              <a:extLst>
                <a:ext uri="{FF2B5EF4-FFF2-40B4-BE49-F238E27FC236}">
                  <a16:creationId xmlns:a16="http://schemas.microsoft.com/office/drawing/2014/main" id="{D91F5D4E-91A8-41D4-AD73-30181537D934}"/>
                </a:ext>
              </a:extLst>
            </p:cNvPr>
            <p:cNvSpPr/>
            <p:nvPr/>
          </p:nvSpPr>
          <p:spPr>
            <a:xfrm>
              <a:off x="710391" y="3068645"/>
              <a:ext cx="9598731" cy="3617346"/>
            </a:xfrm>
            <a:prstGeom prst="roundRect">
              <a:avLst>
                <a:gd name="adj" fmla="val 7137"/>
              </a:avLst>
            </a:prstGeom>
            <a:solidFill>
              <a:srgbClr val="CCE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015175" y="3127637"/>
              <a:ext cx="2736000" cy="1631216"/>
            </a:xfrm>
            <a:prstGeom prst="rect">
              <a:avLst/>
            </a:prstGeom>
          </p:spPr>
          <p:txBody>
            <a:bodyPr wrap="square">
              <a:spAutoFit/>
            </a:bodyPr>
            <a:lstStyle/>
            <a:p>
              <a:pPr marL="342900"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英語聊天室</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英語聊天室於平日朝十晚五開放，同學不需事先預約，到場即可和該時段的口說輔導員進行英語會話。同時備有線上聊天室時段，讓英語口說練習不受空間與距離的限制。</a:t>
              </a:r>
              <a:endParaRPr lang="en-US" altLang="zh-TW"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869759" y="3127637"/>
              <a:ext cx="2736000" cy="984885"/>
            </a:xfrm>
            <a:prstGeom prst="rect">
              <a:avLst/>
            </a:prstGeom>
          </p:spPr>
          <p:txBody>
            <a:bodyPr wrap="square">
              <a:spAutoFit/>
            </a:bodyPr>
            <a:lstStyle/>
            <a:p>
              <a:pPr marL="342900"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英語工作坊</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外文組每學期開辦數場次英語增能工作坊，讓同學在課餘時間也能透過短期課程精進英語能力。</a:t>
              </a:r>
              <a:endParaRPr lang="en-US" altLang="zh-TW"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6726687" y="3127637"/>
              <a:ext cx="2880000" cy="1446550"/>
            </a:xfrm>
            <a:prstGeom prst="rect">
              <a:avLst/>
            </a:prstGeom>
          </p:spPr>
          <p:txBody>
            <a:bodyPr wrap="square">
              <a:spAutoFit/>
            </a:bodyPr>
            <a:lstStyle/>
            <a:p>
              <a:pPr marL="342900"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英語競賽</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外文組定期舉辦全校性英語競賽，備有高額獎金，歡迎同學來挑戰！</a:t>
              </a:r>
              <a:endParaRPr lang="en-US" altLang="zh-TW" sz="1400" dirty="0">
                <a:latin typeface="微軟正黑體" panose="020B0604030504040204" pitchFamily="34" charset="-120"/>
                <a:ea typeface="微軟正黑體" panose="020B0604030504040204" pitchFamily="34" charset="-120"/>
              </a:endParaRPr>
            </a:p>
            <a:p>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三分鐘英語簡報競賽</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英語朗讀競賽</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英語看圖說故事競賽</a:t>
              </a:r>
              <a:endParaRPr lang="en-US" altLang="zh-TW" sz="1100"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t="13025"/>
            <a:stretch/>
          </p:blipFill>
          <p:spPr>
            <a:xfrm>
              <a:off x="1015175" y="4762567"/>
              <a:ext cx="2743201" cy="1789410"/>
            </a:xfrm>
            <a:prstGeom prst="rect">
              <a:avLst/>
            </a:prstGeom>
          </p:spPr>
        </p:pic>
        <p:pic>
          <p:nvPicPr>
            <p:cNvPr id="4" name="圖片 3"/>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b="22443"/>
            <a:stretch/>
          </p:blipFill>
          <p:spPr>
            <a:xfrm>
              <a:off x="6726687" y="4758853"/>
              <a:ext cx="3371083" cy="1743003"/>
            </a:xfrm>
            <a:prstGeom prst="rect">
              <a:avLst/>
            </a:prstGeom>
          </p:spPr>
        </p:pic>
        <p:pic>
          <p:nvPicPr>
            <p:cNvPr id="6" name="圖片 5"/>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2268" r="9483"/>
            <a:stretch/>
          </p:blipFill>
          <p:spPr>
            <a:xfrm>
              <a:off x="3862558" y="4758853"/>
              <a:ext cx="2743201" cy="1748520"/>
            </a:xfrm>
            <a:prstGeom prst="rect">
              <a:avLst/>
            </a:prstGeom>
          </p:spPr>
        </p:pic>
      </p:grpSp>
    </p:spTree>
    <p:extLst>
      <p:ext uri="{BB962C8B-B14F-4D97-AF65-F5344CB8AC3E}">
        <p14:creationId xmlns:p14="http://schemas.microsoft.com/office/powerpoint/2010/main" val="3010717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39</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61636"/>
            <a:ext cx="4284378"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ea typeface="標楷體" panose="03000509000000000000" pitchFamily="65" charset="-120"/>
              </a:rPr>
              <a:t>(2)</a:t>
            </a:r>
            <a:r>
              <a:rPr lang="en-US" altLang="zh-TW" sz="2000" b="1" dirty="0"/>
              <a:t> English Enhancement Activities</a:t>
            </a:r>
            <a:endParaRPr lang="zh-TW" altLang="en-US" sz="2000" b="1" dirty="0">
              <a:ea typeface="標楷體" panose="03000509000000000000" pitchFamily="65" charset="-120"/>
            </a:endParaRPr>
          </a:p>
        </p:txBody>
      </p:sp>
      <p:grpSp>
        <p:nvGrpSpPr>
          <p:cNvPr id="9" name="群組 8">
            <a:extLst>
              <a:ext uri="{FF2B5EF4-FFF2-40B4-BE49-F238E27FC236}">
                <a16:creationId xmlns:a16="http://schemas.microsoft.com/office/drawing/2014/main" id="{EBA5912C-9D75-464B-A09F-4A268DEC1817}"/>
              </a:ext>
            </a:extLst>
          </p:cNvPr>
          <p:cNvGrpSpPr/>
          <p:nvPr/>
        </p:nvGrpSpPr>
        <p:grpSpPr>
          <a:xfrm>
            <a:off x="3484516" y="6053888"/>
            <a:ext cx="5222969" cy="570850"/>
            <a:chOff x="2094814" y="7137931"/>
            <a:chExt cx="5222969" cy="570850"/>
          </a:xfrm>
        </p:grpSpPr>
        <p:pic>
          <p:nvPicPr>
            <p:cNvPr id="10" name="圖片 9">
              <a:extLst>
                <a:ext uri="{FF2B5EF4-FFF2-40B4-BE49-F238E27FC236}">
                  <a16:creationId xmlns:a16="http://schemas.microsoft.com/office/drawing/2014/main" id="{FEA6C125-D70A-4231-92AF-0114EBD20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388" y="7203675"/>
              <a:ext cx="439361" cy="439361"/>
            </a:xfrm>
            <a:prstGeom prst="rect">
              <a:avLst/>
            </a:prstGeom>
          </p:spPr>
        </p:pic>
        <p:sp>
          <p:nvSpPr>
            <p:cNvPr id="11" name="內容版面配置區 14">
              <a:extLst>
                <a:ext uri="{FF2B5EF4-FFF2-40B4-BE49-F238E27FC236}">
                  <a16:creationId xmlns:a16="http://schemas.microsoft.com/office/drawing/2014/main" id="{BD8D82DD-DF93-4F8A-AB7E-78A32D9B8018}"/>
                </a:ext>
              </a:extLst>
            </p:cNvPr>
            <p:cNvSpPr txBox="1">
              <a:spLocks/>
            </p:cNvSpPr>
            <p:nvPr/>
          </p:nvSpPr>
          <p:spPr>
            <a:xfrm>
              <a:off x="2094814" y="7137931"/>
              <a:ext cx="5222969" cy="570850"/>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800" dirty="0"/>
                <a:t>Website</a:t>
              </a:r>
              <a:r>
                <a:rPr lang="zh-TW" altLang="en-US" sz="1800" dirty="0">
                  <a:ea typeface="標楷體" panose="03000509000000000000" pitchFamily="65" charset="-120"/>
                </a:rPr>
                <a:t>：</a:t>
              </a:r>
              <a:r>
                <a:rPr lang="en-US" altLang="zh-TW" sz="1800" dirty="0">
                  <a:ea typeface="標楷體" panose="03000509000000000000" pitchFamily="65" charset="-120"/>
                </a:rPr>
                <a:t>https://reurl.cc/A1xoAp</a:t>
              </a:r>
              <a:endParaRPr lang="zh-TW" altLang="en-US" sz="1800" dirty="0">
                <a:ea typeface="標楷體" panose="03000509000000000000" pitchFamily="65" charset="-120"/>
              </a:endParaRPr>
            </a:p>
          </p:txBody>
        </p:sp>
      </p:grpSp>
      <p:grpSp>
        <p:nvGrpSpPr>
          <p:cNvPr id="5" name="群組 4">
            <a:extLst>
              <a:ext uri="{FF2B5EF4-FFF2-40B4-BE49-F238E27FC236}">
                <a16:creationId xmlns:a16="http://schemas.microsoft.com/office/drawing/2014/main" id="{973794C1-6F34-4FA4-B41D-498D882ADCBA}"/>
              </a:ext>
            </a:extLst>
          </p:cNvPr>
          <p:cNvGrpSpPr/>
          <p:nvPr/>
        </p:nvGrpSpPr>
        <p:grpSpPr>
          <a:xfrm>
            <a:off x="1296634" y="2091070"/>
            <a:ext cx="9598731" cy="3780000"/>
            <a:chOff x="710391" y="3068645"/>
            <a:chExt cx="9598731" cy="3617346"/>
          </a:xfrm>
        </p:grpSpPr>
        <p:sp>
          <p:nvSpPr>
            <p:cNvPr id="8" name="矩形: 圓角 7">
              <a:extLst>
                <a:ext uri="{FF2B5EF4-FFF2-40B4-BE49-F238E27FC236}">
                  <a16:creationId xmlns:a16="http://schemas.microsoft.com/office/drawing/2014/main" id="{D91F5D4E-91A8-41D4-AD73-30181537D934}"/>
                </a:ext>
              </a:extLst>
            </p:cNvPr>
            <p:cNvSpPr/>
            <p:nvPr/>
          </p:nvSpPr>
          <p:spPr>
            <a:xfrm>
              <a:off x="710391" y="3068645"/>
              <a:ext cx="9598731" cy="3617346"/>
            </a:xfrm>
            <a:prstGeom prst="roundRect">
              <a:avLst>
                <a:gd name="adj" fmla="val 7137"/>
              </a:avLst>
            </a:prstGeom>
            <a:solidFill>
              <a:srgbClr val="CCE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p:cNvSpPr/>
            <p:nvPr/>
          </p:nvSpPr>
          <p:spPr>
            <a:xfrm>
              <a:off x="1015175" y="3127637"/>
              <a:ext cx="2736000" cy="307777"/>
            </a:xfrm>
            <a:prstGeom prst="rect">
              <a:avLst/>
            </a:prstGeom>
          </p:spPr>
          <p:txBody>
            <a:bodyPr wrap="square">
              <a:spAutoFit/>
            </a:bodyPr>
            <a:lstStyle/>
            <a:p>
              <a:pPr marL="342900" indent="-342900">
                <a:buFont typeface="Arial" panose="020B0604020202020204" pitchFamily="34" charset="0"/>
                <a:buChar char="•"/>
              </a:pPr>
              <a:endParaRPr lang="en-US" altLang="zh-TW"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869759" y="3127637"/>
              <a:ext cx="2736000" cy="307777"/>
            </a:xfrm>
            <a:prstGeom prst="rect">
              <a:avLst/>
            </a:prstGeom>
          </p:spPr>
          <p:txBody>
            <a:bodyPr wrap="square">
              <a:spAutoFit/>
            </a:bodyPr>
            <a:lstStyle/>
            <a:p>
              <a:pPr marL="342900" indent="-342900">
                <a:buFont typeface="Arial" panose="020B0604020202020204" pitchFamily="34" charset="0"/>
                <a:buChar char="•"/>
              </a:pPr>
              <a:endParaRPr lang="en-US" altLang="zh-TW"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6726687" y="3127637"/>
              <a:ext cx="2880000" cy="261610"/>
            </a:xfrm>
            <a:prstGeom prst="rect">
              <a:avLst/>
            </a:prstGeom>
          </p:spPr>
          <p:txBody>
            <a:bodyPr wrap="square">
              <a:spAutoFit/>
            </a:bodyPr>
            <a:lstStyle/>
            <a:p>
              <a:pPr marL="342900" indent="-342900">
                <a:buFont typeface="Arial" panose="020B0604020202020204" pitchFamily="34" charset="0"/>
                <a:buChar char="•"/>
              </a:pPr>
              <a:endParaRPr lang="en-US" altLang="zh-TW" sz="1100"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13025"/>
            <a:stretch/>
          </p:blipFill>
          <p:spPr>
            <a:xfrm>
              <a:off x="1015175" y="4762567"/>
              <a:ext cx="2743201" cy="1789410"/>
            </a:xfrm>
            <a:prstGeom prst="rect">
              <a:avLst/>
            </a:prstGeom>
          </p:spPr>
        </p:pic>
        <p:pic>
          <p:nvPicPr>
            <p:cNvPr id="4" name="圖片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b="22443"/>
            <a:stretch/>
          </p:blipFill>
          <p:spPr>
            <a:xfrm>
              <a:off x="6726687" y="4758853"/>
              <a:ext cx="3371083" cy="1743003"/>
            </a:xfrm>
            <a:prstGeom prst="rect">
              <a:avLst/>
            </a:prstGeom>
          </p:spPr>
        </p:pic>
        <p:pic>
          <p:nvPicPr>
            <p:cNvPr id="6" name="圖片 5"/>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2268" r="9483"/>
            <a:stretch/>
          </p:blipFill>
          <p:spPr>
            <a:xfrm>
              <a:off x="3862558" y="4758853"/>
              <a:ext cx="2743201" cy="1748520"/>
            </a:xfrm>
            <a:prstGeom prst="rect">
              <a:avLst/>
            </a:prstGeom>
          </p:spPr>
        </p:pic>
      </p:grpSp>
      <p:grpSp>
        <p:nvGrpSpPr>
          <p:cNvPr id="24" name="群組 23">
            <a:extLst>
              <a:ext uri="{FF2B5EF4-FFF2-40B4-BE49-F238E27FC236}">
                <a16:creationId xmlns:a16="http://schemas.microsoft.com/office/drawing/2014/main" id="{A0DAA231-37D7-4973-87AB-41A79A5123E0}"/>
              </a:ext>
            </a:extLst>
          </p:cNvPr>
          <p:cNvGrpSpPr/>
          <p:nvPr/>
        </p:nvGrpSpPr>
        <p:grpSpPr>
          <a:xfrm>
            <a:off x="3242359" y="66855"/>
            <a:ext cx="6016702" cy="685670"/>
            <a:chOff x="3242359" y="66855"/>
            <a:chExt cx="6016702" cy="685670"/>
          </a:xfrm>
        </p:grpSpPr>
        <p:pic>
          <p:nvPicPr>
            <p:cNvPr id="25" name="圖片 24">
              <a:extLst>
                <a:ext uri="{FF2B5EF4-FFF2-40B4-BE49-F238E27FC236}">
                  <a16:creationId xmlns:a16="http://schemas.microsoft.com/office/drawing/2014/main" id="{E8273C73-D5F1-4AED-BEA2-7D533F009D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26" name="文字方塊 25">
              <a:extLst>
                <a:ext uri="{FF2B5EF4-FFF2-40B4-BE49-F238E27FC236}">
                  <a16:creationId xmlns:a16="http://schemas.microsoft.com/office/drawing/2014/main" id="{1AFC0902-D790-4FE0-87A1-9E4819BA1335}"/>
                </a:ext>
              </a:extLst>
            </p:cNvPr>
            <p:cNvSpPr txBox="1"/>
            <p:nvPr/>
          </p:nvSpPr>
          <p:spPr>
            <a:xfrm>
              <a:off x="3923934" y="136524"/>
              <a:ext cx="3659143" cy="400110"/>
            </a:xfrm>
            <a:prstGeom prst="rect">
              <a:avLst/>
            </a:prstGeom>
            <a:noFill/>
          </p:spPr>
          <p:txBody>
            <a:bodyPr wrap="none" rtlCol="0">
              <a:spAutoFit/>
            </a:bodyPr>
            <a:lstStyle/>
            <a:p>
              <a:r>
                <a:rPr lang="en-US" altLang="zh-TW" sz="2000" b="1" dirty="0">
                  <a:solidFill>
                    <a:srgbClr val="00A2E9"/>
                  </a:solidFill>
                  <a:ea typeface="標楷體" panose="03000509000000000000" pitchFamily="65" charset="-120"/>
                </a:rPr>
                <a:t>Can I study in another language?</a:t>
              </a:r>
              <a:endParaRPr lang="zh-TW" altLang="en-US" sz="2000" b="1" dirty="0">
                <a:solidFill>
                  <a:srgbClr val="00A2E9"/>
                </a:solidFill>
                <a:ea typeface="標楷體" panose="03000509000000000000" pitchFamily="65" charset="-120"/>
              </a:endParaRPr>
            </a:p>
          </p:txBody>
        </p:sp>
        <p:sp>
          <p:nvSpPr>
            <p:cNvPr id="27" name="Line 11">
              <a:extLst>
                <a:ext uri="{FF2B5EF4-FFF2-40B4-BE49-F238E27FC236}">
                  <a16:creationId xmlns:a16="http://schemas.microsoft.com/office/drawing/2014/main" id="{83D4DD0B-E03E-40DE-972D-AACCC4CFC05F}"/>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20" name="矩形 19">
            <a:extLst>
              <a:ext uri="{FF2B5EF4-FFF2-40B4-BE49-F238E27FC236}">
                <a16:creationId xmlns:a16="http://schemas.microsoft.com/office/drawing/2014/main" id="{F9288FAF-0606-40B5-ACFA-CB1E3170F677}"/>
              </a:ext>
            </a:extLst>
          </p:cNvPr>
          <p:cNvSpPr/>
          <p:nvPr/>
        </p:nvSpPr>
        <p:spPr>
          <a:xfrm>
            <a:off x="1601418" y="2150062"/>
            <a:ext cx="2847382" cy="1754326"/>
          </a:xfrm>
          <a:prstGeom prst="rect">
            <a:avLst/>
          </a:prstGeom>
        </p:spPr>
        <p:txBody>
          <a:bodyPr wrap="square">
            <a:spAutoFit/>
          </a:bodyPr>
          <a:lstStyle/>
          <a:p>
            <a:pPr marL="342900" indent="-342900">
              <a:buFont typeface="Arial" panose="020B0604020202020204" pitchFamily="34" charset="0"/>
              <a:buChar char="•"/>
            </a:pPr>
            <a:r>
              <a:rPr lang="en-US" altLang="zh-TW" sz="1200" b="1" dirty="0"/>
              <a:t>English Chat Room</a:t>
            </a:r>
            <a:endParaRPr lang="en-US" altLang="zh-TW" sz="1200" dirty="0">
              <a:latin typeface="微軟正黑體" panose="020B0604030504040204" pitchFamily="34" charset="-120"/>
              <a:ea typeface="微軟正黑體" panose="020B0604030504040204" pitchFamily="34" charset="-120"/>
            </a:endParaRPr>
          </a:p>
          <a:p>
            <a:r>
              <a:rPr lang="en-US" altLang="zh-TW" sz="1200" dirty="0"/>
              <a:t>The English Chat Room is open from Monday to Friday, 10 am to 5 pm. No appointment is necessary. Students may simply show up and chat with the Speaking Tutor on duty. The Online Chat Rooms are also available at specified times, making English speaking practice free from the bound of space and distance. </a:t>
            </a:r>
            <a:endParaRPr lang="zh-TW" altLang="zh-TW" sz="1200" dirty="0"/>
          </a:p>
        </p:txBody>
      </p:sp>
      <p:sp>
        <p:nvSpPr>
          <p:cNvPr id="22" name="矩形 21">
            <a:extLst>
              <a:ext uri="{FF2B5EF4-FFF2-40B4-BE49-F238E27FC236}">
                <a16:creationId xmlns:a16="http://schemas.microsoft.com/office/drawing/2014/main" id="{8745CAAE-4F83-4F38-91D4-8B77238A51E0}"/>
              </a:ext>
            </a:extLst>
          </p:cNvPr>
          <p:cNvSpPr/>
          <p:nvPr/>
        </p:nvSpPr>
        <p:spPr>
          <a:xfrm>
            <a:off x="4456002" y="2150062"/>
            <a:ext cx="2736000" cy="1200329"/>
          </a:xfrm>
          <a:prstGeom prst="rect">
            <a:avLst/>
          </a:prstGeom>
        </p:spPr>
        <p:txBody>
          <a:bodyPr wrap="square">
            <a:spAutoFit/>
          </a:bodyPr>
          <a:lstStyle/>
          <a:p>
            <a:pPr marL="342900" indent="-342900">
              <a:buFont typeface="Arial" panose="020B0604020202020204" pitchFamily="34" charset="0"/>
              <a:buChar char="•"/>
            </a:pPr>
            <a:r>
              <a:rPr lang="en-US" altLang="zh-TW" sz="1200" b="1" dirty="0"/>
              <a:t>English Workshop</a:t>
            </a:r>
            <a:endParaRPr lang="en-US" altLang="zh-TW" sz="1200" dirty="0">
              <a:latin typeface="微軟正黑體" panose="020B0604030504040204" pitchFamily="34" charset="-120"/>
              <a:ea typeface="微軟正黑體" panose="020B0604030504040204" pitchFamily="34" charset="-120"/>
            </a:endParaRPr>
          </a:p>
          <a:p>
            <a:r>
              <a:rPr lang="en-US" altLang="zh-TW" sz="1200" dirty="0"/>
              <a:t>To provide students with a chance to enhance their English proficiency, the Foreign Language Division of Common Core Education also holds several English workshops each semester. </a:t>
            </a:r>
            <a:endParaRPr lang="zh-TW" altLang="zh-TW" sz="1200" dirty="0"/>
          </a:p>
        </p:txBody>
      </p:sp>
      <p:sp>
        <p:nvSpPr>
          <p:cNvPr id="23" name="矩形 22">
            <a:extLst>
              <a:ext uri="{FF2B5EF4-FFF2-40B4-BE49-F238E27FC236}">
                <a16:creationId xmlns:a16="http://schemas.microsoft.com/office/drawing/2014/main" id="{A2152B8E-B63B-463A-BA5C-FF8D54044074}"/>
              </a:ext>
            </a:extLst>
          </p:cNvPr>
          <p:cNvSpPr/>
          <p:nvPr/>
        </p:nvSpPr>
        <p:spPr>
          <a:xfrm>
            <a:off x="7312929" y="2150062"/>
            <a:ext cx="3371083" cy="1569660"/>
          </a:xfrm>
          <a:prstGeom prst="rect">
            <a:avLst/>
          </a:prstGeom>
        </p:spPr>
        <p:txBody>
          <a:bodyPr wrap="square">
            <a:spAutoFit/>
          </a:bodyPr>
          <a:lstStyle/>
          <a:p>
            <a:pPr marL="342900" indent="-342900">
              <a:buFont typeface="Arial" panose="020B0604020202020204" pitchFamily="34" charset="0"/>
              <a:buChar char="•"/>
            </a:pPr>
            <a:r>
              <a:rPr lang="en-US" altLang="zh-TW" sz="1200" b="1" dirty="0"/>
              <a:t>English Competition</a:t>
            </a:r>
            <a:endParaRPr lang="en-US" altLang="zh-TW" sz="1200" dirty="0">
              <a:latin typeface="微軟正黑體" panose="020B0604030504040204" pitchFamily="34" charset="-120"/>
              <a:ea typeface="微軟正黑體" panose="020B0604030504040204" pitchFamily="34" charset="-120"/>
            </a:endParaRPr>
          </a:p>
          <a:p>
            <a:r>
              <a:rPr lang="en-US" altLang="zh-TW" sz="1200" dirty="0"/>
              <a:t>The Foreign Language Division of Common Core Education regularly holds university-wide English competitions with big prizes, so come and take on the challenge! </a:t>
            </a:r>
          </a:p>
          <a:p>
            <a:r>
              <a:rPr lang="en-US" altLang="zh-TW" sz="1200" dirty="0">
                <a:latin typeface="微軟正黑體" panose="020B0604030504040204" pitchFamily="34" charset="-120"/>
                <a:ea typeface="微軟正黑體" panose="020B0604030504040204" pitchFamily="34" charset="-120"/>
              </a:rPr>
              <a:t>-</a:t>
            </a:r>
            <a:r>
              <a:rPr lang="en-US" altLang="zh-TW" sz="1200" dirty="0"/>
              <a:t>Three-minute English Presentation Competition</a:t>
            </a:r>
            <a:endParaRPr lang="en-US" altLang="zh-TW"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a:t>
            </a:r>
            <a:r>
              <a:rPr lang="en-US" altLang="zh-TW" sz="1200" dirty="0"/>
              <a:t>English Reading Competition</a:t>
            </a:r>
            <a:endParaRPr lang="en-US" altLang="zh-TW"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a:t>
            </a:r>
            <a:r>
              <a:rPr lang="en-US" altLang="zh-TW" sz="1200" dirty="0"/>
              <a:t>English Story-telling with a Picture Competition</a:t>
            </a:r>
            <a:endParaRPr lang="en-US" altLang="zh-TW"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23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2C7F06FB-9120-4686-8174-8B9D23E4371A}"/>
              </a:ext>
            </a:extLst>
          </p:cNvPr>
          <p:cNvGrpSpPr/>
          <p:nvPr/>
        </p:nvGrpSpPr>
        <p:grpSpPr>
          <a:xfrm>
            <a:off x="3030585" y="103626"/>
            <a:ext cx="3938386" cy="699192"/>
            <a:chOff x="3030585" y="103626"/>
            <a:chExt cx="3938386" cy="699192"/>
          </a:xfrm>
        </p:grpSpPr>
        <p:sp>
          <p:nvSpPr>
            <p:cNvPr id="17" name="文字方塊 16"/>
            <p:cNvSpPr txBox="1"/>
            <p:nvPr/>
          </p:nvSpPr>
          <p:spPr>
            <a:xfrm>
              <a:off x="3727272" y="322177"/>
              <a:ext cx="2749471" cy="400110"/>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r>
                <a:rPr lang="zh-TW" altLang="en-US" sz="2000" b="1" dirty="0">
                  <a:solidFill>
                    <a:srgbClr val="CB531F"/>
                  </a:solidFill>
                  <a:latin typeface="標楷體" panose="03000509000000000000" pitchFamily="65" charset="-120"/>
                  <a:ea typeface="標楷體" panose="03000509000000000000" pitchFamily="65" charset="-120"/>
                </a:rPr>
                <a:t> </a:t>
              </a: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378928" y="819329"/>
            <a:ext cx="5501597" cy="5898461"/>
            <a:chOff x="2963393" y="825071"/>
            <a:chExt cx="5501597" cy="5898461"/>
          </a:xfrm>
        </p:grpSpPr>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17348">
              <a:off x="3831224" y="1529214"/>
              <a:ext cx="2262158" cy="646331"/>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學長姐分享        </a:t>
              </a:r>
              <a:endParaRPr lang="en-US" altLang="zh-TW"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gr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a:t>
            </a:fld>
            <a:endParaRPr lang="zh-TW" altLang="en-US">
              <a:latin typeface="標楷體" panose="03000509000000000000" pitchFamily="65" charset="-120"/>
              <a:ea typeface="標楷體" panose="03000509000000000000" pitchFamily="65" charset="-120"/>
            </a:endParaRPr>
          </a:p>
        </p:txBody>
      </p:sp>
      <p:sp>
        <p:nvSpPr>
          <p:cNvPr id="10" name="文字方塊 9"/>
          <p:cNvSpPr txBox="1"/>
          <p:nvPr/>
        </p:nvSpPr>
        <p:spPr>
          <a:xfrm rot="21217348">
            <a:off x="4365099" y="1848289"/>
            <a:ext cx="4114280" cy="4401205"/>
          </a:xfrm>
          <a:prstGeom prst="rect">
            <a:avLst/>
          </a:prstGeom>
          <a:noFill/>
        </p:spPr>
        <p:txBody>
          <a:bodyPr wrap="square" rtlCol="0">
            <a:spAutoFit/>
          </a:bodyPr>
          <a:lstStyle/>
          <a:p>
            <a:r>
              <a:rPr lang="zh-TW" altLang="en-US" sz="1400" b="1" dirty="0">
                <a:latin typeface="標楷體" panose="03000509000000000000" pitchFamily="65" charset="-120"/>
                <a:ea typeface="標楷體" panose="03000509000000000000" pitchFamily="65" charset="-120"/>
              </a:rPr>
              <a:t>　　我知道很多人對於延畢的第一印象都比較糟，其實在我延畢之前，我也是這樣想的。但因為在大學四年中我修了教育學程，也利用機會出去國外交換，在這樣的過程與結果下，我延畢後學到的東西，比原本完整的大學四年還要多。</a:t>
            </a:r>
          </a:p>
          <a:p>
            <a:r>
              <a:rPr lang="zh-TW" altLang="en-US" sz="1400" b="1" dirty="0">
                <a:latin typeface="標楷體" panose="03000509000000000000" pitchFamily="65" charset="-120"/>
                <a:ea typeface="標楷體" panose="03000509000000000000" pitchFamily="65" charset="-120"/>
              </a:rPr>
              <a:t>　　舉例來說，在系上很多人會覺得修習教育學程非常麻煩，更不用提之後還要上台試教、進行學校及行政實習。但每年有很多人是為了取得教育學程的資格而努力，多花了時間學習，就是培養自己多獲得一項技能，也是我認為身為師範體系下的學生，應該追求的權利和資格。</a:t>
            </a:r>
          </a:p>
          <a:p>
            <a:r>
              <a:rPr lang="zh-TW" altLang="en-US" sz="1400" b="1" dirty="0">
                <a:latin typeface="標楷體" panose="03000509000000000000" pitchFamily="65" charset="-120"/>
                <a:ea typeface="標楷體" panose="03000509000000000000" pitchFamily="65" charset="-120"/>
              </a:rPr>
              <a:t>　　考慮到底要不要出國交換，是一件大費周章的事情：優點是能出去看看廣大的世界，並學習到不同國家的文化；而缺點是事前準備工作不少，出國也可能衍生適應不良等問題。更重要的是，學分若沒有算清楚，那就不只是延畢一年這麼簡單了。</a:t>
            </a:r>
          </a:p>
          <a:p>
            <a:r>
              <a:rPr lang="zh-TW" altLang="en-US" sz="1400" b="1" dirty="0">
                <a:latin typeface="標楷體" panose="03000509000000000000" pitchFamily="65" charset="-120"/>
                <a:ea typeface="標楷體" panose="03000509000000000000" pitchFamily="65" charset="-120"/>
              </a:rPr>
              <a:t>　　大學並不是只有讀四年這個選項：對我來說，延畢並不是一件丟臉的事情，而是擁有更多學習機會的展現。在這裡與各位學弟妹共勉之，希望你們都能找到最適合自己的人生安排。</a:t>
            </a:r>
          </a:p>
        </p:txBody>
      </p:sp>
      <p:sp>
        <p:nvSpPr>
          <p:cNvPr id="3" name="矩形 2"/>
          <p:cNvSpPr/>
          <p:nvPr/>
        </p:nvSpPr>
        <p:spPr>
          <a:xfrm rot="21203262">
            <a:off x="7396462" y="6094480"/>
            <a:ext cx="1107996" cy="369332"/>
          </a:xfrm>
          <a:prstGeom prst="rect">
            <a:avLst/>
          </a:prstGeom>
        </p:spPr>
        <p:txBody>
          <a:bodyPr wrap="none">
            <a:spAutoFit/>
          </a:bodyPr>
          <a:lstStyle/>
          <a:p>
            <a:r>
              <a:rPr lang="zh-TW" altLang="en-US" b="1" dirty="0">
                <a:latin typeface="標楷體" panose="03000509000000000000" pitchFamily="65" charset="-120"/>
                <a:ea typeface="標楷體" panose="03000509000000000000" pitchFamily="65" charset="-120"/>
              </a:rPr>
              <a:t>國文學系</a:t>
            </a:r>
          </a:p>
        </p:txBody>
      </p:sp>
    </p:spTree>
    <p:extLst>
      <p:ext uri="{BB962C8B-B14F-4D97-AF65-F5344CB8AC3E}">
        <p14:creationId xmlns:p14="http://schemas.microsoft.com/office/powerpoint/2010/main" val="1230382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3" name="文字方塊 12"/>
          <p:cNvSpPr txBox="1"/>
          <p:nvPr/>
        </p:nvSpPr>
        <p:spPr>
          <a:xfrm>
            <a:off x="3923934" y="136524"/>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 name="直排文字版面配置區 3">
            <a:extLst>
              <a:ext uri="{FF2B5EF4-FFF2-40B4-BE49-F238E27FC236}">
                <a16:creationId xmlns:a16="http://schemas.microsoft.com/office/drawing/2014/main" id="{67DE312A-6F91-4A07-A699-3D4AB85A8BAB}"/>
              </a:ext>
            </a:extLst>
          </p:cNvPr>
          <p:cNvSpPr>
            <a:spLocks noGrp="1"/>
          </p:cNvSpPr>
          <p:nvPr>
            <p:ph type="body" orient="vert" idx="1"/>
          </p:nvPr>
        </p:nvSpPr>
        <p:spPr>
          <a:xfrm>
            <a:off x="838200" y="1714766"/>
            <a:ext cx="10770326" cy="3813606"/>
          </a:xfrm>
        </p:spPr>
        <p:txBody>
          <a:bodyPr vert="horz">
            <a:normAutofit/>
          </a:bodyPr>
          <a:lstStyle/>
          <a:p>
            <a:pPr marL="0" lvl="0" indent="0" eaLnBrk="0" fontAlgn="base" hangingPunct="0">
              <a:lnSpc>
                <a:spcPct val="100000"/>
              </a:lnSpc>
              <a:spcBef>
                <a:spcPct val="0"/>
              </a:spcBef>
              <a:spcAft>
                <a:spcPct val="0"/>
              </a:spcAft>
              <a:buNone/>
            </a:pPr>
            <a:r>
              <a:rPr lang="zh-TW"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英語學術素養中心（</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Center for Academic Literacy, CAL</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），聘用本校優秀博碩士生協助各領域學生修習全英語授課課程。</a:t>
            </a:r>
            <a:endPar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eaLnBrk="0" fontAlgn="base" hangingPunct="0">
              <a:lnSpc>
                <a:spcPct val="100000"/>
              </a:lnSpc>
              <a:spcBef>
                <a:spcPct val="0"/>
              </a:spcBef>
              <a:spcAft>
                <a:spcPct val="0"/>
              </a:spcAft>
              <a:buNone/>
            </a:pP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FontTx/>
              <a:buChar char="•"/>
            </a:pPr>
            <a:r>
              <a:rPr lang="zh-TW" altLang="en-US" sz="18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英語學術寫作輔導：</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提供英文論文、報告和作業等給予架構組織、論述邏輯、文法用字和格式等建議，但</a:t>
            </a:r>
            <a:r>
              <a:rPr lang="zh-TW" altLang="en-US" sz="1800" u="sng"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不提供翻譯、逐字修訂、校對、潤飾等服務</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eaLnBrk="0" fontAlgn="base" hangingPunct="0">
              <a:lnSpc>
                <a:spcPct val="100000"/>
              </a:lnSpc>
              <a:spcBef>
                <a:spcPct val="0"/>
              </a:spcBef>
              <a:spcAft>
                <a:spcPct val="0"/>
              </a:spcAft>
              <a:buFontTx/>
              <a:buChar char="•"/>
            </a:pPr>
            <a:endParaRPr lang="zh-TW" altLang="en-US" sz="400" b="1"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FontTx/>
              <a:buChar char="•"/>
            </a:pPr>
            <a:r>
              <a:rPr lang="zh-TW" altLang="en-US" sz="18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英語學術口說輔導：</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提供英文課堂討論與報告、論文口語簡報與口試、碩博士班及交換學生申請面試等給予主題、字句、語意、語用情境與文法、發音等建議，但</a:t>
            </a:r>
            <a:r>
              <a:rPr lang="zh-TW" altLang="en-US" sz="1800" u="sng"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不提供求職面試、職場會話、生活會話輔導</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FontTx/>
              <a:buChar char="•"/>
            </a:pP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）時間：早上</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點以及下午</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點</a:t>
            </a: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）地點：</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CAL</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諮詢室</a:t>
            </a: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）諮詢時間：一小時</a:t>
            </a: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）預約方式：採預約制，不接受現場報名（預約方式請上官網查詢）</a:t>
            </a:r>
            <a:endParaRPr lang="zh-TW" altLang="en-US" sz="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）聯絡請洽</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02-7749-5902 </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或 </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calntnu101@gmail.com</a:t>
            </a:r>
            <a:endParaRPr lang="en-US" altLang="zh-TW" sz="400"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3865161"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英語學術寫作與口說諮詢 </a:t>
            </a:r>
          </a:p>
        </p:txBody>
      </p:sp>
      <p:pic>
        <p:nvPicPr>
          <p:cNvPr id="1026" name="圖片 5">
            <a:extLst>
              <a:ext uri="{FF2B5EF4-FFF2-40B4-BE49-F238E27FC236}">
                <a16:creationId xmlns:a16="http://schemas.microsoft.com/office/drawing/2014/main" id="{7D13C274-3CBA-42EA-8743-7C3B7AC7E6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911" y="5448294"/>
            <a:ext cx="1579821"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圖片 6">
            <a:extLst>
              <a:ext uri="{FF2B5EF4-FFF2-40B4-BE49-F238E27FC236}">
                <a16:creationId xmlns:a16="http://schemas.microsoft.com/office/drawing/2014/main" id="{74C40414-AC28-464D-9AD4-9E65140B1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6722" y="5448295"/>
            <a:ext cx="1926189"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868FB6AA-63BC-40D9-86EA-E34ACF3B507C}"/>
              </a:ext>
            </a:extLst>
          </p:cNvPr>
          <p:cNvSpPr>
            <a:spLocks noChangeArrowheads="1"/>
          </p:cNvSpPr>
          <p:nvPr/>
        </p:nvSpPr>
        <p:spPr bwMode="auto">
          <a:xfrm>
            <a:off x="0" y="697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8" name="群組 17">
            <a:extLst>
              <a:ext uri="{FF2B5EF4-FFF2-40B4-BE49-F238E27FC236}">
                <a16:creationId xmlns:a16="http://schemas.microsoft.com/office/drawing/2014/main" id="{24A5E2D6-76BA-4C1D-9880-4222D4CFB392}"/>
              </a:ext>
            </a:extLst>
          </p:cNvPr>
          <p:cNvGrpSpPr/>
          <p:nvPr/>
        </p:nvGrpSpPr>
        <p:grpSpPr>
          <a:xfrm>
            <a:off x="838201" y="5641362"/>
            <a:ext cx="5594350" cy="1087207"/>
            <a:chOff x="1957884" y="5644517"/>
            <a:chExt cx="6126163" cy="1087207"/>
          </a:xfrm>
        </p:grpSpPr>
        <p:grpSp>
          <p:nvGrpSpPr>
            <p:cNvPr id="9" name="群組 8">
              <a:extLst>
                <a:ext uri="{FF2B5EF4-FFF2-40B4-BE49-F238E27FC236}">
                  <a16:creationId xmlns:a16="http://schemas.microsoft.com/office/drawing/2014/main" id="{EBA5912C-9D75-464B-A09F-4A268DEC1817}"/>
                </a:ext>
              </a:extLst>
            </p:cNvPr>
            <p:cNvGrpSpPr/>
            <p:nvPr/>
          </p:nvGrpSpPr>
          <p:grpSpPr>
            <a:xfrm>
              <a:off x="1957884" y="5644517"/>
              <a:ext cx="6126163" cy="1087207"/>
              <a:chOff x="1176086" y="5463705"/>
              <a:chExt cx="7731279" cy="825185"/>
            </a:xfrm>
          </p:grpSpPr>
          <p:pic>
            <p:nvPicPr>
              <p:cNvPr id="10" name="圖片 9">
                <a:extLst>
                  <a:ext uri="{FF2B5EF4-FFF2-40B4-BE49-F238E27FC236}">
                    <a16:creationId xmlns:a16="http://schemas.microsoft.com/office/drawing/2014/main" id="{FEA6C125-D70A-4231-92AF-0114EBD204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3485" y="5486234"/>
                <a:ext cx="681861" cy="370547"/>
              </a:xfrm>
              <a:prstGeom prst="rect">
                <a:avLst/>
              </a:prstGeom>
            </p:spPr>
          </p:pic>
          <p:sp>
            <p:nvSpPr>
              <p:cNvPr id="11" name="內容版面配置區 14">
                <a:extLst>
                  <a:ext uri="{FF2B5EF4-FFF2-40B4-BE49-F238E27FC236}">
                    <a16:creationId xmlns:a16="http://schemas.microsoft.com/office/drawing/2014/main" id="{BD8D82DD-DF93-4F8A-AB7E-78A32D9B8018}"/>
                  </a:ext>
                </a:extLst>
              </p:cNvPr>
              <p:cNvSpPr txBox="1">
                <a:spLocks/>
              </p:cNvSpPr>
              <p:nvPr/>
            </p:nvSpPr>
            <p:spPr>
              <a:xfrm>
                <a:off x="1176086" y="5463705"/>
                <a:ext cx="7731279" cy="825185"/>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CAL</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網站：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hlinkClick r:id="rId7"/>
                  </a:rPr>
                  <a:t>https://www.cal.ntnu.edu.tw/</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CAL</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粉絲專頁：</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hlinkClick r:id="rId8"/>
                  </a:rPr>
                  <a:t>https://www.facebook.com/ntnucal</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17" name="圖片 16">
              <a:extLst>
                <a:ext uri="{FF2B5EF4-FFF2-40B4-BE49-F238E27FC236}">
                  <a16:creationId xmlns:a16="http://schemas.microsoft.com/office/drawing/2014/main" id="{FC6EE352-0997-4FCB-AC30-74CD768291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0046" y="6201023"/>
              <a:ext cx="589713" cy="492085"/>
            </a:xfrm>
            <a:prstGeom prst="rect">
              <a:avLst/>
            </a:prstGeom>
          </p:spPr>
        </p:pic>
      </p:grpSp>
      <p:pic>
        <p:nvPicPr>
          <p:cNvPr id="20" name="圖片 19">
            <a:extLst>
              <a:ext uri="{FF2B5EF4-FFF2-40B4-BE49-F238E27FC236}">
                <a16:creationId xmlns:a16="http://schemas.microsoft.com/office/drawing/2014/main" id="{CFF02DB5-41D5-480D-BC85-5D20E3E09A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2732" y="5448294"/>
            <a:ext cx="1877463" cy="1188000"/>
          </a:xfrm>
          <a:prstGeom prst="rect">
            <a:avLst/>
          </a:prstGeom>
        </p:spPr>
      </p:pic>
    </p:spTree>
    <p:extLst>
      <p:ext uri="{BB962C8B-B14F-4D97-AF65-F5344CB8AC3E}">
        <p14:creationId xmlns:p14="http://schemas.microsoft.com/office/powerpoint/2010/main" val="688481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5636158"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ea typeface="標楷體" panose="03000509000000000000" pitchFamily="65" charset="-120"/>
              </a:rPr>
              <a:t>(3)</a:t>
            </a:r>
            <a:r>
              <a:rPr lang="en-US" altLang="zh-TW" b="1" dirty="0"/>
              <a:t> English Academic Writing and Speaking Torturing</a:t>
            </a:r>
            <a:endParaRPr lang="zh-TW" altLang="en-US" sz="2000" b="1" dirty="0">
              <a:ea typeface="標楷體" panose="03000509000000000000" pitchFamily="65" charset="-120"/>
            </a:endParaRPr>
          </a:p>
        </p:txBody>
      </p:sp>
      <p:pic>
        <p:nvPicPr>
          <p:cNvPr id="1026" name="圖片 5">
            <a:extLst>
              <a:ext uri="{FF2B5EF4-FFF2-40B4-BE49-F238E27FC236}">
                <a16:creationId xmlns:a16="http://schemas.microsoft.com/office/drawing/2014/main" id="{7D13C274-3CBA-42EA-8743-7C3B7AC7E6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911" y="5448294"/>
            <a:ext cx="1579821"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圖片 6">
            <a:extLst>
              <a:ext uri="{FF2B5EF4-FFF2-40B4-BE49-F238E27FC236}">
                <a16:creationId xmlns:a16="http://schemas.microsoft.com/office/drawing/2014/main" id="{74C40414-AC28-464D-9AD4-9E65140B19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722" y="5448295"/>
            <a:ext cx="1926189"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868FB6AA-63BC-40D9-86EA-E34ACF3B507C}"/>
              </a:ext>
            </a:extLst>
          </p:cNvPr>
          <p:cNvSpPr>
            <a:spLocks noChangeArrowheads="1"/>
          </p:cNvSpPr>
          <p:nvPr/>
        </p:nvSpPr>
        <p:spPr bwMode="auto">
          <a:xfrm>
            <a:off x="0" y="697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8" name="群組 17">
            <a:extLst>
              <a:ext uri="{FF2B5EF4-FFF2-40B4-BE49-F238E27FC236}">
                <a16:creationId xmlns:a16="http://schemas.microsoft.com/office/drawing/2014/main" id="{24A5E2D6-76BA-4C1D-9880-4222D4CFB392}"/>
              </a:ext>
            </a:extLst>
          </p:cNvPr>
          <p:cNvGrpSpPr/>
          <p:nvPr/>
        </p:nvGrpSpPr>
        <p:grpSpPr>
          <a:xfrm>
            <a:off x="838201" y="5641362"/>
            <a:ext cx="5594350" cy="1087207"/>
            <a:chOff x="1957884" y="5644517"/>
            <a:chExt cx="6126163" cy="1087207"/>
          </a:xfrm>
        </p:grpSpPr>
        <p:grpSp>
          <p:nvGrpSpPr>
            <p:cNvPr id="9" name="群組 8">
              <a:extLst>
                <a:ext uri="{FF2B5EF4-FFF2-40B4-BE49-F238E27FC236}">
                  <a16:creationId xmlns:a16="http://schemas.microsoft.com/office/drawing/2014/main" id="{EBA5912C-9D75-464B-A09F-4A268DEC1817}"/>
                </a:ext>
              </a:extLst>
            </p:cNvPr>
            <p:cNvGrpSpPr/>
            <p:nvPr/>
          </p:nvGrpSpPr>
          <p:grpSpPr>
            <a:xfrm>
              <a:off x="1957884" y="5644517"/>
              <a:ext cx="6126163" cy="1087207"/>
              <a:chOff x="1176086" y="5463705"/>
              <a:chExt cx="7731279" cy="825185"/>
            </a:xfrm>
          </p:grpSpPr>
          <p:pic>
            <p:nvPicPr>
              <p:cNvPr id="10" name="圖片 9">
                <a:extLst>
                  <a:ext uri="{FF2B5EF4-FFF2-40B4-BE49-F238E27FC236}">
                    <a16:creationId xmlns:a16="http://schemas.microsoft.com/office/drawing/2014/main" id="{FEA6C125-D70A-4231-92AF-0114EBD20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3485" y="5486234"/>
                <a:ext cx="681861" cy="370547"/>
              </a:xfrm>
              <a:prstGeom prst="rect">
                <a:avLst/>
              </a:prstGeom>
            </p:spPr>
          </p:pic>
          <p:sp>
            <p:nvSpPr>
              <p:cNvPr id="11" name="內容版面配置區 14">
                <a:extLst>
                  <a:ext uri="{FF2B5EF4-FFF2-40B4-BE49-F238E27FC236}">
                    <a16:creationId xmlns:a16="http://schemas.microsoft.com/office/drawing/2014/main" id="{BD8D82DD-DF93-4F8A-AB7E-78A32D9B8018}"/>
                  </a:ext>
                </a:extLst>
              </p:cNvPr>
              <p:cNvSpPr txBox="1">
                <a:spLocks/>
              </p:cNvSpPr>
              <p:nvPr/>
            </p:nvSpPr>
            <p:spPr>
              <a:xfrm>
                <a:off x="1176086" y="5463705"/>
                <a:ext cx="7731279" cy="825185"/>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800" dirty="0">
                    <a:ea typeface="標楷體" panose="03000509000000000000" pitchFamily="65" charset="-120"/>
                    <a:cs typeface="Times New Roman" panose="02020603050405020304" pitchFamily="18" charset="0"/>
                  </a:rPr>
                  <a:t>CAL</a:t>
                </a:r>
                <a:r>
                  <a:rPr lang="zh-TW" altLang="en-US" sz="1800" dirty="0">
                    <a:ea typeface="標楷體" panose="03000509000000000000" pitchFamily="65" charset="-120"/>
                    <a:cs typeface="Times New Roman" panose="02020603050405020304" pitchFamily="18" charset="0"/>
                  </a:rPr>
                  <a:t> </a:t>
                </a:r>
                <a:r>
                  <a:rPr lang="en-US" altLang="zh-TW" sz="1800" dirty="0"/>
                  <a:t>website</a:t>
                </a:r>
                <a:r>
                  <a:rPr lang="zh-TW" altLang="en-US" sz="1800" dirty="0">
                    <a:ea typeface="標楷體" panose="03000509000000000000" pitchFamily="65" charset="-120"/>
                    <a:cs typeface="Times New Roman" panose="02020603050405020304" pitchFamily="18" charset="0"/>
                  </a:rPr>
                  <a:t>：</a:t>
                </a:r>
                <a:r>
                  <a:rPr lang="en-US" altLang="zh-TW" sz="1800" dirty="0">
                    <a:ea typeface="標楷體" panose="03000509000000000000" pitchFamily="65" charset="-120"/>
                    <a:cs typeface="Times New Roman" panose="02020603050405020304" pitchFamily="18" charset="0"/>
                  </a:rPr>
                  <a:t> </a:t>
                </a:r>
                <a:r>
                  <a:rPr lang="en-US" altLang="zh-TW" sz="1800" dirty="0">
                    <a:ea typeface="標楷體" panose="03000509000000000000" pitchFamily="65" charset="-120"/>
                    <a:cs typeface="Times New Roman" panose="02020603050405020304" pitchFamily="18" charset="0"/>
                    <a:hlinkClick r:id="rId6"/>
                  </a:rPr>
                  <a:t>https://www.cal.ntnu.edu.tw/</a:t>
                </a:r>
                <a:endParaRPr lang="en-US" altLang="zh-TW" sz="1800" dirty="0">
                  <a:ea typeface="標楷體" panose="03000509000000000000" pitchFamily="65" charset="-120"/>
                  <a:cs typeface="Times New Roman" panose="02020603050405020304" pitchFamily="18" charset="0"/>
                </a:endParaRPr>
              </a:p>
              <a:p>
                <a:pPr marL="0" indent="0">
                  <a:buNone/>
                </a:pPr>
                <a:r>
                  <a:rPr lang="en-US" altLang="zh-TW" sz="1800" dirty="0">
                    <a:ea typeface="標楷體" panose="03000509000000000000" pitchFamily="65" charset="-120"/>
                    <a:cs typeface="Times New Roman" panose="02020603050405020304" pitchFamily="18" charset="0"/>
                  </a:rPr>
                  <a:t>CAL</a:t>
                </a:r>
                <a:r>
                  <a:rPr lang="zh-TW" altLang="en-US" sz="1800" dirty="0">
                    <a:ea typeface="標楷體" panose="03000509000000000000" pitchFamily="65" charset="-120"/>
                    <a:cs typeface="Times New Roman" panose="02020603050405020304" pitchFamily="18" charset="0"/>
                  </a:rPr>
                  <a:t> </a:t>
                </a:r>
                <a:r>
                  <a:rPr lang="en-US" altLang="zh-TW" sz="1800" dirty="0">
                    <a:ea typeface="標楷體" panose="03000509000000000000" pitchFamily="65" charset="-120"/>
                    <a:cs typeface="Times New Roman" panose="02020603050405020304" pitchFamily="18" charset="0"/>
                  </a:rPr>
                  <a:t>FB</a:t>
                </a:r>
                <a:r>
                  <a:rPr lang="zh-TW" altLang="en-US" sz="1800" dirty="0">
                    <a:ea typeface="標楷體" panose="03000509000000000000" pitchFamily="65" charset="-120"/>
                    <a:cs typeface="Times New Roman" panose="02020603050405020304" pitchFamily="18" charset="0"/>
                  </a:rPr>
                  <a:t>：</a:t>
                </a:r>
                <a:r>
                  <a:rPr lang="en-US" altLang="zh-TW" sz="1800" dirty="0">
                    <a:ea typeface="標楷體" panose="03000509000000000000" pitchFamily="65" charset="-120"/>
                    <a:cs typeface="Times New Roman" panose="02020603050405020304" pitchFamily="18" charset="0"/>
                    <a:hlinkClick r:id="rId7"/>
                  </a:rPr>
                  <a:t>https://www.facebook.com/ntnucal</a:t>
                </a:r>
                <a:endParaRPr lang="en-US" altLang="zh-TW" sz="1800" dirty="0">
                  <a:ea typeface="標楷體" panose="03000509000000000000" pitchFamily="65" charset="-120"/>
                  <a:cs typeface="Times New Roman" panose="02020603050405020304" pitchFamily="18" charset="0"/>
                </a:endParaRPr>
              </a:p>
            </p:txBody>
          </p:sp>
        </p:grpSp>
        <p:pic>
          <p:nvPicPr>
            <p:cNvPr id="17" name="圖片 16">
              <a:extLst>
                <a:ext uri="{FF2B5EF4-FFF2-40B4-BE49-F238E27FC236}">
                  <a16:creationId xmlns:a16="http://schemas.microsoft.com/office/drawing/2014/main" id="{FC6EE352-0997-4FCB-AC30-74CD76829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0046" y="6201023"/>
              <a:ext cx="589713" cy="492085"/>
            </a:xfrm>
            <a:prstGeom prst="rect">
              <a:avLst/>
            </a:prstGeom>
          </p:spPr>
        </p:pic>
      </p:grpSp>
      <p:pic>
        <p:nvPicPr>
          <p:cNvPr id="20" name="圖片 19">
            <a:extLst>
              <a:ext uri="{FF2B5EF4-FFF2-40B4-BE49-F238E27FC236}">
                <a16:creationId xmlns:a16="http://schemas.microsoft.com/office/drawing/2014/main" id="{CFF02DB5-41D5-480D-BC85-5D20E3E09A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2732" y="5448294"/>
            <a:ext cx="1877463" cy="1188000"/>
          </a:xfrm>
          <a:prstGeom prst="rect">
            <a:avLst/>
          </a:prstGeom>
        </p:spPr>
      </p:pic>
      <p:grpSp>
        <p:nvGrpSpPr>
          <p:cNvPr id="29" name="群組 28">
            <a:extLst>
              <a:ext uri="{FF2B5EF4-FFF2-40B4-BE49-F238E27FC236}">
                <a16:creationId xmlns:a16="http://schemas.microsoft.com/office/drawing/2014/main" id="{E9C81D93-B219-4AD6-92A5-4677DA973E7A}"/>
              </a:ext>
            </a:extLst>
          </p:cNvPr>
          <p:cNvGrpSpPr/>
          <p:nvPr/>
        </p:nvGrpSpPr>
        <p:grpSpPr>
          <a:xfrm>
            <a:off x="3242359" y="66855"/>
            <a:ext cx="6016702" cy="685670"/>
            <a:chOff x="3242359" y="66855"/>
            <a:chExt cx="6016702" cy="685670"/>
          </a:xfrm>
        </p:grpSpPr>
        <p:pic>
          <p:nvPicPr>
            <p:cNvPr id="30" name="圖片 29">
              <a:extLst>
                <a:ext uri="{FF2B5EF4-FFF2-40B4-BE49-F238E27FC236}">
                  <a16:creationId xmlns:a16="http://schemas.microsoft.com/office/drawing/2014/main" id="{DCB3DB63-B8FA-4125-992C-7A2DBDC696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31" name="文字方塊 30">
              <a:extLst>
                <a:ext uri="{FF2B5EF4-FFF2-40B4-BE49-F238E27FC236}">
                  <a16:creationId xmlns:a16="http://schemas.microsoft.com/office/drawing/2014/main" id="{C51E986A-9D62-4F42-BBCC-56CC60F53281}"/>
                </a:ext>
              </a:extLst>
            </p:cNvPr>
            <p:cNvSpPr txBox="1"/>
            <p:nvPr/>
          </p:nvSpPr>
          <p:spPr>
            <a:xfrm>
              <a:off x="3923934" y="136524"/>
              <a:ext cx="3659143" cy="400110"/>
            </a:xfrm>
            <a:prstGeom prst="rect">
              <a:avLst/>
            </a:prstGeom>
            <a:noFill/>
          </p:spPr>
          <p:txBody>
            <a:bodyPr wrap="none" rtlCol="0">
              <a:spAutoFit/>
            </a:bodyPr>
            <a:lstStyle/>
            <a:p>
              <a:r>
                <a:rPr lang="en-US" altLang="zh-TW" sz="2000" b="1" dirty="0">
                  <a:solidFill>
                    <a:srgbClr val="00A2E9"/>
                  </a:solidFill>
                  <a:ea typeface="標楷體" panose="03000509000000000000" pitchFamily="65" charset="-120"/>
                </a:rPr>
                <a:t>Can I study in another language?</a:t>
              </a:r>
              <a:endParaRPr lang="zh-TW" altLang="en-US" sz="2000" b="1" dirty="0">
                <a:solidFill>
                  <a:srgbClr val="00A2E9"/>
                </a:solidFill>
                <a:ea typeface="標楷體" panose="03000509000000000000" pitchFamily="65" charset="-120"/>
              </a:endParaRPr>
            </a:p>
          </p:txBody>
        </p:sp>
        <p:sp>
          <p:nvSpPr>
            <p:cNvPr id="32" name="Line 11">
              <a:extLst>
                <a:ext uri="{FF2B5EF4-FFF2-40B4-BE49-F238E27FC236}">
                  <a16:creationId xmlns:a16="http://schemas.microsoft.com/office/drawing/2014/main" id="{EF384A08-27CD-4B36-8D8A-62A92F05FD2F}"/>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19" name="直排文字版面配置區 3">
            <a:extLst>
              <a:ext uri="{FF2B5EF4-FFF2-40B4-BE49-F238E27FC236}">
                <a16:creationId xmlns:a16="http://schemas.microsoft.com/office/drawing/2014/main" id="{A76039CE-C8C0-4D4B-ACF1-284548EE317B}"/>
              </a:ext>
            </a:extLst>
          </p:cNvPr>
          <p:cNvSpPr>
            <a:spLocks noGrp="1"/>
          </p:cNvSpPr>
          <p:nvPr>
            <p:ph type="body" orient="vert" idx="1"/>
          </p:nvPr>
        </p:nvSpPr>
        <p:spPr>
          <a:xfrm>
            <a:off x="838200" y="1714766"/>
            <a:ext cx="10770326" cy="3813606"/>
          </a:xfrm>
        </p:spPr>
        <p:txBody>
          <a:bodyPr vert="horz">
            <a:normAutofit/>
          </a:bodyPr>
          <a:lstStyle/>
          <a:p>
            <a:pPr marL="0" lvl="0" indent="0" eaLnBrk="0" fontAlgn="base" hangingPunct="0">
              <a:lnSpc>
                <a:spcPct val="100000"/>
              </a:lnSpc>
              <a:spcBef>
                <a:spcPct val="0"/>
              </a:spcBef>
              <a:spcAft>
                <a:spcPct val="0"/>
              </a:spcAft>
              <a:buNone/>
            </a:pPr>
            <a:r>
              <a:rPr lang="en-US" altLang="zh-TW" sz="1600" dirty="0"/>
              <a:t>Center for Academic Literacy (CAL) has recruited exceptional master’s and doctoral students to help students take English medium instruction (EMI) courses in all fields</a:t>
            </a:r>
            <a:r>
              <a:rPr lang="zh-TW" altLang="en-US" sz="1600" dirty="0"/>
              <a:t> </a:t>
            </a:r>
            <a:r>
              <a:rPr lang="en-US" altLang="zh-TW" sz="1600" dirty="0"/>
              <a:t>. </a:t>
            </a:r>
            <a:endParaRPr lang="zh-TW" altLang="en-US" sz="1600" dirty="0">
              <a:cs typeface="Times New Roman" panose="02020603050405020304" pitchFamily="18" charset="0"/>
            </a:endParaRPr>
          </a:p>
          <a:p>
            <a:pPr lvl="0" eaLnBrk="0" fontAlgn="base" hangingPunct="0">
              <a:lnSpc>
                <a:spcPct val="100000"/>
              </a:lnSpc>
              <a:spcBef>
                <a:spcPct val="0"/>
              </a:spcBef>
              <a:spcAft>
                <a:spcPct val="0"/>
              </a:spcAft>
            </a:pPr>
            <a:r>
              <a:rPr lang="en-US" altLang="zh-TW" sz="1600" b="1" dirty="0"/>
              <a:t>English Academic Writing Tutoring:</a:t>
            </a:r>
            <a:r>
              <a:rPr lang="en-US" altLang="zh-TW" sz="1600" dirty="0"/>
              <a:t> Provides guidance on structure, organization, argumentation, grammar, word choice, and format for English theses, reports, and assignments. </a:t>
            </a:r>
            <a:r>
              <a:rPr lang="en-US" altLang="zh-TW" sz="1600" u="sng" dirty="0"/>
              <a:t>Services will exclude translation, revisions, proofreading, and editing.</a:t>
            </a:r>
            <a:r>
              <a:rPr lang="en-US" altLang="zh-TW" sz="1600" dirty="0"/>
              <a:t> </a:t>
            </a:r>
            <a:endParaRPr lang="zh-TW" altLang="en-US" sz="1600" b="1" dirty="0">
              <a:cs typeface="Times New Roman" panose="02020603050405020304" pitchFamily="18" charset="0"/>
            </a:endParaRPr>
          </a:p>
          <a:p>
            <a:r>
              <a:rPr lang="en-US" altLang="zh-TW" sz="1600" b="1" dirty="0"/>
              <a:t>English Academic Speaking Tutoring:</a:t>
            </a:r>
            <a:r>
              <a:rPr lang="en-US" altLang="zh-TW" sz="1600" dirty="0"/>
              <a:t> Provide suggestions on topics, vocabulary and phrasing, semantics, language use context and grammar, and pronunciation for English classroom discussions and presentations, oral defenses, interviews for master’s or doctoral programs, and interviews for exchange student programs. </a:t>
            </a:r>
            <a:r>
              <a:rPr lang="en-US" altLang="zh-TW" sz="1600" u="sng" dirty="0"/>
              <a:t>Services will exclude tutoring for job interviews, business communication, and daily conversation.</a:t>
            </a:r>
            <a:endParaRPr lang="zh-TW" altLang="zh-TW" sz="1600" dirty="0"/>
          </a:p>
          <a:p>
            <a:pPr lvl="0" eaLnBrk="0" fontAlgn="base" hangingPunct="0">
              <a:lnSpc>
                <a:spcPct val="100000"/>
              </a:lnSpc>
              <a:spcBef>
                <a:spcPct val="0"/>
              </a:spcBef>
              <a:spcAft>
                <a:spcPct val="0"/>
              </a:spcAft>
            </a:pPr>
            <a:r>
              <a:rPr lang="en-US" altLang="zh-TW" sz="1600" dirty="0"/>
              <a:t>Details</a:t>
            </a:r>
            <a:r>
              <a:rPr lang="zh-TW" altLang="en-US" sz="1600" dirty="0">
                <a:solidFill>
                  <a:srgbClr val="000000"/>
                </a:solidFill>
                <a:ea typeface="標楷體" panose="03000509000000000000" pitchFamily="65" charset="-120"/>
                <a:cs typeface="Times New Roman" panose="02020603050405020304" pitchFamily="18" charset="0"/>
              </a:rPr>
              <a:t>：</a:t>
            </a:r>
            <a:endParaRPr lang="zh-TW" altLang="en-US" sz="1600" dirty="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solidFill>
                  <a:srgbClr val="000000"/>
                </a:solidFill>
                <a:ea typeface="標楷體" panose="03000509000000000000" pitchFamily="65" charset="-120"/>
                <a:cs typeface="Times New Roman" panose="02020603050405020304" pitchFamily="18" charset="0"/>
              </a:rPr>
              <a:t>1</a:t>
            </a: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t>Time: 9:00 - 12:00</a:t>
            </a:r>
            <a:r>
              <a:rPr lang="zh-TW" altLang="en-US" sz="1600" dirty="0"/>
              <a:t> </a:t>
            </a:r>
            <a:r>
              <a:rPr lang="en-US" altLang="zh-TW" sz="1600" dirty="0"/>
              <a:t> and 14:00-17:00 </a:t>
            </a:r>
            <a:endParaRPr lang="zh-TW" altLang="en-US" sz="1600" dirty="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solidFill>
                  <a:srgbClr val="000000"/>
                </a:solidFill>
                <a:ea typeface="標楷體" panose="03000509000000000000" pitchFamily="65" charset="-120"/>
                <a:cs typeface="Times New Roman" panose="02020603050405020304" pitchFamily="18" charset="0"/>
              </a:rPr>
              <a:t>2</a:t>
            </a: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t>Location: CAL Tutoring Room</a:t>
            </a:r>
          </a:p>
          <a:p>
            <a:pPr marL="0" lvl="0" indent="0" eaLnBrk="0" fontAlgn="base" hangingPunct="0">
              <a:lnSpc>
                <a:spcPct val="100000"/>
              </a:lnSpc>
              <a:spcBef>
                <a:spcPct val="0"/>
              </a:spcBef>
              <a:spcAft>
                <a:spcPct val="0"/>
              </a:spcAft>
              <a:buNone/>
            </a:pP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solidFill>
                  <a:srgbClr val="000000"/>
                </a:solidFill>
                <a:ea typeface="標楷體" panose="03000509000000000000" pitchFamily="65" charset="-120"/>
                <a:cs typeface="Times New Roman" panose="02020603050405020304" pitchFamily="18" charset="0"/>
              </a:rPr>
              <a:t>3</a:t>
            </a: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t>Duration: 1 Hour</a:t>
            </a:r>
            <a:endParaRPr lang="zh-TW" altLang="en-US" sz="1600" dirty="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solidFill>
                  <a:srgbClr val="000000"/>
                </a:solidFill>
                <a:ea typeface="標楷體" panose="03000509000000000000" pitchFamily="65" charset="-120"/>
                <a:cs typeface="Times New Roman" panose="02020603050405020304" pitchFamily="18" charset="0"/>
              </a:rPr>
              <a:t>4</a:t>
            </a: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t>Appointment: By appointment only. No walk-ins will be accepted. (To make an appointment, please visit our official website)</a:t>
            </a:r>
            <a:endParaRPr lang="zh-TW" altLang="en-US" sz="1600" dirty="0">
              <a:cs typeface="Times New Roman" panose="02020603050405020304" pitchFamily="18" charset="0"/>
            </a:endParaRPr>
          </a:p>
          <a:p>
            <a:pPr marL="0" lvl="0" indent="0" eaLnBrk="0" fontAlgn="base" hangingPunct="0">
              <a:lnSpc>
                <a:spcPct val="100000"/>
              </a:lnSpc>
              <a:spcBef>
                <a:spcPct val="0"/>
              </a:spcBef>
              <a:spcAft>
                <a:spcPct val="0"/>
              </a:spcAft>
              <a:buNone/>
            </a:pP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solidFill>
                  <a:srgbClr val="000000"/>
                </a:solidFill>
                <a:ea typeface="標楷體" panose="03000509000000000000" pitchFamily="65" charset="-120"/>
                <a:cs typeface="Times New Roman" panose="02020603050405020304" pitchFamily="18" charset="0"/>
              </a:rPr>
              <a:t>5</a:t>
            </a:r>
            <a:r>
              <a:rPr lang="zh-TW" altLang="en-US" sz="1600" dirty="0">
                <a:solidFill>
                  <a:srgbClr val="000000"/>
                </a:solidFill>
                <a:ea typeface="標楷體" panose="03000509000000000000" pitchFamily="65" charset="-120"/>
                <a:cs typeface="Times New Roman" panose="02020603050405020304" pitchFamily="18" charset="0"/>
              </a:rPr>
              <a:t>）</a:t>
            </a:r>
            <a:r>
              <a:rPr lang="en-US" altLang="zh-TW" sz="1600" dirty="0"/>
              <a:t>Contact Information : </a:t>
            </a:r>
            <a:r>
              <a:rPr lang="en-US" altLang="zh-TW" sz="1600" dirty="0">
                <a:solidFill>
                  <a:srgbClr val="000000"/>
                </a:solidFill>
                <a:ea typeface="標楷體" panose="03000509000000000000" pitchFamily="65" charset="-120"/>
                <a:cs typeface="Times New Roman" panose="02020603050405020304" pitchFamily="18" charset="0"/>
              </a:rPr>
              <a:t>02-7749-5902 </a:t>
            </a:r>
            <a:r>
              <a:rPr lang="zh-TW" altLang="en-US" sz="1600" dirty="0">
                <a:solidFill>
                  <a:srgbClr val="000000"/>
                </a:solidFill>
                <a:ea typeface="標楷體" panose="03000509000000000000" pitchFamily="65" charset="-120"/>
                <a:cs typeface="Times New Roman" panose="02020603050405020304" pitchFamily="18" charset="0"/>
              </a:rPr>
              <a:t>或 </a:t>
            </a:r>
            <a:r>
              <a:rPr lang="en-US" altLang="zh-TW" sz="1600" dirty="0">
                <a:solidFill>
                  <a:srgbClr val="000000"/>
                </a:solidFill>
                <a:ea typeface="標楷體" panose="03000509000000000000" pitchFamily="65" charset="-120"/>
                <a:cs typeface="Times New Roman" panose="02020603050405020304" pitchFamily="18" charset="0"/>
              </a:rPr>
              <a:t>calntnu101@gmail.com</a:t>
            </a:r>
            <a:endParaRPr lang="en-US" altLang="zh-TW" sz="1600" dirty="0">
              <a:cs typeface="Times New Roman" panose="02020603050405020304" pitchFamily="18" charset="0"/>
            </a:endParaRPr>
          </a:p>
        </p:txBody>
      </p:sp>
    </p:spTree>
    <p:extLst>
      <p:ext uri="{BB962C8B-B14F-4D97-AF65-F5344CB8AC3E}">
        <p14:creationId xmlns:p14="http://schemas.microsoft.com/office/powerpoint/2010/main" val="1164361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3" name="文字方塊 12"/>
          <p:cNvSpPr txBox="1"/>
          <p:nvPr/>
        </p:nvSpPr>
        <p:spPr>
          <a:xfrm>
            <a:off x="3923934" y="136524"/>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42</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5019323"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latin typeface="標楷體" panose="03000509000000000000" pitchFamily="65" charset="-120"/>
                <a:ea typeface="標楷體" panose="03000509000000000000" pitchFamily="65" charset="-120"/>
              </a:rPr>
              <a:t>(4)</a:t>
            </a:r>
            <a:r>
              <a:rPr lang="zh-TW" altLang="en-US" sz="2000" b="1" dirty="0">
                <a:latin typeface="標楷體" panose="03000509000000000000" pitchFamily="65" charset="-120"/>
                <a:ea typeface="標楷體" panose="03000509000000000000" pitchFamily="65" charset="-120"/>
              </a:rPr>
              <a:t>英語讀書會 </a:t>
            </a:r>
            <a:r>
              <a:rPr lang="en-US" altLang="zh-TW" sz="2000" b="1" dirty="0">
                <a:latin typeface="標楷體" panose="03000509000000000000" pitchFamily="65" charset="-120"/>
                <a:ea typeface="標楷體" panose="03000509000000000000" pitchFamily="65" charset="-120"/>
              </a:rPr>
              <a:t>English Reading Group</a:t>
            </a:r>
            <a:endParaRPr lang="zh-TW" altLang="en-US" sz="2000" b="1" dirty="0">
              <a:latin typeface="標楷體" panose="03000509000000000000" pitchFamily="65" charset="-120"/>
              <a:ea typeface="標楷體" panose="03000509000000000000" pitchFamily="65" charset="-120"/>
            </a:endParaRPr>
          </a:p>
        </p:txBody>
      </p:sp>
      <p:grpSp>
        <p:nvGrpSpPr>
          <p:cNvPr id="17" name="群組 16">
            <a:extLst>
              <a:ext uri="{FF2B5EF4-FFF2-40B4-BE49-F238E27FC236}">
                <a16:creationId xmlns:a16="http://schemas.microsoft.com/office/drawing/2014/main" id="{3890EBC5-2D99-41E8-A45A-1F75877FEEA1}"/>
              </a:ext>
            </a:extLst>
          </p:cNvPr>
          <p:cNvGrpSpPr/>
          <p:nvPr/>
        </p:nvGrpSpPr>
        <p:grpSpPr>
          <a:xfrm>
            <a:off x="1298713" y="5884080"/>
            <a:ext cx="7684257" cy="738664"/>
            <a:chOff x="2142970" y="5884080"/>
            <a:chExt cx="6840000" cy="738664"/>
          </a:xfrm>
        </p:grpSpPr>
        <p:sp>
          <p:nvSpPr>
            <p:cNvPr id="18" name="文字方塊 17">
              <a:extLst>
                <a:ext uri="{FF2B5EF4-FFF2-40B4-BE49-F238E27FC236}">
                  <a16:creationId xmlns:a16="http://schemas.microsoft.com/office/drawing/2014/main" id="{0CCC0848-CE9C-482D-9AB0-4D1DE6D17A30}"/>
                </a:ext>
              </a:extLst>
            </p:cNvPr>
            <p:cNvSpPr txBox="1"/>
            <p:nvPr/>
          </p:nvSpPr>
          <p:spPr>
            <a:xfrm>
              <a:off x="2142970" y="5884080"/>
              <a:ext cx="6840000" cy="738664"/>
            </a:xfrm>
            <a:prstGeom prst="rect">
              <a:avLst/>
            </a:prstGeom>
            <a:noFill/>
            <a:ln>
              <a:solidFill>
                <a:schemeClr val="tx1"/>
              </a:solidFill>
            </a:ln>
          </p:spPr>
          <p:txBody>
            <a:bodyPr wrap="square" rtlCol="0">
              <a:spAutoFit/>
            </a:bodyPr>
            <a:lstStyle/>
            <a:p>
              <a:r>
                <a:rPr lang="zh-TW" altLang="en-US" sz="1400" dirty="0">
                  <a:latin typeface="標楷體" panose="03000509000000000000" pitchFamily="65" charset="-120"/>
                  <a:ea typeface="標楷體" panose="03000509000000000000" pitchFamily="65" charset="-120"/>
                </a:rPr>
                <a:t>讀書會網站：</a:t>
              </a:r>
              <a:r>
                <a:rPr lang="en-US" altLang="zh-TW" sz="1400" dirty="0">
                  <a:latin typeface="標楷體" panose="03000509000000000000" pitchFamily="65" charset="-120"/>
                  <a:ea typeface="標楷體" panose="03000509000000000000" pitchFamily="65" charset="-120"/>
                  <a:hlinkClick r:id="rId4"/>
                </a:rPr>
                <a:t>https://subjectguide.lib.ntnu.edu.tw/readinggroup</a:t>
              </a:r>
              <a:endParaRPr lang="en-US" altLang="zh-TW" sz="1400" dirty="0">
                <a:latin typeface="標楷體" panose="03000509000000000000" pitchFamily="65" charset="-120"/>
                <a:ea typeface="標楷體" panose="03000509000000000000" pitchFamily="65" charset="-120"/>
              </a:endParaRPr>
            </a:p>
            <a:p>
              <a:br>
                <a:rPr lang="en-US" altLang="zh-TW" sz="1400" dirty="0">
                  <a:latin typeface="標楷體" panose="03000509000000000000" pitchFamily="65" charset="-120"/>
                  <a:ea typeface="標楷體" panose="03000509000000000000" pitchFamily="65" charset="-120"/>
                </a:rPr>
              </a:br>
              <a:r>
                <a:rPr lang="zh-TW" altLang="en-US" sz="1400" dirty="0">
                  <a:latin typeface="標楷體" panose="03000509000000000000" pitchFamily="65" charset="-120"/>
                  <a:ea typeface="標楷體" panose="03000509000000000000" pitchFamily="65" charset="-120"/>
                </a:rPr>
                <a:t>相關事項敬請洽詢圖書館推廣諮詢組 </a:t>
              </a:r>
              <a:r>
                <a:rPr lang="en-US" altLang="zh-TW" sz="1400" dirty="0">
                  <a:latin typeface="標楷體" panose="03000509000000000000" pitchFamily="65" charset="-120"/>
                  <a:ea typeface="標楷體" panose="03000509000000000000" pitchFamily="65" charset="-120"/>
                  <a:hlinkClick r:id="rId5"/>
                </a:rPr>
                <a:t>libservice@deps.ntnu.edu.tw</a:t>
              </a:r>
              <a:r>
                <a:rPr lang="en-US" altLang="zh-TW" sz="1400" dirty="0">
                  <a:latin typeface="標楷體" panose="03000509000000000000" pitchFamily="65" charset="-120"/>
                  <a:ea typeface="標楷體" panose="03000509000000000000" pitchFamily="65" charset="-120"/>
                </a:rPr>
                <a:t> 02-77495250 </a:t>
              </a:r>
              <a:endParaRPr lang="zh-TW" altLang="en-US" sz="1400" dirty="0">
                <a:latin typeface="標楷體" panose="03000509000000000000" pitchFamily="65" charset="-120"/>
                <a:ea typeface="標楷體" panose="03000509000000000000" pitchFamily="65" charset="-120"/>
              </a:endParaRPr>
            </a:p>
          </p:txBody>
        </p:sp>
        <p:pic>
          <p:nvPicPr>
            <p:cNvPr id="19" name="圖片 18">
              <a:extLst>
                <a:ext uri="{FF2B5EF4-FFF2-40B4-BE49-F238E27FC236}">
                  <a16:creationId xmlns:a16="http://schemas.microsoft.com/office/drawing/2014/main" id="{5B8BB7FE-EA4F-4927-B763-DE5FE37D2DBA}"/>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147060" y="5929412"/>
              <a:ext cx="576805" cy="648000"/>
            </a:xfrm>
            <a:prstGeom prst="rect">
              <a:avLst/>
            </a:prstGeom>
          </p:spPr>
        </p:pic>
      </p:grpSp>
      <p:sp>
        <p:nvSpPr>
          <p:cNvPr id="20" name="文字方塊 19">
            <a:extLst>
              <a:ext uri="{FF2B5EF4-FFF2-40B4-BE49-F238E27FC236}">
                <a16:creationId xmlns:a16="http://schemas.microsoft.com/office/drawing/2014/main" id="{C98F9069-0C10-4FB0-96E7-B330FBCE47FD}"/>
              </a:ext>
            </a:extLst>
          </p:cNvPr>
          <p:cNvSpPr txBox="1"/>
          <p:nvPr/>
        </p:nvSpPr>
        <p:spPr>
          <a:xfrm>
            <a:off x="751639" y="1947655"/>
            <a:ext cx="5664651" cy="3416320"/>
          </a:xfrm>
          <a:prstGeom prst="rect">
            <a:avLst/>
          </a:prstGeom>
          <a:noFill/>
        </p:spPr>
        <p:txBody>
          <a:bodyPr wrap="square" rtlCol="0">
            <a:spAutoFit/>
          </a:bodyPr>
          <a:lstStyle/>
          <a:p>
            <a:pPr algn="just"/>
            <a:r>
              <a:rPr lang="zh-TW" altLang="en-US" dirty="0">
                <a:latin typeface="標楷體" panose="03000509000000000000" pitchFamily="65" charset="-120"/>
                <a:ea typeface="標楷體" panose="03000509000000000000" pitchFamily="65" charset="-120"/>
              </a:rPr>
              <a:t>想增強自己的英語閱讀能力和口語表達能力嗎</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透過參與英語讀書會，你可以跟來自全球不同國家的外籍生互動！主題多元、時段彈性，透過小組討論，讓你熟悉英語閱讀、輕鬆開口說英語！</a:t>
            </a:r>
            <a:endParaRPr lang="en-US" altLang="zh-TW" dirty="0">
              <a:latin typeface="標楷體" panose="03000509000000000000" pitchFamily="65" charset="-120"/>
              <a:ea typeface="標楷體" panose="03000509000000000000" pitchFamily="65" charset="-120"/>
            </a:endParaRPr>
          </a:p>
          <a:p>
            <a:pPr algn="just"/>
            <a:endParaRPr lang="en-US" altLang="zh-TW" dirty="0">
              <a:latin typeface="標楷體" panose="03000509000000000000" pitchFamily="65" charset="-120"/>
              <a:ea typeface="標楷體" panose="03000509000000000000" pitchFamily="65" charset="-120"/>
            </a:endParaRPr>
          </a:p>
          <a:p>
            <a:pPr algn="just"/>
            <a:r>
              <a:rPr lang="zh-TW" altLang="en-US" dirty="0">
                <a:latin typeface="標楷體" panose="03000509000000000000" pitchFamily="65" charset="-120"/>
                <a:ea typeface="標楷體" panose="03000509000000000000" pitchFamily="65" charset="-120"/>
              </a:rPr>
              <a:t>凡本校在學學生，於每學期申請時限內至線上報名，活動無需任何費用，報名依志願分配組別，經通知確認後即可參與。每學期將召募本校外籍生或英語表現優異之同學擔任帶領人，共同規劃多樣化主題與自選時段，並於學期間領讀至少</a:t>
            </a:r>
            <a:r>
              <a:rPr lang="en-US" altLang="zh-TW" dirty="0">
                <a:latin typeface="Arial" panose="020B0604020202020204" pitchFamily="34" charset="0"/>
                <a:ea typeface="標楷體" panose="03000509000000000000" pitchFamily="65" charset="-120"/>
                <a:cs typeface="Arial" panose="020B0604020202020204" pitchFamily="34" charset="0"/>
              </a:rPr>
              <a:t>6</a:t>
            </a:r>
            <a:r>
              <a:rPr lang="zh-TW" altLang="en-US" dirty="0">
                <a:latin typeface="標楷體" panose="03000509000000000000" pitchFamily="65" charset="-120"/>
                <a:ea typeface="標楷體" panose="03000509000000000000" pitchFamily="65" charset="-120"/>
              </a:rPr>
              <a:t>次討論活動。每學期活動時間表會公布於讀書會網站，敬請關注讀書會網站與圖書館最新消息。</a:t>
            </a:r>
            <a:endParaRPr lang="en-US" altLang="zh-TW" dirty="0">
              <a:latin typeface="標楷體" panose="03000509000000000000" pitchFamily="65" charset="-120"/>
              <a:ea typeface="標楷體" panose="03000509000000000000" pitchFamily="65" charset="-120"/>
            </a:endParaRPr>
          </a:p>
        </p:txBody>
      </p:sp>
      <p:pic>
        <p:nvPicPr>
          <p:cNvPr id="25" name="圖片 24">
            <a:extLst>
              <a:ext uri="{FF2B5EF4-FFF2-40B4-BE49-F238E27FC236}">
                <a16:creationId xmlns:a16="http://schemas.microsoft.com/office/drawing/2014/main" id="{3500778F-AA1B-4E7E-88AE-C00B32D01B2C}"/>
              </a:ext>
            </a:extLst>
          </p:cNvPr>
          <p:cNvPicPr>
            <a:picLocks noChangeAspect="1"/>
          </p:cNvPicPr>
          <p:nvPr/>
        </p:nvPicPr>
        <p:blipFill>
          <a:blip r:embed="rId7" cstate="print"/>
          <a:stretch>
            <a:fillRect/>
          </a:stretch>
        </p:blipFill>
        <p:spPr>
          <a:xfrm>
            <a:off x="7469013" y="3557842"/>
            <a:ext cx="3308448" cy="1861002"/>
          </a:xfrm>
          <a:prstGeom prst="rect">
            <a:avLst/>
          </a:prstGeom>
          <a:solidFill>
            <a:srgbClr val="FFFF00"/>
          </a:solidFill>
        </p:spPr>
      </p:pic>
      <p:pic>
        <p:nvPicPr>
          <p:cNvPr id="26" name="圖片 25">
            <a:extLst>
              <a:ext uri="{FF2B5EF4-FFF2-40B4-BE49-F238E27FC236}">
                <a16:creationId xmlns:a16="http://schemas.microsoft.com/office/drawing/2014/main" id="{074CA348-A80B-4493-B91A-6CE94A7D5A42}"/>
              </a:ext>
            </a:extLst>
          </p:cNvPr>
          <p:cNvPicPr>
            <a:picLocks noChangeAspect="1"/>
          </p:cNvPicPr>
          <p:nvPr/>
        </p:nvPicPr>
        <p:blipFill>
          <a:blip r:embed="rId8" cstate="print"/>
          <a:stretch>
            <a:fillRect/>
          </a:stretch>
        </p:blipFill>
        <p:spPr>
          <a:xfrm>
            <a:off x="7469012" y="1243029"/>
            <a:ext cx="3308447" cy="2205631"/>
          </a:xfrm>
          <a:prstGeom prst="rect">
            <a:avLst/>
          </a:prstGeom>
          <a:solidFill>
            <a:srgbClr val="FFFF00"/>
          </a:solidFill>
        </p:spPr>
      </p:pic>
    </p:spTree>
    <p:extLst>
      <p:ext uri="{BB962C8B-B14F-4D97-AF65-F5344CB8AC3E}">
        <p14:creationId xmlns:p14="http://schemas.microsoft.com/office/powerpoint/2010/main" val="3938684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43</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3266728"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ea typeface="標楷體" panose="03000509000000000000" pitchFamily="65" charset="-120"/>
              </a:rPr>
              <a:t>(4)</a:t>
            </a:r>
            <a:r>
              <a:rPr lang="zh-TW" altLang="en-US" sz="2000" b="1" dirty="0">
                <a:ea typeface="標楷體" panose="03000509000000000000" pitchFamily="65" charset="-120"/>
              </a:rPr>
              <a:t> </a:t>
            </a:r>
            <a:r>
              <a:rPr lang="en-US" altLang="zh-TW" sz="2000" b="1" dirty="0">
                <a:ea typeface="標楷體" panose="03000509000000000000" pitchFamily="65" charset="-120"/>
              </a:rPr>
              <a:t>English Reading Group</a:t>
            </a:r>
            <a:endParaRPr lang="zh-TW" altLang="en-US" sz="2000" b="1" dirty="0">
              <a:ea typeface="標楷體" panose="03000509000000000000" pitchFamily="65" charset="-120"/>
            </a:endParaRPr>
          </a:p>
        </p:txBody>
      </p:sp>
      <p:grpSp>
        <p:nvGrpSpPr>
          <p:cNvPr id="17" name="群組 16">
            <a:extLst>
              <a:ext uri="{FF2B5EF4-FFF2-40B4-BE49-F238E27FC236}">
                <a16:creationId xmlns:a16="http://schemas.microsoft.com/office/drawing/2014/main" id="{3890EBC5-2D99-41E8-A45A-1F75877FEEA1}"/>
              </a:ext>
            </a:extLst>
          </p:cNvPr>
          <p:cNvGrpSpPr/>
          <p:nvPr/>
        </p:nvGrpSpPr>
        <p:grpSpPr>
          <a:xfrm>
            <a:off x="1298713" y="5887271"/>
            <a:ext cx="7686000" cy="738664"/>
            <a:chOff x="2142970" y="6041274"/>
            <a:chExt cx="5911741" cy="738664"/>
          </a:xfrm>
        </p:grpSpPr>
        <p:sp>
          <p:nvSpPr>
            <p:cNvPr id="18" name="文字方塊 17">
              <a:extLst>
                <a:ext uri="{FF2B5EF4-FFF2-40B4-BE49-F238E27FC236}">
                  <a16:creationId xmlns:a16="http://schemas.microsoft.com/office/drawing/2014/main" id="{0CCC0848-CE9C-482D-9AB0-4D1DE6D17A30}"/>
                </a:ext>
              </a:extLst>
            </p:cNvPr>
            <p:cNvSpPr txBox="1"/>
            <p:nvPr/>
          </p:nvSpPr>
          <p:spPr>
            <a:xfrm>
              <a:off x="2142970" y="6041274"/>
              <a:ext cx="5911741" cy="738664"/>
            </a:xfrm>
            <a:prstGeom prst="rect">
              <a:avLst/>
            </a:prstGeom>
            <a:noFill/>
            <a:ln>
              <a:solidFill>
                <a:schemeClr val="tx1"/>
              </a:solidFill>
            </a:ln>
          </p:spPr>
          <p:txBody>
            <a:bodyPr wrap="square" rtlCol="0" anchor="ctr">
              <a:spAutoFit/>
            </a:bodyPr>
            <a:lstStyle/>
            <a:p>
              <a:r>
                <a:rPr lang="en-US" altLang="zh-TW" sz="1400" dirty="0">
                  <a:ea typeface="標楷體" panose="03000509000000000000" pitchFamily="65" charset="-120"/>
                </a:rPr>
                <a:t>Reading Group website</a:t>
              </a:r>
              <a:r>
                <a:rPr lang="zh-TW" altLang="en-US" sz="1400" dirty="0">
                  <a:ea typeface="標楷體" panose="03000509000000000000" pitchFamily="65" charset="-120"/>
                </a:rPr>
                <a:t>：</a:t>
              </a:r>
              <a:r>
                <a:rPr lang="en-US" altLang="zh-TW" sz="1400" dirty="0">
                  <a:ea typeface="標楷體" panose="03000509000000000000" pitchFamily="65" charset="-120"/>
                  <a:hlinkClick r:id="rId3"/>
                </a:rPr>
                <a:t>https://subjectguide.lib.ntnu.edu.tw/readinggroup</a:t>
              </a:r>
              <a:endParaRPr lang="en-US" altLang="zh-TW" sz="1400" dirty="0">
                <a:ea typeface="標楷體" panose="03000509000000000000" pitchFamily="65" charset="-120"/>
              </a:endParaRPr>
            </a:p>
            <a:p>
              <a:br>
                <a:rPr lang="en-US" altLang="zh-TW" sz="1400" dirty="0">
                  <a:ea typeface="標楷體" panose="03000509000000000000" pitchFamily="65" charset="-120"/>
                </a:rPr>
              </a:br>
              <a:r>
                <a:rPr lang="en-US" altLang="zh-TW" sz="1400" dirty="0">
                  <a:ea typeface="標楷體" panose="03000509000000000000" pitchFamily="65" charset="-120"/>
                </a:rPr>
                <a:t>Please contact the Library for any inquiries</a:t>
              </a:r>
              <a:r>
                <a:rPr lang="zh-TW" altLang="en-US" sz="1400" dirty="0">
                  <a:ea typeface="標楷體" panose="03000509000000000000" pitchFamily="65" charset="-120"/>
                </a:rPr>
                <a:t>：</a:t>
              </a:r>
              <a:r>
                <a:rPr lang="en-US" altLang="zh-TW" sz="1400" dirty="0">
                  <a:ea typeface="標楷體" panose="03000509000000000000" pitchFamily="65" charset="-120"/>
                  <a:hlinkClick r:id="rId4"/>
                </a:rPr>
                <a:t>libservice@deps.ntnu.edu.tw</a:t>
              </a:r>
              <a:r>
                <a:rPr lang="en-US" altLang="zh-TW" sz="1400" dirty="0">
                  <a:ea typeface="標楷體" panose="03000509000000000000" pitchFamily="65" charset="-120"/>
                </a:rPr>
                <a:t> 02-77495250 </a:t>
              </a:r>
              <a:endParaRPr lang="zh-TW" altLang="en-US" sz="1400" dirty="0">
                <a:ea typeface="標楷體" panose="03000509000000000000" pitchFamily="65" charset="-120"/>
              </a:endParaRPr>
            </a:p>
          </p:txBody>
        </p:sp>
        <p:pic>
          <p:nvPicPr>
            <p:cNvPr id="19" name="圖片 18">
              <a:extLst>
                <a:ext uri="{FF2B5EF4-FFF2-40B4-BE49-F238E27FC236}">
                  <a16:creationId xmlns:a16="http://schemas.microsoft.com/office/drawing/2014/main" id="{5B8BB7FE-EA4F-4927-B763-DE5FE37D2DBA}"/>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322480" y="6086606"/>
              <a:ext cx="498414" cy="648000"/>
            </a:xfrm>
            <a:prstGeom prst="rect">
              <a:avLst/>
            </a:prstGeom>
          </p:spPr>
        </p:pic>
      </p:grpSp>
      <p:sp>
        <p:nvSpPr>
          <p:cNvPr id="20" name="文字方塊 19">
            <a:extLst>
              <a:ext uri="{FF2B5EF4-FFF2-40B4-BE49-F238E27FC236}">
                <a16:creationId xmlns:a16="http://schemas.microsoft.com/office/drawing/2014/main" id="{C98F9069-0C10-4FB0-96E7-B330FBCE47FD}"/>
              </a:ext>
            </a:extLst>
          </p:cNvPr>
          <p:cNvSpPr txBox="1"/>
          <p:nvPr/>
        </p:nvSpPr>
        <p:spPr>
          <a:xfrm>
            <a:off x="751639" y="1947655"/>
            <a:ext cx="5664651" cy="1754326"/>
          </a:xfrm>
          <a:prstGeom prst="rect">
            <a:avLst/>
          </a:prstGeom>
          <a:noFill/>
        </p:spPr>
        <p:txBody>
          <a:bodyPr wrap="square" rtlCol="0">
            <a:spAutoFit/>
          </a:bodyPr>
          <a:lstStyle/>
          <a:p>
            <a:pPr algn="just"/>
            <a:r>
              <a:rPr lang="en-US" altLang="zh-TW" dirty="0">
                <a:ea typeface="標楷體" panose="03000509000000000000" pitchFamily="65" charset="-120"/>
              </a:rPr>
              <a:t>Do you want to improve your English reading and speaking proficiencies further? Through English Reading Groups, you will be able to meet students from all over the world. With a wide range of topics and flexible schedules, English Reading Groups will help you read and speak English with ease!</a:t>
            </a:r>
          </a:p>
        </p:txBody>
      </p:sp>
      <p:pic>
        <p:nvPicPr>
          <p:cNvPr id="25" name="圖片 24">
            <a:extLst>
              <a:ext uri="{FF2B5EF4-FFF2-40B4-BE49-F238E27FC236}">
                <a16:creationId xmlns:a16="http://schemas.microsoft.com/office/drawing/2014/main" id="{3500778F-AA1B-4E7E-88AE-C00B32D01B2C}"/>
              </a:ext>
            </a:extLst>
          </p:cNvPr>
          <p:cNvPicPr>
            <a:picLocks noChangeAspect="1"/>
          </p:cNvPicPr>
          <p:nvPr/>
        </p:nvPicPr>
        <p:blipFill>
          <a:blip r:embed="rId6" cstate="print"/>
          <a:stretch>
            <a:fillRect/>
          </a:stretch>
        </p:blipFill>
        <p:spPr>
          <a:xfrm>
            <a:off x="7469013" y="3557842"/>
            <a:ext cx="3308448" cy="1861002"/>
          </a:xfrm>
          <a:prstGeom prst="rect">
            <a:avLst/>
          </a:prstGeom>
          <a:solidFill>
            <a:srgbClr val="FFFF00"/>
          </a:solidFill>
        </p:spPr>
      </p:pic>
      <p:pic>
        <p:nvPicPr>
          <p:cNvPr id="26" name="圖片 25">
            <a:extLst>
              <a:ext uri="{FF2B5EF4-FFF2-40B4-BE49-F238E27FC236}">
                <a16:creationId xmlns:a16="http://schemas.microsoft.com/office/drawing/2014/main" id="{074CA348-A80B-4493-B91A-6CE94A7D5A42}"/>
              </a:ext>
            </a:extLst>
          </p:cNvPr>
          <p:cNvPicPr>
            <a:picLocks noChangeAspect="1"/>
          </p:cNvPicPr>
          <p:nvPr/>
        </p:nvPicPr>
        <p:blipFill>
          <a:blip r:embed="rId7" cstate="print"/>
          <a:stretch>
            <a:fillRect/>
          </a:stretch>
        </p:blipFill>
        <p:spPr>
          <a:xfrm>
            <a:off x="7469012" y="1243029"/>
            <a:ext cx="3308447" cy="2205631"/>
          </a:xfrm>
          <a:prstGeom prst="rect">
            <a:avLst/>
          </a:prstGeom>
          <a:solidFill>
            <a:srgbClr val="FFFF00"/>
          </a:solidFill>
        </p:spPr>
      </p:pic>
      <p:grpSp>
        <p:nvGrpSpPr>
          <p:cNvPr id="27" name="群組 26">
            <a:extLst>
              <a:ext uri="{FF2B5EF4-FFF2-40B4-BE49-F238E27FC236}">
                <a16:creationId xmlns:a16="http://schemas.microsoft.com/office/drawing/2014/main" id="{4FAC1DA9-EE59-4C4E-80F7-71040CB43B1D}"/>
              </a:ext>
            </a:extLst>
          </p:cNvPr>
          <p:cNvGrpSpPr/>
          <p:nvPr/>
        </p:nvGrpSpPr>
        <p:grpSpPr>
          <a:xfrm>
            <a:off x="3242359" y="66855"/>
            <a:ext cx="6016702" cy="685670"/>
            <a:chOff x="3242359" y="66855"/>
            <a:chExt cx="6016702" cy="685670"/>
          </a:xfrm>
        </p:grpSpPr>
        <p:pic>
          <p:nvPicPr>
            <p:cNvPr id="28" name="圖片 27">
              <a:extLst>
                <a:ext uri="{FF2B5EF4-FFF2-40B4-BE49-F238E27FC236}">
                  <a16:creationId xmlns:a16="http://schemas.microsoft.com/office/drawing/2014/main" id="{FF8A50CA-90CB-4D31-AF9D-C5AE133E33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29" name="文字方塊 28">
              <a:extLst>
                <a:ext uri="{FF2B5EF4-FFF2-40B4-BE49-F238E27FC236}">
                  <a16:creationId xmlns:a16="http://schemas.microsoft.com/office/drawing/2014/main" id="{BD2A2137-D03F-4C82-8144-565281535351}"/>
                </a:ext>
              </a:extLst>
            </p:cNvPr>
            <p:cNvSpPr txBox="1"/>
            <p:nvPr/>
          </p:nvSpPr>
          <p:spPr>
            <a:xfrm>
              <a:off x="3923934" y="136524"/>
              <a:ext cx="3659143" cy="400110"/>
            </a:xfrm>
            <a:prstGeom prst="rect">
              <a:avLst/>
            </a:prstGeom>
            <a:noFill/>
          </p:spPr>
          <p:txBody>
            <a:bodyPr wrap="none" rtlCol="0">
              <a:spAutoFit/>
            </a:bodyPr>
            <a:lstStyle/>
            <a:p>
              <a:r>
                <a:rPr lang="en-US" altLang="zh-TW" sz="2000" b="1" dirty="0">
                  <a:solidFill>
                    <a:srgbClr val="00A2E9"/>
                  </a:solidFill>
                  <a:ea typeface="標楷體" panose="03000509000000000000" pitchFamily="65" charset="-120"/>
                </a:rPr>
                <a:t>Can I study in another language?</a:t>
              </a:r>
              <a:endParaRPr lang="zh-TW" altLang="en-US" sz="2000" b="1" dirty="0">
                <a:solidFill>
                  <a:srgbClr val="00A2E9"/>
                </a:solidFill>
                <a:ea typeface="標楷體" panose="03000509000000000000" pitchFamily="65" charset="-120"/>
              </a:endParaRPr>
            </a:p>
          </p:txBody>
        </p:sp>
        <p:sp>
          <p:nvSpPr>
            <p:cNvPr id="30" name="Line 11">
              <a:extLst>
                <a:ext uri="{FF2B5EF4-FFF2-40B4-BE49-F238E27FC236}">
                  <a16:creationId xmlns:a16="http://schemas.microsoft.com/office/drawing/2014/main" id="{F7DCAC22-D27E-4D3B-A49D-A443F0971BE5}"/>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827190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3" name="文字方塊 12"/>
          <p:cNvSpPr txBox="1"/>
          <p:nvPr/>
        </p:nvSpPr>
        <p:spPr>
          <a:xfrm>
            <a:off x="3923934" y="136524"/>
            <a:ext cx="4160113" cy="400110"/>
          </a:xfrm>
          <a:prstGeom prst="rect">
            <a:avLst/>
          </a:prstGeom>
          <a:noFill/>
        </p:spPr>
        <p:txBody>
          <a:bodyPr wrap="none" rtlCol="0">
            <a:spAutoFit/>
          </a:bodyPr>
          <a:lstStyle/>
          <a:p>
            <a:r>
              <a:rPr lang="zh-TW" altLang="en-US" sz="2000" b="1" dirty="0">
                <a:solidFill>
                  <a:srgbClr val="00A2E9"/>
                </a:solidFill>
                <a:latin typeface="標楷體" panose="03000509000000000000" pitchFamily="65" charset="-120"/>
                <a:ea typeface="標楷體" panose="03000509000000000000" pitchFamily="65" charset="-120"/>
              </a:rPr>
              <a:t>大學專業只能使用一種語言學習嗎</a:t>
            </a:r>
            <a:r>
              <a:rPr lang="en-US" altLang="zh-TW" sz="2000" b="1" dirty="0">
                <a:solidFill>
                  <a:srgbClr val="00A2E9"/>
                </a:solidFill>
                <a:latin typeface="標楷體" panose="03000509000000000000" pitchFamily="65" charset="-120"/>
                <a:ea typeface="標楷體" panose="03000509000000000000" pitchFamily="65" charset="-120"/>
              </a:rPr>
              <a:t>?</a:t>
            </a:r>
            <a:endParaRPr lang="zh-TW" altLang="en-US" sz="2000" b="1" dirty="0">
              <a:solidFill>
                <a:srgbClr val="00A2E9"/>
              </a:solidFill>
              <a:latin typeface="標楷體" panose="03000509000000000000" pitchFamily="65" charset="-120"/>
              <a:ea typeface="標楷體" panose="03000509000000000000" pitchFamily="65" charset="-120"/>
            </a:endParaRP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44</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1941557"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latin typeface="標楷體" panose="03000509000000000000" pitchFamily="65" charset="-120"/>
                <a:ea typeface="標楷體" panose="03000509000000000000" pitchFamily="65" charset="-120"/>
              </a:rPr>
              <a:t>(5)</a:t>
            </a:r>
            <a:r>
              <a:rPr lang="zh-TW" altLang="en-US" sz="2000" b="1" dirty="0">
                <a:latin typeface="標楷體" panose="03000509000000000000" pitchFamily="65" charset="-120"/>
                <a:ea typeface="標楷體" panose="03000509000000000000" pitchFamily="65" charset="-120"/>
              </a:rPr>
              <a:t>英檢補助</a:t>
            </a:r>
          </a:p>
        </p:txBody>
      </p:sp>
      <p:sp>
        <p:nvSpPr>
          <p:cNvPr id="11" name="矩形 10"/>
          <p:cNvSpPr/>
          <p:nvPr/>
        </p:nvSpPr>
        <p:spPr>
          <a:xfrm>
            <a:off x="2357599" y="2809148"/>
            <a:ext cx="7117327" cy="132343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nchor="ctr">
            <a:spAutoFit/>
          </a:bodyPr>
          <a:lstStyle/>
          <a:p>
            <a:pPr marL="342900" indent="-342900">
              <a:buBlip>
                <a:blip r:embed="rId4">
                  <a:extLst>
                    <a:ext uri="{96DAC541-7B7A-43D3-8B79-37D633B846F1}">
                      <asvg:svgBlip xmlns:asvg="http://schemas.microsoft.com/office/drawing/2016/SVG/main" r:embed="rId5"/>
                    </a:ext>
                  </a:extLst>
                </a:blip>
              </a:buBlip>
            </a:pPr>
            <a:r>
              <a:rPr lang="zh-TW" altLang="en-US" sz="2000" dirty="0">
                <a:latin typeface="標楷體" panose="03000509000000000000" pitchFamily="65" charset="-120"/>
                <a:ea typeface="標楷體" panose="03000509000000000000" pitchFamily="65" charset="-120"/>
              </a:rPr>
              <a:t>本校日間學制大學部及碩、博士班學生於在學期間參加多益、托福、雅思、全民英檢等英文相關檢定考試並達</a:t>
            </a:r>
            <a:r>
              <a:rPr lang="en-US" altLang="zh-TW" sz="2000" dirty="0">
                <a:latin typeface="標楷體" panose="03000509000000000000" pitchFamily="65" charset="-120"/>
                <a:ea typeface="標楷體" panose="03000509000000000000" pitchFamily="65" charset="-120"/>
              </a:rPr>
              <a:t>CEFR B2</a:t>
            </a:r>
            <a:r>
              <a:rPr lang="zh-TW" altLang="en-US" sz="2000" dirty="0">
                <a:latin typeface="標楷體" panose="03000509000000000000" pitchFamily="65" charset="-120"/>
                <a:ea typeface="標楷體" panose="03000509000000000000" pitchFamily="65" charset="-120"/>
              </a:rPr>
              <a:t>獎勵標準者，將補助報名費用。每人於在學期間以獲得乙次獎勵為限。</a:t>
            </a:r>
            <a:endParaRPr lang="en-US" altLang="zh-TW" sz="2000" dirty="0">
              <a:latin typeface="標楷體" panose="03000509000000000000" pitchFamily="65" charset="-120"/>
              <a:ea typeface="標楷體" panose="03000509000000000000" pitchFamily="65" charset="-120"/>
            </a:endParaRPr>
          </a:p>
        </p:txBody>
      </p:sp>
      <p:grpSp>
        <p:nvGrpSpPr>
          <p:cNvPr id="17" name="群組 16">
            <a:extLst>
              <a:ext uri="{FF2B5EF4-FFF2-40B4-BE49-F238E27FC236}">
                <a16:creationId xmlns:a16="http://schemas.microsoft.com/office/drawing/2014/main" id="{7D3DA7E2-06DD-4E13-867C-E232FDBE1B74}"/>
              </a:ext>
            </a:extLst>
          </p:cNvPr>
          <p:cNvGrpSpPr/>
          <p:nvPr/>
        </p:nvGrpSpPr>
        <p:grpSpPr>
          <a:xfrm>
            <a:off x="3242359" y="4477636"/>
            <a:ext cx="5222969" cy="570850"/>
            <a:chOff x="2094814" y="7137931"/>
            <a:chExt cx="5222969" cy="570850"/>
          </a:xfrm>
        </p:grpSpPr>
        <p:pic>
          <p:nvPicPr>
            <p:cNvPr id="18" name="圖片 17">
              <a:extLst>
                <a:ext uri="{FF2B5EF4-FFF2-40B4-BE49-F238E27FC236}">
                  <a16:creationId xmlns:a16="http://schemas.microsoft.com/office/drawing/2014/main" id="{D1CBBC18-B7D9-4F20-B4D1-D354EE0ABD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7388" y="7203675"/>
              <a:ext cx="439361" cy="439361"/>
            </a:xfrm>
            <a:prstGeom prst="rect">
              <a:avLst/>
            </a:prstGeom>
          </p:spPr>
        </p:pic>
        <p:sp>
          <p:nvSpPr>
            <p:cNvPr id="19" name="內容版面配置區 14">
              <a:extLst>
                <a:ext uri="{FF2B5EF4-FFF2-40B4-BE49-F238E27FC236}">
                  <a16:creationId xmlns:a16="http://schemas.microsoft.com/office/drawing/2014/main" id="{1E38B847-CC73-4970-88E7-5BBE22C1BE48}"/>
                </a:ext>
              </a:extLst>
            </p:cNvPr>
            <p:cNvSpPr txBox="1">
              <a:spLocks/>
            </p:cNvSpPr>
            <p:nvPr/>
          </p:nvSpPr>
          <p:spPr>
            <a:xfrm>
              <a:off x="2094814" y="7137931"/>
              <a:ext cx="5222969" cy="570850"/>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800" dirty="0">
                  <a:latin typeface="標楷體" panose="03000509000000000000" pitchFamily="65" charset="-120"/>
                  <a:ea typeface="標楷體" panose="03000509000000000000" pitchFamily="65" charset="-120"/>
                </a:rPr>
                <a:t>共教外文組網站</a:t>
              </a:r>
              <a:r>
                <a:rPr lang="zh-TW" altLang="en-US" sz="1800" dirty="0">
                  <a:ea typeface="標楷體" panose="03000509000000000000" pitchFamily="65" charset="-120"/>
                </a:rPr>
                <a:t>：</a:t>
              </a:r>
              <a:r>
                <a:rPr lang="en-US" altLang="zh-TW" sz="1800" dirty="0">
                  <a:ea typeface="標楷體" panose="03000509000000000000" pitchFamily="65" charset="-120"/>
                </a:rPr>
                <a:t>https://reurl.cc/A1xoAp</a:t>
              </a:r>
              <a:endParaRPr lang="zh-TW" altLang="en-US" sz="1800" dirty="0">
                <a:ea typeface="標楷體" panose="03000509000000000000" pitchFamily="65" charset="-120"/>
              </a:endParaRPr>
            </a:p>
          </p:txBody>
        </p:sp>
      </p:grpSp>
    </p:spTree>
    <p:extLst>
      <p:ext uri="{BB962C8B-B14F-4D97-AF65-F5344CB8AC3E}">
        <p14:creationId xmlns:p14="http://schemas.microsoft.com/office/powerpoint/2010/main" val="1448792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45</a:t>
            </a:fld>
            <a:endParaRPr lang="zh-TW" altLang="en-US">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07DFF88-EE6A-421A-9F4C-138C6ACD8090}"/>
              </a:ext>
            </a:extLst>
          </p:cNvPr>
          <p:cNvSpPr txBox="1"/>
          <p:nvPr/>
        </p:nvSpPr>
        <p:spPr>
          <a:xfrm>
            <a:off x="710391" y="1212107"/>
            <a:ext cx="4601388"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ea typeface="標楷體" panose="03000509000000000000" pitchFamily="65" charset="-120"/>
              </a:rPr>
              <a:t>(5)</a:t>
            </a:r>
            <a:r>
              <a:rPr lang="en-US" altLang="zh-TW" sz="2000" b="1" dirty="0"/>
              <a:t> English Certification Exam Subsidy</a:t>
            </a:r>
            <a:endParaRPr lang="zh-TW" altLang="en-US" sz="2000" b="1" dirty="0">
              <a:ea typeface="標楷體" panose="03000509000000000000" pitchFamily="65" charset="-120"/>
            </a:endParaRPr>
          </a:p>
        </p:txBody>
      </p:sp>
      <p:sp>
        <p:nvSpPr>
          <p:cNvPr id="11" name="矩形 10"/>
          <p:cNvSpPr/>
          <p:nvPr/>
        </p:nvSpPr>
        <p:spPr>
          <a:xfrm>
            <a:off x="2357599" y="2732205"/>
            <a:ext cx="7117200" cy="147732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nchor="ctr">
            <a:spAutoFit/>
          </a:bodyPr>
          <a:lstStyle/>
          <a:p>
            <a:pPr marL="342900" indent="-342900">
              <a:buBlip>
                <a:blip r:embed="rId3">
                  <a:extLst>
                    <a:ext uri="{96DAC541-7B7A-43D3-8B79-37D633B846F1}">
                      <asvg:svgBlip xmlns:asvg="http://schemas.microsoft.com/office/drawing/2016/SVG/main" r:embed="rId4"/>
                    </a:ext>
                  </a:extLst>
                </a:blip>
              </a:buBlip>
            </a:pPr>
            <a:r>
              <a:rPr lang="en-US" altLang="zh-TW" dirty="0"/>
              <a:t>Undergraduate and graduate students while being enrolled as an NTNU student have attained CEFR B2 in English certification exams such as TOEIC, TOEFL, IELTS, and GEPT will qualify for a reimbursement of their exam registration fees. Each student is limited to one reimbursement only. </a:t>
            </a:r>
            <a:endParaRPr lang="en-US" altLang="zh-TW" sz="2000" dirty="0">
              <a:latin typeface="標楷體" panose="03000509000000000000" pitchFamily="65" charset="-120"/>
              <a:ea typeface="標楷體" panose="03000509000000000000" pitchFamily="65" charset="-120"/>
            </a:endParaRPr>
          </a:p>
        </p:txBody>
      </p:sp>
      <p:grpSp>
        <p:nvGrpSpPr>
          <p:cNvPr id="14" name="群組 13">
            <a:extLst>
              <a:ext uri="{FF2B5EF4-FFF2-40B4-BE49-F238E27FC236}">
                <a16:creationId xmlns:a16="http://schemas.microsoft.com/office/drawing/2014/main" id="{E1B5AB32-19F9-42A6-9936-08DD544D5E0B}"/>
              </a:ext>
            </a:extLst>
          </p:cNvPr>
          <p:cNvGrpSpPr/>
          <p:nvPr/>
        </p:nvGrpSpPr>
        <p:grpSpPr>
          <a:xfrm>
            <a:off x="3242359" y="66855"/>
            <a:ext cx="6016702" cy="685670"/>
            <a:chOff x="3242359" y="66855"/>
            <a:chExt cx="6016702" cy="685670"/>
          </a:xfrm>
        </p:grpSpPr>
        <p:pic>
          <p:nvPicPr>
            <p:cNvPr id="17" name="圖片 16">
              <a:extLst>
                <a:ext uri="{FF2B5EF4-FFF2-40B4-BE49-F238E27FC236}">
                  <a16:creationId xmlns:a16="http://schemas.microsoft.com/office/drawing/2014/main" id="{C8570002-EA50-4034-B7D6-F714ABD9D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8" name="文字方塊 17">
              <a:extLst>
                <a:ext uri="{FF2B5EF4-FFF2-40B4-BE49-F238E27FC236}">
                  <a16:creationId xmlns:a16="http://schemas.microsoft.com/office/drawing/2014/main" id="{6D6A7C36-D3FE-47A8-9F09-EE39DD905904}"/>
                </a:ext>
              </a:extLst>
            </p:cNvPr>
            <p:cNvSpPr txBox="1"/>
            <p:nvPr/>
          </p:nvSpPr>
          <p:spPr>
            <a:xfrm>
              <a:off x="3923934" y="136524"/>
              <a:ext cx="3659143" cy="400110"/>
            </a:xfrm>
            <a:prstGeom prst="rect">
              <a:avLst/>
            </a:prstGeom>
            <a:noFill/>
          </p:spPr>
          <p:txBody>
            <a:bodyPr wrap="none" rtlCol="0">
              <a:spAutoFit/>
            </a:bodyPr>
            <a:lstStyle/>
            <a:p>
              <a:r>
                <a:rPr lang="en-US" altLang="zh-TW" sz="2000" b="1" dirty="0">
                  <a:solidFill>
                    <a:srgbClr val="00A2E9"/>
                  </a:solidFill>
                  <a:ea typeface="標楷體" panose="03000509000000000000" pitchFamily="65" charset="-120"/>
                </a:rPr>
                <a:t>Can I study in another language?</a:t>
              </a:r>
              <a:endParaRPr lang="zh-TW" altLang="en-US" sz="2000" b="1" dirty="0">
                <a:solidFill>
                  <a:srgbClr val="00A2E9"/>
                </a:solidFill>
                <a:ea typeface="標楷體" panose="03000509000000000000" pitchFamily="65" charset="-120"/>
              </a:endParaRPr>
            </a:p>
          </p:txBody>
        </p:sp>
        <p:sp>
          <p:nvSpPr>
            <p:cNvPr id="19" name="Line 11">
              <a:extLst>
                <a:ext uri="{FF2B5EF4-FFF2-40B4-BE49-F238E27FC236}">
                  <a16:creationId xmlns:a16="http://schemas.microsoft.com/office/drawing/2014/main" id="{0EDEBF18-1033-4949-B846-734FBB4561F1}"/>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0" name="群組 9">
            <a:extLst>
              <a:ext uri="{FF2B5EF4-FFF2-40B4-BE49-F238E27FC236}">
                <a16:creationId xmlns:a16="http://schemas.microsoft.com/office/drawing/2014/main" id="{1EBB2DE7-5E9C-4C08-B6A5-D41AFAF2EA8B}"/>
              </a:ext>
            </a:extLst>
          </p:cNvPr>
          <p:cNvGrpSpPr/>
          <p:nvPr/>
        </p:nvGrpSpPr>
        <p:grpSpPr>
          <a:xfrm>
            <a:off x="3242359" y="4477636"/>
            <a:ext cx="5222969" cy="570850"/>
            <a:chOff x="2094814" y="7137931"/>
            <a:chExt cx="5222969" cy="570850"/>
          </a:xfrm>
        </p:grpSpPr>
        <p:pic>
          <p:nvPicPr>
            <p:cNvPr id="12" name="圖片 11">
              <a:extLst>
                <a:ext uri="{FF2B5EF4-FFF2-40B4-BE49-F238E27FC236}">
                  <a16:creationId xmlns:a16="http://schemas.microsoft.com/office/drawing/2014/main" id="{E6CBD6A1-12D7-4E47-80E4-2DC6CDBC5F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7388" y="7203675"/>
              <a:ext cx="439361" cy="439361"/>
            </a:xfrm>
            <a:prstGeom prst="rect">
              <a:avLst/>
            </a:prstGeom>
          </p:spPr>
        </p:pic>
        <p:sp>
          <p:nvSpPr>
            <p:cNvPr id="13" name="內容版面配置區 14">
              <a:extLst>
                <a:ext uri="{FF2B5EF4-FFF2-40B4-BE49-F238E27FC236}">
                  <a16:creationId xmlns:a16="http://schemas.microsoft.com/office/drawing/2014/main" id="{E9EE7D62-6162-4131-8CCE-B5E12A6D242B}"/>
                </a:ext>
              </a:extLst>
            </p:cNvPr>
            <p:cNvSpPr txBox="1">
              <a:spLocks/>
            </p:cNvSpPr>
            <p:nvPr/>
          </p:nvSpPr>
          <p:spPr>
            <a:xfrm>
              <a:off x="2094814" y="7137931"/>
              <a:ext cx="5222969" cy="570850"/>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800" dirty="0"/>
                <a:t>Website </a:t>
              </a:r>
              <a:r>
                <a:rPr lang="zh-TW" altLang="en-US" sz="1800" dirty="0">
                  <a:ea typeface="標楷體" panose="03000509000000000000" pitchFamily="65" charset="-120"/>
                </a:rPr>
                <a:t>：</a:t>
              </a:r>
              <a:r>
                <a:rPr lang="en-US" altLang="zh-TW" sz="1800" dirty="0">
                  <a:ea typeface="標楷體" panose="03000509000000000000" pitchFamily="65" charset="-120"/>
                </a:rPr>
                <a:t>https://reurl.cc/A1xoAp</a:t>
              </a:r>
              <a:endParaRPr lang="zh-TW" altLang="en-US" sz="1800" dirty="0">
                <a:ea typeface="標楷體" panose="03000509000000000000" pitchFamily="65" charset="-120"/>
              </a:endParaRPr>
            </a:p>
          </p:txBody>
        </p:sp>
      </p:grpSp>
    </p:spTree>
    <p:extLst>
      <p:ext uri="{BB962C8B-B14F-4D97-AF65-F5344CB8AC3E}">
        <p14:creationId xmlns:p14="http://schemas.microsoft.com/office/powerpoint/2010/main" val="3145582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2972944" y="462337"/>
            <a:ext cx="6620832" cy="6276700"/>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69389">
              <a:off x="3786335" y="1374724"/>
              <a:ext cx="1783841" cy="867689"/>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學長姐分享       </a:t>
              </a:r>
              <a:endParaRPr lang="en-US" altLang="zh-TW" b="1" dirty="0">
                <a:latin typeface="標楷體" panose="03000509000000000000" pitchFamily="65" charset="-120"/>
                <a:ea typeface="標楷體" panose="03000509000000000000" pitchFamily="65" charset="-120"/>
              </a:endParaRPr>
            </a:p>
            <a:p>
              <a:endParaRPr lang="en-US" altLang="zh-TW"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grpSp>
      <p:sp>
        <p:nvSpPr>
          <p:cNvPr id="13" name="文字方塊 12"/>
          <p:cNvSpPr txBox="1"/>
          <p:nvPr/>
        </p:nvSpPr>
        <p:spPr>
          <a:xfrm>
            <a:off x="3923934" y="136524"/>
            <a:ext cx="2492990" cy="400110"/>
          </a:xfrm>
          <a:prstGeom prst="rect">
            <a:avLst/>
          </a:prstGeom>
          <a:noFill/>
        </p:spPr>
        <p:txBody>
          <a:bodyPr wrap="none" rtlCol="0">
            <a:spAutoFit/>
          </a:bodyPr>
          <a:lstStyle/>
          <a:p>
            <a:r>
              <a:rPr lang="zh-TW" altLang="zh-TW" sz="2000" b="1" dirty="0">
                <a:solidFill>
                  <a:srgbClr val="CD8534"/>
                </a:solidFill>
                <a:latin typeface="標楷體" panose="03000509000000000000" pitchFamily="65" charset="-120"/>
                <a:ea typeface="標楷體" panose="03000509000000000000" pitchFamily="65" charset="-120"/>
              </a:rPr>
              <a:t>大學只能在</a:t>
            </a:r>
            <a:r>
              <a:rPr lang="zh-TW" altLang="en-US" sz="2000" b="1" dirty="0">
                <a:solidFill>
                  <a:srgbClr val="CD8534"/>
                </a:solidFill>
                <a:latin typeface="標楷體" panose="03000509000000000000" pitchFamily="65" charset="-120"/>
                <a:ea typeface="標楷體" panose="03000509000000000000" pitchFamily="65" charset="-120"/>
              </a:rPr>
              <a:t>臺</a:t>
            </a:r>
            <a:r>
              <a:rPr lang="zh-TW" altLang="zh-TW" sz="2000" b="1" dirty="0">
                <a:solidFill>
                  <a:srgbClr val="CD8534"/>
                </a:solidFill>
                <a:latin typeface="標楷體" panose="03000509000000000000" pitchFamily="65" charset="-120"/>
                <a:ea typeface="標楷體" panose="03000509000000000000" pitchFamily="65" charset="-120"/>
              </a:rPr>
              <a:t>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8" name="Rectangle 9"/>
          <p:cNvSpPr>
            <a:spLocks noChangeArrowheads="1"/>
          </p:cNvSpPr>
          <p:nvPr/>
        </p:nvSpPr>
        <p:spPr bwMode="auto">
          <a:xfrm rot="21262200">
            <a:off x="4155599" y="1317618"/>
            <a:ext cx="4976297"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20000"/>
              </a:lnSpc>
              <a:spcBef>
                <a:spcPct val="0"/>
              </a:spcBef>
              <a:spcAft>
                <a:spcPct val="0"/>
              </a:spcAft>
              <a:buClrTx/>
              <a:buSzTx/>
              <a:buFontTx/>
              <a:buNone/>
              <a:tabLst/>
            </a:pPr>
            <a:r>
              <a:rPr lang="zh-TW" altLang="en-US" sz="1400" dirty="0">
                <a:latin typeface="標楷體" panose="03000509000000000000" pitchFamily="65" charset="-120"/>
                <a:ea typeface="標楷體" panose="03000509000000000000" pitchFamily="65" charset="-120"/>
              </a:rPr>
              <a:t>    當決定</a:t>
            </a:r>
            <a:r>
              <a:rPr lang="zh-TW" altLang="en-US" sz="1400">
                <a:latin typeface="標楷體" panose="03000509000000000000" pitchFamily="65" charset="-120"/>
                <a:ea typeface="標楷體" panose="03000509000000000000" pitchFamily="65" charset="-120"/>
              </a:rPr>
              <a:t>要出國就讀</a:t>
            </a:r>
            <a:r>
              <a:rPr lang="zh-TW" altLang="en-US" sz="1400" dirty="0">
                <a:latin typeface="標楷體" panose="03000509000000000000" pitchFamily="65" charset="-120"/>
                <a:ea typeface="標楷體" panose="03000509000000000000" pitchFamily="65" charset="-120"/>
              </a:rPr>
              <a:t>研究所時我開始用</a:t>
            </a:r>
            <a:r>
              <a:rPr lang="en-US" altLang="zh-TW" sz="1400" dirty="0">
                <a:latin typeface="標楷體" panose="03000509000000000000" pitchFamily="65" charset="-120"/>
                <a:ea typeface="標楷體" panose="03000509000000000000" pitchFamily="65" charset="-120"/>
              </a:rPr>
              <a:t>3W(Why</a:t>
            </a:r>
            <a:r>
              <a:rPr lang="zh-TW" altLang="en-US"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Where</a:t>
            </a:r>
            <a:r>
              <a:rPr lang="zh-TW" altLang="en-US"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What) </a:t>
            </a:r>
            <a:r>
              <a:rPr lang="zh-TW" altLang="en-US" sz="1400" dirty="0">
                <a:latin typeface="標楷體" panose="03000509000000000000" pitchFamily="65" charset="-120"/>
                <a:ea typeface="標楷體" panose="03000509000000000000" pitchFamily="65" charset="-120"/>
              </a:rPr>
              <a:t>問自己，檢視自己究竟為什麼要出國、想到哪裡升學和想要讀什麼，等確立後便開始著手準備資料。在大三下時除了幫忙教授做研究外，基本上不太參與系上活動了，每天沒有課堂就讀英文，休息時間也會搜尋一下美國學校資訊、準備</a:t>
            </a:r>
            <a:r>
              <a:rPr lang="en-US" altLang="zh-TW" sz="1400" dirty="0">
                <a:latin typeface="標楷體" panose="03000509000000000000" pitchFamily="65" charset="-120"/>
                <a:ea typeface="標楷體" panose="03000509000000000000" pitchFamily="65" charset="-120"/>
              </a:rPr>
              <a:t>CV</a:t>
            </a:r>
            <a:r>
              <a:rPr lang="zh-TW" altLang="en-US"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SOP</a:t>
            </a:r>
            <a:r>
              <a:rPr lang="zh-TW" altLang="en-US" sz="1400" dirty="0">
                <a:latin typeface="標楷體" panose="03000509000000000000" pitchFamily="65" charset="-120"/>
                <a:ea typeface="標楷體" panose="03000509000000000000" pitchFamily="65" charset="-120"/>
              </a:rPr>
              <a:t>等資料。因為沒有請代辦的關係，我會利用</a:t>
            </a:r>
            <a:r>
              <a:rPr lang="en-US" altLang="zh-TW" sz="1400" dirty="0">
                <a:latin typeface="標楷體" panose="03000509000000000000" pitchFamily="65" charset="-120"/>
                <a:ea typeface="標楷體" panose="03000509000000000000" pitchFamily="65" charset="-120"/>
              </a:rPr>
              <a:t>Excel</a:t>
            </a:r>
            <a:r>
              <a:rPr lang="zh-TW" altLang="en-US" sz="1400" dirty="0">
                <a:latin typeface="標楷體" panose="03000509000000000000" pitchFamily="65" charset="-120"/>
                <a:ea typeface="標楷體" panose="03000509000000000000" pitchFamily="65" charset="-120"/>
              </a:rPr>
              <a:t>整理各所學校資料，並列明各校要求的文件以及截止日期。另外，我也在這段時間積極尋找資源，向曾經出國或是正在國外就讀的朋友、家人詢問相關問題及幫忙檢閱我的英文文章。</a:t>
            </a:r>
          </a:p>
          <a:p>
            <a:pPr marR="0" lvl="0" indent="0" fontAlgn="base">
              <a:lnSpc>
                <a:spcPct val="120000"/>
              </a:lnSpc>
              <a:spcBef>
                <a:spcPct val="0"/>
              </a:spcBef>
              <a:spcAft>
                <a:spcPct val="0"/>
              </a:spcAft>
              <a:buClrTx/>
              <a:buSzTx/>
              <a:buFontTx/>
              <a:buNone/>
              <a:tabLst/>
            </a:pPr>
            <a:r>
              <a:rPr lang="zh-TW" altLang="en-US" sz="1400" dirty="0">
                <a:latin typeface="標楷體" panose="03000509000000000000" pitchFamily="65" charset="-120"/>
                <a:ea typeface="標楷體" panose="03000509000000000000" pitchFamily="65" charset="-120"/>
              </a:rPr>
              <a:t>    </a:t>
            </a:r>
            <a:r>
              <a:rPr lang="en-US" altLang="zh-TW" sz="1400" dirty="0">
                <a:latin typeface="標楷體" panose="03000509000000000000" pitchFamily="65" charset="-120"/>
                <a:ea typeface="標楷體" panose="03000509000000000000" pitchFamily="65" charset="-120"/>
              </a:rPr>
              <a:t>Why not? </a:t>
            </a:r>
            <a:r>
              <a:rPr lang="zh-TW" altLang="en-US" sz="1400" dirty="0">
                <a:latin typeface="標楷體" panose="03000509000000000000" pitchFamily="65" charset="-120"/>
                <a:ea typeface="標楷體" panose="03000509000000000000" pitchFamily="65" charset="-120"/>
              </a:rPr>
              <a:t>是我之前和一位在台灣學習中文的土耳其朋友聊天時他給我的答案，當時我問他為什麼他有勇氣只因為看了一部華劇就隻身來台灣學習中文。他則反問我為何不呢，人生就僅僅一次，當內心渴望著一件事時，不管是出國唸碩士或是到國外交換等等，都該盡自己最大的能力去執行，坐而言不如起而行。因此每當我自己在猶疑不定、不敢冒險嘗試、不想跳脫舒適圈時，這兩個字總會提醒著我，為何不給自己一個機會。</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46</a:t>
            </a:fld>
            <a:endParaRPr lang="zh-TW" altLang="en-US">
              <a:latin typeface="標楷體" panose="03000509000000000000" pitchFamily="65" charset="-120"/>
              <a:ea typeface="標楷體" panose="03000509000000000000" pitchFamily="65" charset="-120"/>
            </a:endParaRPr>
          </a:p>
        </p:txBody>
      </p:sp>
      <p:sp>
        <p:nvSpPr>
          <p:cNvPr id="11" name="文字方塊 10"/>
          <p:cNvSpPr txBox="1"/>
          <p:nvPr/>
        </p:nvSpPr>
        <p:spPr>
          <a:xfrm rot="21269389">
            <a:off x="6453094" y="5705005"/>
            <a:ext cx="3531736" cy="923330"/>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公民教育與活動領導學系       </a:t>
            </a:r>
            <a:endParaRPr lang="en-US" altLang="zh-TW" b="1" dirty="0">
              <a:latin typeface="標楷體" panose="03000509000000000000" pitchFamily="65" charset="-120"/>
              <a:ea typeface="標楷體" panose="03000509000000000000" pitchFamily="65" charset="-120"/>
            </a:endParaRPr>
          </a:p>
          <a:p>
            <a:endParaRPr lang="en-US" altLang="zh-TW"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pic>
        <p:nvPicPr>
          <p:cNvPr id="15" name="圖片 14">
            <a:extLst>
              <a:ext uri="{FF2B5EF4-FFF2-40B4-BE49-F238E27FC236}">
                <a16:creationId xmlns:a16="http://schemas.microsoft.com/office/drawing/2014/main" id="{BE608E10-58F6-4BAB-B001-764844E7B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spTree>
    <p:extLst>
      <p:ext uri="{BB962C8B-B14F-4D97-AF65-F5344CB8AC3E}">
        <p14:creationId xmlns:p14="http://schemas.microsoft.com/office/powerpoint/2010/main" val="1390828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3" name="群組 2"/>
          <p:cNvGrpSpPr/>
          <p:nvPr/>
        </p:nvGrpSpPr>
        <p:grpSpPr>
          <a:xfrm>
            <a:off x="3380898" y="913864"/>
            <a:ext cx="6620832" cy="5800308"/>
            <a:chOff x="2637650" y="292062"/>
            <a:chExt cx="6620832" cy="5800308"/>
          </a:xfrm>
        </p:grpSpPr>
        <p:grpSp>
          <p:nvGrpSpPr>
            <p:cNvPr id="2" name="群組 1"/>
            <p:cNvGrpSpPr/>
            <p:nvPr/>
          </p:nvGrpSpPr>
          <p:grpSpPr>
            <a:xfrm>
              <a:off x="2637650" y="292062"/>
              <a:ext cx="6620832" cy="5800308"/>
              <a:chOff x="2637650" y="292062"/>
              <a:chExt cx="6620832" cy="5800308"/>
            </a:xfrm>
          </p:grpSpPr>
          <p:grpSp>
            <p:nvGrpSpPr>
              <p:cNvPr id="8" name="群組 7"/>
              <p:cNvGrpSpPr/>
              <p:nvPr/>
            </p:nvGrpSpPr>
            <p:grpSpPr>
              <a:xfrm>
                <a:off x="2637650" y="292062"/>
                <a:ext cx="6620832" cy="5800308"/>
                <a:chOff x="2684780" y="665057"/>
                <a:chExt cx="5501597" cy="5450777"/>
              </a:xfrm>
            </p:grpSpPr>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b="7590"/>
                <a:stretch/>
              </p:blipFill>
              <p:spPr>
                <a:xfrm>
                  <a:off x="2684780" y="665057"/>
                  <a:ext cx="5501597" cy="5450777"/>
                </a:xfrm>
                <a:prstGeom prst="rect">
                  <a:avLst/>
                </a:prstGeom>
              </p:spPr>
            </p:pic>
            <p:sp>
              <p:nvSpPr>
                <p:cNvPr id="25" name="文字方塊 24"/>
                <p:cNvSpPr txBox="1"/>
                <p:nvPr/>
              </p:nvSpPr>
              <p:spPr>
                <a:xfrm rot="21269389">
                  <a:off x="3497106" y="1333169"/>
                  <a:ext cx="2092854" cy="347076"/>
                </a:xfrm>
                <a:prstGeom prst="rect">
                  <a:avLst/>
                </a:prstGeom>
                <a:noFill/>
              </p:spPr>
              <p:txBody>
                <a:bodyPr wrap="square" rtlCol="0">
                  <a:spAutoFit/>
                </a:bodyPr>
                <a:lstStyle/>
                <a:p>
                  <a:r>
                    <a:rPr lang="en-US" altLang="zh-TW" dirty="0"/>
                    <a:t>Experience Sharing</a:t>
                  </a:r>
                  <a:r>
                    <a:rPr lang="zh-TW" altLang="en-US" b="1" dirty="0">
                      <a:latin typeface="華康中圓體" panose="020F0509000000000000" pitchFamily="49" charset="-120"/>
                      <a:ea typeface="華康中圓體" panose="020F0509000000000000" pitchFamily="49" charset="-120"/>
                    </a:rPr>
                    <a:t>       </a:t>
                  </a:r>
                  <a:endParaRPr lang="en-US" altLang="zh-TW" b="1" dirty="0">
                    <a:latin typeface="華康中圓體" panose="020F0509000000000000" pitchFamily="49" charset="-120"/>
                    <a:ea typeface="華康中圓體" panose="020F0509000000000000" pitchFamily="49" charset="-120"/>
                  </a:endParaRPr>
                </a:p>
              </p:txBody>
            </p:sp>
          </p:grpSp>
          <p:sp>
            <p:nvSpPr>
              <p:cNvPr id="18" name="Rectangle 9"/>
              <p:cNvSpPr>
                <a:spLocks noChangeArrowheads="1"/>
              </p:cNvSpPr>
              <p:nvPr/>
            </p:nvSpPr>
            <p:spPr bwMode="auto">
              <a:xfrm rot="21262200">
                <a:off x="3820306" y="1186168"/>
                <a:ext cx="4976297" cy="46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zh-TW" altLang="en-US" sz="1050" dirty="0">
                    <a:latin typeface="華康中圓體" panose="020F0509000000000000" pitchFamily="49" charset="-120"/>
                    <a:ea typeface="華康中圓體" panose="020F0509000000000000" pitchFamily="49" charset="-120"/>
                  </a:rPr>
                  <a:t>    </a:t>
                </a:r>
                <a:r>
                  <a:rPr lang="en-US" altLang="zh-TW" sz="1300" dirty="0"/>
                  <a:t>When I was trying to decide whether to go abroad for graduate schools, I asked myself the 3Ws (Why, Where, and What). I wanted to examine why I want to go abroad, where  I want to go, and what  I want to study? As soon as I have made up my mind, I started preparing. In the 2</a:t>
                </a:r>
                <a:r>
                  <a:rPr lang="en-US" altLang="zh-TW" sz="1300" baseline="30000" dirty="0"/>
                  <a:t>nd</a:t>
                </a:r>
                <a:r>
                  <a:rPr lang="en-US" altLang="zh-TW" sz="1300" dirty="0"/>
                  <a:t> semester of my junior year, other than helping my professor do research, I basically stopped attending department activities. I started studying English day and night. During breaks, I would also look for information on schools in the US, prepare my CV and so on. Because I did hire a professional study-abroad service, I would use Excel to make a chart of all the information I gathered, and list their application requirements and deadlines. Moreover, I also actively searched for additional information, asked friends and family who are currently studying abroad or had been abroad for relevant information, and help me check my English papers. </a:t>
                </a:r>
                <a:endParaRPr lang="zh-TW" altLang="zh-TW" sz="1300" dirty="0"/>
              </a:p>
              <a:p>
                <a:r>
                  <a:rPr lang="en-US" altLang="zh-TW" sz="1300" dirty="0"/>
                  <a:t>         “Why not?” is what my Turkish friend said. She was studying Chinese here in Taiwan and I asked her how she got the courage to come, especially since she decided to come simply because of a Taiwanese TV drama. But she countered by asking me why not? We only live once. When we want to do something, no matter what it is, we should always try our best to realize it. So whenever I get indecisive, fear the unknown, and hesitate to leave my comfort zone, I would always think of these two words, so why not give ourselves a chance? </a:t>
                </a:r>
                <a:endParaRPr lang="zh-TW" altLang="zh-TW" sz="1300" dirty="0"/>
              </a:p>
              <a:p>
                <a:pPr marR="0" lvl="0" indent="0" fontAlgn="base">
                  <a:lnSpc>
                    <a:spcPct val="120000"/>
                  </a:lnSpc>
                  <a:spcBef>
                    <a:spcPct val="0"/>
                  </a:spcBef>
                  <a:spcAft>
                    <a:spcPct val="0"/>
                  </a:spcAft>
                  <a:buClrTx/>
                  <a:buSzTx/>
                  <a:buFontTx/>
                  <a:buNone/>
                  <a:tabLst/>
                </a:pPr>
                <a:endParaRPr lang="zh-TW" altLang="en-US" sz="1050" dirty="0">
                  <a:latin typeface="華康中圓體" panose="020F0509000000000000" pitchFamily="49" charset="-120"/>
                  <a:ea typeface="華康中圓體" panose="020F0509000000000000" pitchFamily="49" charset="-120"/>
                </a:endParaRPr>
              </a:p>
            </p:txBody>
          </p:sp>
        </p:grpSp>
        <p:sp>
          <p:nvSpPr>
            <p:cNvPr id="11" name="文字方塊 10"/>
            <p:cNvSpPr txBox="1"/>
            <p:nvPr/>
          </p:nvSpPr>
          <p:spPr>
            <a:xfrm rot="21269389">
              <a:off x="5571695" y="5684779"/>
              <a:ext cx="3559692" cy="307777"/>
            </a:xfrm>
            <a:prstGeom prst="rect">
              <a:avLst/>
            </a:prstGeom>
            <a:noFill/>
          </p:spPr>
          <p:txBody>
            <a:bodyPr wrap="none" rtlCol="0">
              <a:spAutoFit/>
            </a:bodyPr>
            <a:lstStyle/>
            <a:p>
              <a:r>
                <a:rPr lang="en-US" altLang="zh-TW" sz="1400" dirty="0"/>
                <a:t>Department of Civic Education and Leadership</a:t>
              </a:r>
              <a:endParaRPr lang="zh-TW" altLang="en-US" sz="1400" b="1" dirty="0">
                <a:latin typeface="華康中圓體" panose="020F0509000000000000" pitchFamily="49" charset="-120"/>
                <a:ea typeface="華康中圓體" panose="020F0509000000000000" pitchFamily="49" charset="-120"/>
              </a:endParaRPr>
            </a:p>
          </p:txBody>
        </p:sp>
      </p:grpSp>
      <p:grpSp>
        <p:nvGrpSpPr>
          <p:cNvPr id="14" name="群組 13">
            <a:extLst>
              <a:ext uri="{FF2B5EF4-FFF2-40B4-BE49-F238E27FC236}">
                <a16:creationId xmlns:a16="http://schemas.microsoft.com/office/drawing/2014/main" id="{8F1F1468-0D26-41D6-BF34-3488295E7AE2}"/>
              </a:ext>
            </a:extLst>
          </p:cNvPr>
          <p:cNvGrpSpPr/>
          <p:nvPr/>
        </p:nvGrpSpPr>
        <p:grpSpPr>
          <a:xfrm>
            <a:off x="3239589" y="66468"/>
            <a:ext cx="6436607" cy="663584"/>
            <a:chOff x="3239589" y="66468"/>
            <a:chExt cx="6436607" cy="663584"/>
          </a:xfrm>
        </p:grpSpPr>
        <p:sp>
          <p:nvSpPr>
            <p:cNvPr id="20" name="文字方塊 5">
              <a:extLst>
                <a:ext uri="{FF2B5EF4-FFF2-40B4-BE49-F238E27FC236}">
                  <a16:creationId xmlns:a16="http://schemas.microsoft.com/office/drawing/2014/main" id="{1CB05397-FC75-494C-BCC5-502FE1EFC970}"/>
                </a:ext>
              </a:extLst>
            </p:cNvPr>
            <p:cNvSpPr txBox="1">
              <a:spLocks noChangeArrowheads="1"/>
            </p:cNvSpPr>
            <p:nvPr/>
          </p:nvSpPr>
          <p:spPr bwMode="auto">
            <a:xfrm>
              <a:off x="3924300" y="136525"/>
              <a:ext cx="5751896" cy="400110"/>
            </a:xfrm>
            <a:prstGeom prst="rect">
              <a:avLst/>
            </a:prstGeom>
            <a:noFill/>
            <a:ln w="9525">
              <a:noFill/>
              <a:miter lim="800000"/>
              <a:headEnd/>
              <a:tailEnd/>
            </a:ln>
          </p:spPr>
          <p:txBody>
            <a:bodyPr wrap="none">
              <a:spAutoFit/>
            </a:bodyPr>
            <a:lstStyle/>
            <a:p>
              <a:r>
                <a:rPr lang="en-US" altLang="zh-TW" sz="2000" b="1" dirty="0">
                  <a:solidFill>
                    <a:srgbClr val="CD8534"/>
                  </a:solidFill>
                  <a:ea typeface="標楷體" panose="03000509000000000000" pitchFamily="65" charset="-120"/>
                  <a:cs typeface="華康中圓體"/>
                </a:rPr>
                <a:t>Do I always have to be in Taiwan to earn my degree?</a:t>
              </a:r>
            </a:p>
          </p:txBody>
        </p:sp>
        <p:sp>
          <p:nvSpPr>
            <p:cNvPr id="22" name="Line 11">
              <a:extLst>
                <a:ext uri="{FF2B5EF4-FFF2-40B4-BE49-F238E27FC236}">
                  <a16:creationId xmlns:a16="http://schemas.microsoft.com/office/drawing/2014/main" id="{55DD450D-FD92-40D8-822B-E59254789F05}"/>
                </a:ext>
              </a:extLst>
            </p:cNvPr>
            <p:cNvSpPr>
              <a:spLocks noChangeShapeType="1"/>
            </p:cNvSpPr>
            <p:nvPr/>
          </p:nvSpPr>
          <p:spPr bwMode="auto">
            <a:xfrm flipH="1">
              <a:off x="3995738" y="563563"/>
              <a:ext cx="5262562" cy="22225"/>
            </a:xfrm>
            <a:prstGeom prst="line">
              <a:avLst/>
            </a:prstGeom>
            <a:noFill/>
            <a:ln w="25400">
              <a:solidFill>
                <a:schemeClr val="bg1">
                  <a:lumMod val="65000"/>
                </a:schemeClr>
              </a:solidFill>
              <a:prstDash val="sysDot"/>
              <a:round/>
              <a:headEnd/>
              <a:tailEnd type="oval" w="med" len="med"/>
            </a:ln>
            <a:effectLst/>
            <a:extLst/>
          </p:spPr>
          <p:txBody>
            <a:bodyPr wrap="none" anchor="ctr"/>
            <a:lstStyle/>
            <a:p>
              <a:pP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pic>
          <p:nvPicPr>
            <p:cNvPr id="23" name="圖片 22">
              <a:extLst>
                <a:ext uri="{FF2B5EF4-FFF2-40B4-BE49-F238E27FC236}">
                  <a16:creationId xmlns:a16="http://schemas.microsoft.com/office/drawing/2014/main" id="{DB1AFF15-0D94-49B5-B2B3-4ECC01F30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sp>
        <p:nvSpPr>
          <p:cNvPr id="24" name="投影片編號版面配置區 1">
            <a:extLst>
              <a:ext uri="{FF2B5EF4-FFF2-40B4-BE49-F238E27FC236}">
                <a16:creationId xmlns:a16="http://schemas.microsoft.com/office/drawing/2014/main" id="{21278B6F-5D75-4C80-88BE-598215FFA711}"/>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47</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17998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圖片 20"/>
          <p:cNvPicPr>
            <a:picLocks noChangeAspect="1"/>
          </p:cNvPicPr>
          <p:nvPr/>
        </p:nvPicPr>
        <p:blipFill>
          <a:blip r:embed="rId3" cstate="print"/>
          <a:srcRect/>
          <a:stretch>
            <a:fillRect/>
          </a:stretch>
        </p:blipFill>
        <p:spPr bwMode="auto">
          <a:xfrm>
            <a:off x="152400" y="171450"/>
            <a:ext cx="2490788" cy="660400"/>
          </a:xfrm>
          <a:prstGeom prst="rect">
            <a:avLst/>
          </a:prstGeom>
          <a:noFill/>
          <a:ln w="9525">
            <a:noFill/>
            <a:miter lim="800000"/>
            <a:headEnd/>
            <a:tailEnd/>
          </a:ln>
        </p:spPr>
      </p:pic>
      <p:sp>
        <p:nvSpPr>
          <p:cNvPr id="37893" name="文字方塊 24"/>
          <p:cNvSpPr txBox="1">
            <a:spLocks noChangeArrowheads="1"/>
          </p:cNvSpPr>
          <p:nvPr/>
        </p:nvSpPr>
        <p:spPr bwMode="auto">
          <a:xfrm>
            <a:off x="1920735" y="861722"/>
            <a:ext cx="7956712" cy="727927"/>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kumimoji="0" lang="zh-TW" altLang="en-US" sz="2000" b="1" dirty="0">
                <a:solidFill>
                  <a:schemeClr val="accent5"/>
                </a:solidFill>
                <a:latin typeface="標楷體" panose="03000509000000000000" pitchFamily="65" charset="-120"/>
                <a:ea typeface="標楷體" panose="03000509000000000000" pitchFamily="65" charset="-120"/>
                <a:cs typeface="華康中圓體"/>
              </a:rPr>
              <a:t>年輕人，你的舞台不在台灣，在全世界！</a:t>
            </a:r>
            <a:r>
              <a:rPr kumimoji="0" lang="zh-TW" altLang="zh-TW" sz="2000" b="1" dirty="0">
                <a:solidFill>
                  <a:schemeClr val="accent5"/>
                </a:solidFill>
                <a:latin typeface="標楷體" panose="03000509000000000000" pitchFamily="65" charset="-120"/>
                <a:ea typeface="標楷體" panose="03000509000000000000" pitchFamily="65" charset="-120"/>
                <a:cs typeface="華康中圓體"/>
              </a:rPr>
              <a:t>師大姊妹校林立，</a:t>
            </a:r>
            <a:r>
              <a:rPr kumimoji="0" lang="zh-TW" altLang="en-US" sz="2000" b="1" dirty="0">
                <a:solidFill>
                  <a:schemeClr val="accent5"/>
                </a:solidFill>
                <a:latin typeface="標楷體" panose="03000509000000000000" pitchFamily="65" charset="-120"/>
                <a:ea typeface="標楷體" panose="03000509000000000000" pitchFamily="65" charset="-120"/>
                <a:cs typeface="華康中圓體"/>
              </a:rPr>
              <a:t>請</a:t>
            </a:r>
            <a:r>
              <a:rPr kumimoji="0" lang="zh-TW" altLang="zh-TW" sz="2000" b="1" dirty="0">
                <a:solidFill>
                  <a:schemeClr val="accent5"/>
                </a:solidFill>
                <a:latin typeface="標楷體" panose="03000509000000000000" pitchFamily="65" charset="-120"/>
                <a:ea typeface="標楷體" panose="03000509000000000000" pitchFamily="65" charset="-120"/>
                <a:cs typeface="華康中圓體"/>
              </a:rPr>
              <a:t>給自己暢讀世界、擁抱國際的機會。</a:t>
            </a:r>
          </a:p>
        </p:txBody>
      </p:sp>
      <p:sp>
        <p:nvSpPr>
          <p:cNvPr id="37894" name="文字方塊 25"/>
          <p:cNvSpPr txBox="1">
            <a:spLocks noChangeArrowheads="1"/>
          </p:cNvSpPr>
          <p:nvPr/>
        </p:nvSpPr>
        <p:spPr bwMode="auto">
          <a:xfrm>
            <a:off x="2314552" y="1543059"/>
            <a:ext cx="1595309" cy="400110"/>
          </a:xfrm>
          <a:prstGeom prst="rect">
            <a:avLst/>
          </a:prstGeom>
          <a:noFill/>
          <a:ln w="9525">
            <a:noFill/>
            <a:miter lim="800000"/>
            <a:headEnd/>
            <a:tailEnd/>
          </a:ln>
        </p:spPr>
        <p:txBody>
          <a:bodyPr wrap="none">
            <a:spAutoFit/>
          </a:bodyPr>
          <a:lstStyle/>
          <a:p>
            <a:r>
              <a:rPr kumimoji="0" lang="en-US" altLang="zh-TW" sz="2000" b="1" dirty="0">
                <a:latin typeface="標楷體" panose="03000509000000000000" pitchFamily="65" charset="-120"/>
                <a:ea typeface="標楷體" panose="03000509000000000000" pitchFamily="65" charset="-120"/>
                <a:cs typeface="華康中圓體"/>
              </a:rPr>
              <a:t>(1)</a:t>
            </a:r>
            <a:r>
              <a:rPr kumimoji="0" lang="zh-TW" altLang="zh-TW" sz="2000" b="1" dirty="0">
                <a:latin typeface="標楷體" panose="03000509000000000000" pitchFamily="65" charset="-120"/>
                <a:ea typeface="標楷體" panose="03000509000000000000" pitchFamily="65" charset="-120"/>
                <a:cs typeface="華康中圓體"/>
              </a:rPr>
              <a:t>雙聯學位</a:t>
            </a:r>
          </a:p>
        </p:txBody>
      </p:sp>
      <p:sp>
        <p:nvSpPr>
          <p:cNvPr id="37895" name="文字方塊 26"/>
          <p:cNvSpPr txBox="1">
            <a:spLocks noChangeArrowheads="1"/>
          </p:cNvSpPr>
          <p:nvPr/>
        </p:nvSpPr>
        <p:spPr bwMode="auto">
          <a:xfrm>
            <a:off x="2314552" y="2258664"/>
            <a:ext cx="1338828" cy="400110"/>
          </a:xfrm>
          <a:prstGeom prst="rect">
            <a:avLst/>
          </a:prstGeom>
          <a:noFill/>
          <a:ln w="9525">
            <a:noFill/>
            <a:miter lim="800000"/>
            <a:headEnd/>
            <a:tailEnd/>
          </a:ln>
        </p:spPr>
        <p:txBody>
          <a:bodyPr wrap="none">
            <a:spAutoFit/>
          </a:bodyPr>
          <a:lstStyle/>
          <a:p>
            <a:r>
              <a:rPr kumimoji="0" lang="en-US" altLang="zh-TW" sz="2000" b="1" dirty="0">
                <a:latin typeface="標楷體" panose="03000509000000000000" pitchFamily="65" charset="-120"/>
                <a:ea typeface="標楷體" panose="03000509000000000000" pitchFamily="65" charset="-120"/>
                <a:cs typeface="華康中圓體"/>
              </a:rPr>
              <a:t>(2)</a:t>
            </a:r>
            <a:r>
              <a:rPr kumimoji="0" lang="zh-TW" altLang="zh-TW" sz="2000" b="1" dirty="0">
                <a:latin typeface="標楷體" panose="03000509000000000000" pitchFamily="65" charset="-120"/>
                <a:ea typeface="標楷體" panose="03000509000000000000" pitchFamily="65" charset="-120"/>
                <a:cs typeface="華康中圓體"/>
              </a:rPr>
              <a:t>交換生</a:t>
            </a:r>
          </a:p>
        </p:txBody>
      </p:sp>
      <p:sp>
        <p:nvSpPr>
          <p:cNvPr id="37896" name="文字方塊 27"/>
          <p:cNvSpPr txBox="1">
            <a:spLocks noChangeArrowheads="1"/>
          </p:cNvSpPr>
          <p:nvPr/>
        </p:nvSpPr>
        <p:spPr bwMode="auto">
          <a:xfrm>
            <a:off x="2639989" y="1833275"/>
            <a:ext cx="5769528" cy="523220"/>
          </a:xfrm>
          <a:prstGeom prst="rect">
            <a:avLst/>
          </a:prstGeom>
          <a:noFill/>
          <a:ln w="9525">
            <a:noFill/>
            <a:miter lim="800000"/>
            <a:headEnd/>
            <a:tailEnd/>
          </a:ln>
        </p:spPr>
        <p:txBody>
          <a:bodyPr wrap="none">
            <a:spAutoFit/>
          </a:bodyPr>
          <a:lstStyle/>
          <a:p>
            <a:pPr marL="285750" indent="-285750">
              <a:buFont typeface="Arial" panose="020B0604020202020204" pitchFamily="34" charset="0"/>
              <a:buChar char="•"/>
            </a:pPr>
            <a:r>
              <a:rPr kumimoji="0" lang="zh-TW" altLang="zh-TW" sz="1400" dirty="0">
                <a:latin typeface="標楷體" panose="03000509000000000000" pitchFamily="65" charset="-120"/>
                <a:ea typeface="標楷體" panose="03000509000000000000" pitchFamily="65" charset="-120"/>
                <a:cs typeface="華康中圓體"/>
              </a:rPr>
              <a:t>只要符合雙方學校的畢業資格，可以取得兩校學位。</a:t>
            </a:r>
            <a:endParaRPr kumimoji="0" lang="en-US" altLang="zh-TW" sz="1400" dirty="0">
              <a:latin typeface="標楷體" panose="03000509000000000000" pitchFamily="65" charset="-120"/>
              <a:ea typeface="標楷體" panose="03000509000000000000" pitchFamily="65" charset="-120"/>
              <a:cs typeface="華康中圓體"/>
            </a:endParaRPr>
          </a:p>
          <a:p>
            <a:pPr marL="285750" indent="-285750">
              <a:buFont typeface="Arial" panose="020B0604020202020204" pitchFamily="34" charset="0"/>
              <a:buChar char="•"/>
            </a:pPr>
            <a:r>
              <a:rPr lang="zh-TW" altLang="zh-TW" sz="1400" dirty="0">
                <a:latin typeface="標楷體" panose="03000509000000000000" pitchFamily="65" charset="-120"/>
                <a:ea typeface="標楷體" panose="03000509000000000000" pitchFamily="65" charset="-120"/>
                <a:cs typeface="華康中圓體"/>
              </a:rPr>
              <a:t>本校雙聯學</a:t>
            </a:r>
            <a:r>
              <a:rPr lang="zh-TW" altLang="en-US" sz="1400" dirty="0">
                <a:latin typeface="標楷體" panose="03000509000000000000" pitchFamily="65" charset="-120"/>
                <a:ea typeface="標楷體" panose="03000509000000000000" pitchFamily="65" charset="-120"/>
                <a:cs typeface="華康中圓體"/>
              </a:rPr>
              <a:t>位</a:t>
            </a:r>
            <a:r>
              <a:rPr lang="zh-TW" altLang="zh-TW" sz="1400" dirty="0">
                <a:latin typeface="標楷體" panose="03000509000000000000" pitchFamily="65" charset="-120"/>
                <a:ea typeface="標楷體" panose="03000509000000000000" pitchFamily="65" charset="-120"/>
                <a:cs typeface="華康中圓體"/>
              </a:rPr>
              <a:t>型態有</a:t>
            </a:r>
            <a:r>
              <a:rPr lang="en-US" altLang="zh-TW" sz="1400" dirty="0">
                <a:latin typeface="標楷體" panose="03000509000000000000" pitchFamily="65" charset="-120"/>
                <a:ea typeface="標楷體" panose="03000509000000000000" pitchFamily="65" charset="-120"/>
                <a:cs typeface="華康中圓體"/>
              </a:rPr>
              <a:t>3+2 </a:t>
            </a:r>
            <a:r>
              <a:rPr lang="zh-TW" altLang="zh-TW" sz="1400" dirty="0">
                <a:latin typeface="標楷體" panose="03000509000000000000" pitchFamily="65" charset="-120"/>
                <a:ea typeface="標楷體" panose="03000509000000000000" pitchFamily="65" charset="-120"/>
                <a:cs typeface="華康中圓體"/>
              </a:rPr>
              <a:t>學碩雙聯、</a:t>
            </a:r>
            <a:r>
              <a:rPr lang="en-US" altLang="zh-TW" sz="1400" dirty="0">
                <a:latin typeface="標楷體" panose="03000509000000000000" pitchFamily="65" charset="-120"/>
                <a:ea typeface="標楷體" panose="03000509000000000000" pitchFamily="65" charset="-120"/>
                <a:cs typeface="華康中圓體"/>
              </a:rPr>
              <a:t>1+1</a:t>
            </a:r>
            <a:r>
              <a:rPr lang="zh-TW" altLang="zh-TW" sz="1400" dirty="0">
                <a:latin typeface="標楷體" panose="03000509000000000000" pitchFamily="65" charset="-120"/>
                <a:ea typeface="標楷體" panose="03000509000000000000" pitchFamily="65" charset="-120"/>
                <a:cs typeface="華康中圓體"/>
              </a:rPr>
              <a:t>碩士雙聯、</a:t>
            </a:r>
            <a:r>
              <a:rPr lang="en-US" altLang="zh-TW" sz="1400" dirty="0">
                <a:latin typeface="標楷體" panose="03000509000000000000" pitchFamily="65" charset="-120"/>
                <a:ea typeface="標楷體" panose="03000509000000000000" pitchFamily="65" charset="-120"/>
                <a:cs typeface="華康中圓體"/>
              </a:rPr>
              <a:t>2+2</a:t>
            </a:r>
            <a:r>
              <a:rPr lang="zh-TW" altLang="en-US" sz="1400" dirty="0">
                <a:latin typeface="標楷體" panose="03000509000000000000" pitchFamily="65" charset="-120"/>
                <a:ea typeface="標楷體" panose="03000509000000000000" pitchFamily="65" charset="-120"/>
                <a:cs typeface="華康中圓體"/>
              </a:rPr>
              <a:t>博</a:t>
            </a:r>
            <a:r>
              <a:rPr lang="zh-TW" altLang="zh-TW" sz="1400" dirty="0">
                <a:latin typeface="標楷體" panose="03000509000000000000" pitchFamily="65" charset="-120"/>
                <a:ea typeface="標楷體" panose="03000509000000000000" pitchFamily="65" charset="-120"/>
                <a:cs typeface="華康中圓體"/>
              </a:rPr>
              <a:t>士雙聯。</a:t>
            </a:r>
            <a:endParaRPr kumimoji="0" lang="zh-TW" altLang="zh-TW" sz="1400" dirty="0">
              <a:latin typeface="標楷體" panose="03000509000000000000" pitchFamily="65" charset="-120"/>
              <a:ea typeface="標楷體" panose="03000509000000000000" pitchFamily="65" charset="-120"/>
              <a:cs typeface="華康中圓體"/>
            </a:endParaRPr>
          </a:p>
        </p:txBody>
      </p:sp>
      <p:sp>
        <p:nvSpPr>
          <p:cNvPr id="37898" name="文字方塊 34"/>
          <p:cNvSpPr txBox="1">
            <a:spLocks noChangeArrowheads="1"/>
          </p:cNvSpPr>
          <p:nvPr/>
        </p:nvSpPr>
        <p:spPr bwMode="auto">
          <a:xfrm>
            <a:off x="2639989" y="2577886"/>
            <a:ext cx="6912021" cy="523875"/>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kumimoji="0" lang="zh-TW" altLang="en-US" sz="1400" dirty="0">
                <a:latin typeface="標楷體" panose="03000509000000000000" pitchFamily="65" charset="-120"/>
                <a:ea typeface="標楷體" panose="03000509000000000000" pitchFamily="65" charset="-120"/>
                <a:cs typeface="華康中圓體"/>
              </a:rPr>
              <a:t>繳本校學費，</a:t>
            </a:r>
            <a:r>
              <a:rPr kumimoji="0" lang="zh-TW" altLang="zh-TW" sz="1400" dirty="0">
                <a:latin typeface="標楷體" panose="03000509000000000000" pitchFamily="65" charset="-120"/>
                <a:ea typeface="標楷體" panose="03000509000000000000" pitchFamily="65" charset="-120"/>
                <a:cs typeface="華康中圓體"/>
              </a:rPr>
              <a:t>體驗國外大學上課、生活方式，拓展國際視野。</a:t>
            </a:r>
            <a:endParaRPr kumimoji="0" lang="en-US" altLang="zh-TW" sz="1400" dirty="0">
              <a:latin typeface="標楷體" panose="03000509000000000000" pitchFamily="65" charset="-120"/>
              <a:ea typeface="標楷體" panose="03000509000000000000" pitchFamily="65" charset="-120"/>
              <a:cs typeface="華康中圓體"/>
            </a:endParaRPr>
          </a:p>
          <a:p>
            <a:pPr marL="285750" indent="-285750">
              <a:buFont typeface="Arial" panose="020B0604020202020204" pitchFamily="34" charset="0"/>
              <a:buChar char="•"/>
            </a:pPr>
            <a:r>
              <a:rPr kumimoji="0" lang="zh-TW" altLang="en-US" sz="1400" dirty="0">
                <a:latin typeface="標楷體" panose="03000509000000000000" pitchFamily="65" charset="-120"/>
                <a:ea typeface="標楷體" panose="03000509000000000000" pitchFamily="65" charset="-120"/>
                <a:cs typeface="華康中圓體"/>
              </a:rPr>
              <a:t>出國交換至少要選修該校二門課程或六學分。</a:t>
            </a:r>
            <a:endParaRPr kumimoji="0" lang="en-US" altLang="zh-TW" sz="1400" dirty="0">
              <a:latin typeface="標楷體" panose="03000509000000000000" pitchFamily="65" charset="-120"/>
              <a:ea typeface="標楷體" panose="03000509000000000000" pitchFamily="65" charset="-120"/>
              <a:cs typeface="華康中圓體"/>
            </a:endParaRPr>
          </a:p>
        </p:txBody>
      </p:sp>
      <p:graphicFrame>
        <p:nvGraphicFramePr>
          <p:cNvPr id="37987" name="Group 99"/>
          <p:cNvGraphicFramePr>
            <a:graphicFrameLocks noGrp="1"/>
          </p:cNvGraphicFramePr>
          <p:nvPr>
            <p:ph idx="1"/>
            <p:extLst>
              <p:ext uri="{D42A27DB-BD31-4B8C-83A1-F6EECF244321}">
                <p14:modId xmlns:p14="http://schemas.microsoft.com/office/powerpoint/2010/main" val="224692676"/>
              </p:ext>
            </p:extLst>
          </p:nvPr>
        </p:nvGraphicFramePr>
        <p:xfrm>
          <a:off x="2426108" y="3101761"/>
          <a:ext cx="6324353" cy="2809875"/>
        </p:xfrm>
        <a:graphic>
          <a:graphicData uri="http://schemas.openxmlformats.org/drawingml/2006/table">
            <a:tbl>
              <a:tblPr/>
              <a:tblGrid>
                <a:gridCol w="1540885">
                  <a:extLst>
                    <a:ext uri="{9D8B030D-6E8A-4147-A177-3AD203B41FA5}">
                      <a16:colId xmlns:a16="http://schemas.microsoft.com/office/drawing/2014/main" val="20000"/>
                    </a:ext>
                  </a:extLst>
                </a:gridCol>
                <a:gridCol w="711870">
                  <a:extLst>
                    <a:ext uri="{9D8B030D-6E8A-4147-A177-3AD203B41FA5}">
                      <a16:colId xmlns:a16="http://schemas.microsoft.com/office/drawing/2014/main" val="20001"/>
                    </a:ext>
                  </a:extLst>
                </a:gridCol>
                <a:gridCol w="857334">
                  <a:extLst>
                    <a:ext uri="{9D8B030D-6E8A-4147-A177-3AD203B41FA5}">
                      <a16:colId xmlns:a16="http://schemas.microsoft.com/office/drawing/2014/main" val="20002"/>
                    </a:ext>
                  </a:extLst>
                </a:gridCol>
                <a:gridCol w="759500">
                  <a:extLst>
                    <a:ext uri="{9D8B030D-6E8A-4147-A177-3AD203B41FA5}">
                      <a16:colId xmlns:a16="http://schemas.microsoft.com/office/drawing/2014/main" val="20003"/>
                    </a:ext>
                  </a:extLst>
                </a:gridCol>
                <a:gridCol w="642357">
                  <a:extLst>
                    <a:ext uri="{9D8B030D-6E8A-4147-A177-3AD203B41FA5}">
                      <a16:colId xmlns:a16="http://schemas.microsoft.com/office/drawing/2014/main" val="20004"/>
                    </a:ext>
                  </a:extLst>
                </a:gridCol>
                <a:gridCol w="934572">
                  <a:extLst>
                    <a:ext uri="{9D8B030D-6E8A-4147-A177-3AD203B41FA5}">
                      <a16:colId xmlns:a16="http://schemas.microsoft.com/office/drawing/2014/main" val="20005"/>
                    </a:ext>
                  </a:extLst>
                </a:gridCol>
                <a:gridCol w="877835">
                  <a:extLst>
                    <a:ext uri="{9D8B030D-6E8A-4147-A177-3AD203B41FA5}">
                      <a16:colId xmlns:a16="http://schemas.microsoft.com/office/drawing/2014/main" val="20006"/>
                    </a:ext>
                  </a:extLst>
                </a:gridCol>
              </a:tblGrid>
              <a:tr h="282575">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我們姊妹校資料總覽</a:t>
                      </a:r>
                      <a:r>
                        <a:rPr kumimoji="0" lang="en-US" altLang="zh-TW"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(2022.2.17</a:t>
                      </a: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統計</a:t>
                      </a:r>
                      <a:r>
                        <a:rPr kumimoji="0" lang="en-US" altLang="zh-TW"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a:t>
                      </a: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美洲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歐洲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亞洲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非洲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大洋洲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華康中圓體"/>
                        </a:rPr>
                        <a:t>合計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extLst>
                  <a:ext uri="{0D108BD9-81ED-4DB2-BD59-A6C34878D82A}">
                    <a16:rowId xmlns:a16="http://schemas.microsoft.com/office/drawing/2014/main" val="10001"/>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合作國家數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44</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姊妹校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63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214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389</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MOU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288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485</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學生交換</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201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324</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教師交換</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46</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華康中圓體"/>
                        </a:rPr>
                        <a:t>雙</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聯協議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39</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華康中圓體"/>
                        </a:rPr>
                        <a:t>其他</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rPr>
                        <a:t>15</a:t>
                      </a:r>
                      <a:endParaRPr kumimoji="0"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bl>
          </a:graphicData>
        </a:graphic>
      </p:graphicFrame>
      <p:sp>
        <p:nvSpPr>
          <p:cNvPr id="2" name="矩形 1"/>
          <p:cNvSpPr/>
          <p:nvPr/>
        </p:nvSpPr>
        <p:spPr>
          <a:xfrm>
            <a:off x="6392728" y="6101790"/>
            <a:ext cx="4153351" cy="523220"/>
          </a:xfrm>
          <a:prstGeom prst="rect">
            <a:avLst/>
          </a:prstGeom>
          <a:ln>
            <a:solidFill>
              <a:schemeClr val="tx1"/>
            </a:solidFill>
          </a:ln>
        </p:spPr>
        <p:txBody>
          <a:bodyPr wrap="square" anchor="ctr">
            <a:spAutoFit/>
          </a:bodyPr>
          <a:lstStyle/>
          <a:p>
            <a:r>
              <a:rPr lang="zh-TW" altLang="en-US" sz="1400" dirty="0">
                <a:latin typeface="標楷體" panose="03000509000000000000" pitchFamily="65" charset="-120"/>
                <a:ea typeface="標楷體" panose="03000509000000000000" pitchFamily="65" charset="-120"/>
              </a:rPr>
              <a:t>雙聯學制資訊諮詢：</a:t>
            </a:r>
            <a:r>
              <a:rPr lang="en-US" altLang="zh-TW" sz="1400" dirty="0">
                <a:latin typeface="標楷體" panose="03000509000000000000" pitchFamily="65" charset="-120"/>
                <a:ea typeface="標楷體" panose="03000509000000000000" pitchFamily="65" charset="-120"/>
              </a:rPr>
              <a:t>mika.ma@ntnu.edu.tw</a:t>
            </a:r>
            <a:endParaRPr lang="zh-TW" altLang="en-US" sz="1400" dirty="0">
              <a:latin typeface="標楷體" panose="03000509000000000000" pitchFamily="65" charset="-120"/>
              <a:ea typeface="標楷體" panose="03000509000000000000" pitchFamily="65" charset="-120"/>
            </a:endParaRPr>
          </a:p>
          <a:p>
            <a:r>
              <a:rPr lang="zh-TW" altLang="en-US" sz="1400" dirty="0">
                <a:latin typeface="標楷體" panose="03000509000000000000" pitchFamily="65" charset="-120"/>
                <a:ea typeface="標楷體" panose="03000509000000000000" pitchFamily="65" charset="-120"/>
              </a:rPr>
              <a:t>赴外交換資訊諮詢：outgoing@deps.ntnu.edu.t</a:t>
            </a:r>
            <a:r>
              <a:rPr lang="en-US" altLang="zh-TW" sz="1400" dirty="0">
                <a:latin typeface="標楷體" panose="03000509000000000000" pitchFamily="65" charset="-120"/>
                <a:ea typeface="標楷體" panose="03000509000000000000" pitchFamily="65" charset="-120"/>
              </a:rPr>
              <a:t>w</a:t>
            </a:r>
            <a:endParaRPr lang="zh-TW" altLang="en-US" sz="1400" dirty="0">
              <a:latin typeface="標楷體" panose="03000509000000000000" pitchFamily="65" charset="-120"/>
              <a:ea typeface="標楷體" panose="03000509000000000000" pitchFamily="65" charset="-120"/>
            </a:endParaRPr>
          </a:p>
        </p:txBody>
      </p:sp>
      <p:sp>
        <p:nvSpPr>
          <p:cNvPr id="37984" name="矩形 1"/>
          <p:cNvSpPr>
            <a:spLocks noChangeArrowheads="1"/>
          </p:cNvSpPr>
          <p:nvPr/>
        </p:nvSpPr>
        <p:spPr bwMode="auto">
          <a:xfrm>
            <a:off x="995423" y="5994400"/>
            <a:ext cx="5325002" cy="738664"/>
          </a:xfrm>
          <a:prstGeom prst="rect">
            <a:avLst/>
          </a:prstGeom>
          <a:noFill/>
          <a:ln w="9525">
            <a:solidFill>
              <a:schemeClr val="tx1"/>
            </a:solidFill>
            <a:miter lim="800000"/>
            <a:headEnd/>
            <a:tailEnd/>
          </a:ln>
        </p:spPr>
        <p:txBody>
          <a:bodyPr wrap="square">
            <a:spAutoFit/>
          </a:bodyPr>
          <a:lstStyle/>
          <a:p>
            <a:r>
              <a:rPr lang="zh-TW" altLang="en-US" sz="1400" dirty="0">
                <a:latin typeface="標楷體" panose="03000509000000000000" pitchFamily="65" charset="-120"/>
                <a:ea typeface="標楷體" panose="03000509000000000000" pitchFamily="65" charset="-120"/>
              </a:rPr>
              <a:t>赴外短期研習資訊</a:t>
            </a:r>
            <a:r>
              <a:rPr lang="zh-TW" altLang="en-US" sz="1400" dirty="0">
                <a:latin typeface="標楷體" panose="03000509000000000000" pitchFamily="65" charset="-120"/>
                <a:ea typeface="標楷體" panose="03000509000000000000" pitchFamily="65" charset="-120"/>
                <a:cs typeface="華康中圓體"/>
              </a:rPr>
              <a:t>可至本校國際事務處查詢</a:t>
            </a:r>
            <a:r>
              <a:rPr lang="zh-TW" altLang="en-US" sz="1400" dirty="0">
                <a:latin typeface="標楷體" panose="03000509000000000000" pitchFamily="65" charset="-120"/>
                <a:ea typeface="標楷體" panose="03000509000000000000" pitchFamily="65" charset="-120"/>
              </a:rPr>
              <a:t>：</a:t>
            </a:r>
            <a:br>
              <a:rPr lang="en-US" altLang="zh-TW" sz="1400" dirty="0">
                <a:latin typeface="標楷體" panose="03000509000000000000" pitchFamily="65" charset="-120"/>
                <a:ea typeface="標楷體" panose="03000509000000000000" pitchFamily="65" charset="-120"/>
                <a:cs typeface="華康中圓體"/>
              </a:rPr>
            </a:br>
            <a:r>
              <a:rPr lang="zh-TW" altLang="en-US" sz="1400" dirty="0">
                <a:latin typeface="標楷體" panose="03000509000000000000" pitchFamily="65" charset="-120"/>
                <a:ea typeface="標楷體" panose="03000509000000000000" pitchFamily="65" charset="-120"/>
                <a:cs typeface="華康中圓體"/>
              </a:rPr>
              <a:t>首頁</a:t>
            </a:r>
            <a:r>
              <a:rPr lang="en-US" altLang="zh-TW" sz="1400" dirty="0">
                <a:latin typeface="標楷體" panose="03000509000000000000" pitchFamily="65" charset="-120"/>
                <a:ea typeface="標楷體" panose="03000509000000000000" pitchFamily="65" charset="-120"/>
                <a:cs typeface="華康中圓體"/>
              </a:rPr>
              <a:t>/</a:t>
            </a:r>
            <a:r>
              <a:rPr lang="zh-TW" altLang="en-US" sz="1400" dirty="0">
                <a:latin typeface="標楷體" panose="03000509000000000000" pitchFamily="65" charset="-120"/>
                <a:ea typeface="標楷體" panose="03000509000000000000" pitchFamily="65" charset="-120"/>
                <a:cs typeface="華康中圓體"/>
              </a:rPr>
              <a:t>學生專區</a:t>
            </a:r>
            <a:r>
              <a:rPr lang="en-US" altLang="zh-TW" sz="1400" dirty="0">
                <a:latin typeface="標楷體" panose="03000509000000000000" pitchFamily="65" charset="-120"/>
                <a:ea typeface="標楷體" panose="03000509000000000000" pitchFamily="65" charset="-120"/>
                <a:cs typeface="華康中圓體"/>
              </a:rPr>
              <a:t>/</a:t>
            </a:r>
            <a:r>
              <a:rPr lang="zh-TW" altLang="en-US" sz="1400" dirty="0">
                <a:latin typeface="標楷體" panose="03000509000000000000" pitchFamily="65" charset="-120"/>
                <a:ea typeface="標楷體" panose="03000509000000000000" pitchFamily="65" charset="-120"/>
                <a:cs typeface="華康中圓體"/>
              </a:rPr>
              <a:t>赴外就讀及短期研習</a:t>
            </a:r>
            <a:r>
              <a:rPr lang="en-US" altLang="zh-TW" sz="1400" dirty="0">
                <a:latin typeface="標楷體" panose="03000509000000000000" pitchFamily="65" charset="-120"/>
                <a:ea typeface="標楷體" panose="03000509000000000000" pitchFamily="65" charset="-120"/>
                <a:cs typeface="華康中圓體"/>
              </a:rPr>
              <a:t>/</a:t>
            </a:r>
            <a:r>
              <a:rPr lang="zh-TW" altLang="en-US" sz="1400" dirty="0">
                <a:latin typeface="標楷體" panose="03000509000000000000" pitchFamily="65" charset="-120"/>
                <a:ea typeface="標楷體" panose="03000509000000000000" pitchFamily="65" charset="-120"/>
                <a:cs typeface="華康中圓體"/>
              </a:rPr>
              <a:t>赴外交換生</a:t>
            </a:r>
            <a:endParaRPr lang="en-US" altLang="zh-TW" sz="1400" dirty="0">
              <a:latin typeface="標楷體" panose="03000509000000000000" pitchFamily="65" charset="-120"/>
              <a:ea typeface="標楷體" panose="03000509000000000000" pitchFamily="65" charset="-120"/>
              <a:cs typeface="華康中圓體"/>
            </a:endParaRPr>
          </a:p>
          <a:p>
            <a:r>
              <a:rPr lang="en-US" altLang="zh-TW" sz="1400" dirty="0">
                <a:latin typeface="標楷體" panose="03000509000000000000" pitchFamily="65" charset="-120"/>
                <a:ea typeface="標楷體" panose="03000509000000000000" pitchFamily="65" charset="-120"/>
                <a:cs typeface="華康中圓體"/>
              </a:rPr>
              <a:t>https://bds.oia.ntnu.edu.tw/bds/web/outgoing-info</a:t>
            </a:r>
            <a:endParaRPr lang="zh-TW" altLang="en-US" sz="1400" dirty="0">
              <a:latin typeface="標楷體" panose="03000509000000000000" pitchFamily="65" charset="-120"/>
              <a:ea typeface="標楷體" panose="03000509000000000000" pitchFamily="65" charset="-120"/>
              <a:cs typeface="華康中圓體"/>
            </a:endParaRPr>
          </a:p>
        </p:txBody>
      </p:sp>
      <p:grpSp>
        <p:nvGrpSpPr>
          <p:cNvPr id="3" name="群組 2">
            <a:extLst>
              <a:ext uri="{FF2B5EF4-FFF2-40B4-BE49-F238E27FC236}">
                <a16:creationId xmlns:a16="http://schemas.microsoft.com/office/drawing/2014/main" id="{1A42D9FE-EB90-4A16-8720-ECAC48676811}"/>
              </a:ext>
            </a:extLst>
          </p:cNvPr>
          <p:cNvGrpSpPr/>
          <p:nvPr/>
        </p:nvGrpSpPr>
        <p:grpSpPr>
          <a:xfrm>
            <a:off x="3239589" y="66468"/>
            <a:ext cx="6018711" cy="663584"/>
            <a:chOff x="3239589" y="66468"/>
            <a:chExt cx="6018711" cy="663584"/>
          </a:xfrm>
        </p:grpSpPr>
        <p:sp>
          <p:nvSpPr>
            <p:cNvPr id="37890" name="文字方塊 5"/>
            <p:cNvSpPr txBox="1">
              <a:spLocks noChangeArrowheads="1"/>
            </p:cNvSpPr>
            <p:nvPr/>
          </p:nvSpPr>
          <p:spPr bwMode="auto">
            <a:xfrm>
              <a:off x="3924300" y="136525"/>
              <a:ext cx="2492375" cy="400050"/>
            </a:xfrm>
            <a:prstGeom prst="rect">
              <a:avLst/>
            </a:prstGeom>
            <a:noFill/>
            <a:ln w="9525">
              <a:noFill/>
              <a:miter lim="800000"/>
              <a:headEnd/>
              <a:tailEnd/>
            </a:ln>
          </p:spPr>
          <p:txBody>
            <a:bodyPr wrap="none">
              <a:spAutoFit/>
            </a:bodyPr>
            <a:lstStyle/>
            <a:p>
              <a:r>
                <a:rPr kumimoji="0" lang="zh-TW" altLang="zh-TW" sz="2000" b="1" dirty="0">
                  <a:solidFill>
                    <a:srgbClr val="CD8534"/>
                  </a:solidFill>
                  <a:latin typeface="標楷體" panose="03000509000000000000" pitchFamily="65" charset="-120"/>
                  <a:ea typeface="標楷體" panose="03000509000000000000" pitchFamily="65" charset="-120"/>
                  <a:cs typeface="華康中圓體"/>
                </a:rPr>
                <a:t>大學只能在</a:t>
              </a:r>
              <a:r>
                <a:rPr kumimoji="0" lang="zh-TW" altLang="en-US" sz="2000" b="1" dirty="0">
                  <a:solidFill>
                    <a:srgbClr val="CD8534"/>
                  </a:solidFill>
                  <a:latin typeface="標楷體" panose="03000509000000000000" pitchFamily="65" charset="-120"/>
                  <a:ea typeface="標楷體" panose="03000509000000000000" pitchFamily="65" charset="-120"/>
                  <a:cs typeface="華康中圓體"/>
                </a:rPr>
                <a:t>臺</a:t>
              </a:r>
              <a:r>
                <a:rPr kumimoji="0" lang="zh-TW" altLang="zh-TW" sz="2000" b="1" dirty="0">
                  <a:solidFill>
                    <a:srgbClr val="CD8534"/>
                  </a:solidFill>
                  <a:latin typeface="標楷體" panose="03000509000000000000" pitchFamily="65" charset="-120"/>
                  <a:ea typeface="標楷體" panose="03000509000000000000" pitchFamily="65" charset="-120"/>
                  <a:cs typeface="華康中圓體"/>
                </a:rPr>
                <a:t>灣讀？</a:t>
              </a:r>
            </a:p>
          </p:txBody>
        </p:sp>
        <p:sp>
          <p:nvSpPr>
            <p:cNvPr id="14" name="Line 11"/>
            <p:cNvSpPr>
              <a:spLocks noChangeShapeType="1"/>
            </p:cNvSpPr>
            <p:nvPr/>
          </p:nvSpPr>
          <p:spPr bwMode="auto">
            <a:xfrm flipH="1">
              <a:off x="3995738" y="563563"/>
              <a:ext cx="5262562" cy="22225"/>
            </a:xfrm>
            <a:prstGeom prst="line">
              <a:avLst/>
            </a:prstGeom>
            <a:noFill/>
            <a:ln w="25400">
              <a:solidFill>
                <a:schemeClr val="bg1">
                  <a:lumMod val="65000"/>
                </a:schemeClr>
              </a:solidFill>
              <a:prstDash val="sysDot"/>
              <a:round/>
              <a:headEnd/>
              <a:tailEnd type="oval" w="med" len="med"/>
            </a:ln>
            <a:effectLst/>
            <a:extLst/>
          </p:spPr>
          <p:txBody>
            <a:bodyPr wrap="none" anchor="ctr"/>
            <a:lstStyle/>
            <a:p>
              <a:pP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pic>
          <p:nvPicPr>
            <p:cNvPr id="17" name="圖片 16">
              <a:extLst>
                <a:ext uri="{FF2B5EF4-FFF2-40B4-BE49-F238E27FC236}">
                  <a16:creationId xmlns:a16="http://schemas.microsoft.com/office/drawing/2014/main" id="{8FA53796-3CFC-4000-BEC3-87C797A1E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pic>
        <p:nvPicPr>
          <p:cNvPr id="6" name="圖片 5">
            <a:extLst>
              <a:ext uri="{FF2B5EF4-FFF2-40B4-BE49-F238E27FC236}">
                <a16:creationId xmlns:a16="http://schemas.microsoft.com/office/drawing/2014/main" id="{083DD300-3FAE-433B-B8AE-3F0C20CB6E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284" y="6047763"/>
            <a:ext cx="631274" cy="631274"/>
          </a:xfrm>
          <a:prstGeom prst="rect">
            <a:avLst/>
          </a:prstGeom>
        </p:spPr>
      </p:pic>
      <p:sp>
        <p:nvSpPr>
          <p:cNvPr id="16" name="投影片編號版面配置區 1">
            <a:extLst>
              <a:ext uri="{FF2B5EF4-FFF2-40B4-BE49-F238E27FC236}">
                <a16:creationId xmlns:a16="http://schemas.microsoft.com/office/drawing/2014/main" id="{CA69982C-EFB6-4D34-87E7-B4FE507D457A}"/>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48</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4704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圖片 20"/>
          <p:cNvPicPr>
            <a:picLocks noChangeAspect="1"/>
          </p:cNvPicPr>
          <p:nvPr/>
        </p:nvPicPr>
        <p:blipFill>
          <a:blip r:embed="rId3" cstate="print"/>
          <a:srcRect/>
          <a:stretch>
            <a:fillRect/>
          </a:stretch>
        </p:blipFill>
        <p:spPr bwMode="auto">
          <a:xfrm>
            <a:off x="152400" y="171450"/>
            <a:ext cx="2490788" cy="660400"/>
          </a:xfrm>
          <a:prstGeom prst="rect">
            <a:avLst/>
          </a:prstGeom>
          <a:noFill/>
          <a:ln w="9525">
            <a:noFill/>
            <a:miter lim="800000"/>
            <a:headEnd/>
            <a:tailEnd/>
          </a:ln>
        </p:spPr>
      </p:pic>
      <p:sp>
        <p:nvSpPr>
          <p:cNvPr id="37893" name="文字方塊 24"/>
          <p:cNvSpPr txBox="1">
            <a:spLocks noChangeArrowheads="1"/>
          </p:cNvSpPr>
          <p:nvPr/>
        </p:nvSpPr>
        <p:spPr bwMode="auto">
          <a:xfrm>
            <a:off x="1090613" y="780754"/>
            <a:ext cx="8889474" cy="523220"/>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en-US" altLang="zh-TW" sz="1400" b="1" dirty="0">
                <a:solidFill>
                  <a:schemeClr val="accent1"/>
                </a:solidFill>
              </a:rPr>
              <a:t>Young wo/man, your stage is not here in Taiwan, it’s in the world! With NTNU’s sister universities all over the globe, give yourself a chance to explore the world!</a:t>
            </a:r>
            <a:endParaRPr lang="zh-TW" altLang="zh-TW" sz="1400" dirty="0">
              <a:solidFill>
                <a:schemeClr val="accent1"/>
              </a:solidFill>
            </a:endParaRPr>
          </a:p>
        </p:txBody>
      </p:sp>
      <p:sp>
        <p:nvSpPr>
          <p:cNvPr id="37894" name="文字方塊 25"/>
          <p:cNvSpPr txBox="1">
            <a:spLocks noChangeArrowheads="1"/>
          </p:cNvSpPr>
          <p:nvPr/>
        </p:nvSpPr>
        <p:spPr bwMode="auto">
          <a:xfrm>
            <a:off x="1090613" y="1281306"/>
            <a:ext cx="1781385" cy="369332"/>
          </a:xfrm>
          <a:prstGeom prst="rect">
            <a:avLst/>
          </a:prstGeom>
          <a:noFill/>
          <a:ln w="9525">
            <a:noFill/>
            <a:miter lim="800000"/>
            <a:headEnd/>
            <a:tailEnd/>
          </a:ln>
        </p:spPr>
        <p:txBody>
          <a:bodyPr wrap="none">
            <a:spAutoFit/>
          </a:bodyPr>
          <a:lstStyle/>
          <a:p>
            <a:r>
              <a:rPr kumimoji="0" lang="en-US" altLang="zh-TW" b="1" dirty="0">
                <a:ea typeface="華康中圓體"/>
                <a:cs typeface="華康中圓體"/>
              </a:rPr>
              <a:t>(1) Joint Degrees</a:t>
            </a:r>
            <a:endParaRPr kumimoji="0" lang="zh-TW" altLang="zh-TW" b="1" dirty="0">
              <a:ea typeface="華康中圓體"/>
              <a:cs typeface="華康中圓體"/>
            </a:endParaRPr>
          </a:p>
        </p:txBody>
      </p:sp>
      <p:sp>
        <p:nvSpPr>
          <p:cNvPr id="37895" name="文字方塊 26"/>
          <p:cNvSpPr txBox="1">
            <a:spLocks noChangeArrowheads="1"/>
          </p:cNvSpPr>
          <p:nvPr/>
        </p:nvSpPr>
        <p:spPr bwMode="auto">
          <a:xfrm>
            <a:off x="1090613" y="2153669"/>
            <a:ext cx="2287486" cy="369332"/>
          </a:xfrm>
          <a:prstGeom prst="rect">
            <a:avLst/>
          </a:prstGeom>
          <a:noFill/>
          <a:ln w="9525">
            <a:noFill/>
            <a:miter lim="800000"/>
            <a:headEnd/>
            <a:tailEnd/>
          </a:ln>
        </p:spPr>
        <p:txBody>
          <a:bodyPr wrap="none">
            <a:spAutoFit/>
          </a:bodyPr>
          <a:lstStyle/>
          <a:p>
            <a:r>
              <a:rPr kumimoji="0" lang="en-US" altLang="zh-TW" b="1" dirty="0">
                <a:ea typeface="華康中圓體"/>
                <a:cs typeface="華康中圓體"/>
              </a:rPr>
              <a:t>(2)</a:t>
            </a:r>
            <a:r>
              <a:rPr lang="en-US" altLang="zh-TW" b="1" dirty="0">
                <a:ea typeface="華康中圓體"/>
                <a:cs typeface="華康中圓體"/>
              </a:rPr>
              <a:t> Exchange Students</a:t>
            </a:r>
            <a:endParaRPr kumimoji="0" lang="zh-TW" altLang="zh-TW" b="1" dirty="0">
              <a:ea typeface="華康中圓體"/>
              <a:cs typeface="華康中圓體"/>
            </a:endParaRPr>
          </a:p>
        </p:txBody>
      </p:sp>
      <p:sp>
        <p:nvSpPr>
          <p:cNvPr id="37896" name="文字方塊 27"/>
          <p:cNvSpPr txBox="1">
            <a:spLocks noChangeArrowheads="1"/>
          </p:cNvSpPr>
          <p:nvPr/>
        </p:nvSpPr>
        <p:spPr bwMode="auto">
          <a:xfrm>
            <a:off x="1416050" y="1545395"/>
            <a:ext cx="9042944" cy="646331"/>
          </a:xfrm>
          <a:prstGeom prst="rect">
            <a:avLst/>
          </a:prstGeom>
          <a:noFill/>
          <a:ln w="9525">
            <a:noFill/>
            <a:miter lim="800000"/>
            <a:headEnd/>
            <a:tailEnd/>
          </a:ln>
        </p:spPr>
        <p:txBody>
          <a:bodyPr wrap="square">
            <a:spAutoFit/>
          </a:bodyPr>
          <a:lstStyle/>
          <a:p>
            <a:pPr marL="171450" lvl="0" indent="-171450">
              <a:buFont typeface="Arial" panose="020B0604020202020204" pitchFamily="34" charset="0"/>
              <a:buChar char="•"/>
            </a:pPr>
            <a:r>
              <a:rPr lang="en-US" altLang="zh-TW" sz="1200" dirty="0"/>
              <a:t>To receive two degrees from two universities, the student must meet all the qualifications and graduation requirements of both universities. </a:t>
            </a:r>
          </a:p>
          <a:p>
            <a:pPr marL="171450" lvl="0" indent="-171450">
              <a:buFont typeface="Arial" panose="020B0604020202020204" pitchFamily="34" charset="0"/>
              <a:buChar char="•"/>
            </a:pPr>
            <a:r>
              <a:rPr lang="en-US" altLang="zh-TW" sz="1200" dirty="0"/>
              <a:t>Joint Degrees at NTNU can be a 3+2 years Bachelor-Master’s Joint Degrees ,</a:t>
            </a:r>
            <a:r>
              <a:rPr lang="zh-TW" altLang="en-US" sz="1200" dirty="0"/>
              <a:t> </a:t>
            </a:r>
            <a:r>
              <a:rPr lang="en-US" altLang="zh-TW" sz="1200" dirty="0"/>
              <a:t>1+1 years Master’s Joint Degrees or a 2+2 Doctorate’s Joint Degrees .</a:t>
            </a:r>
          </a:p>
        </p:txBody>
      </p:sp>
      <p:sp>
        <p:nvSpPr>
          <p:cNvPr id="37898" name="文字方塊 34"/>
          <p:cNvSpPr txBox="1">
            <a:spLocks noChangeArrowheads="1"/>
          </p:cNvSpPr>
          <p:nvPr/>
        </p:nvSpPr>
        <p:spPr bwMode="auto">
          <a:xfrm>
            <a:off x="1416050" y="2403223"/>
            <a:ext cx="8913813" cy="461665"/>
          </a:xfrm>
          <a:prstGeom prst="rect">
            <a:avLst/>
          </a:prstGeom>
          <a:noFill/>
          <a:ln w="9525">
            <a:noFill/>
            <a:miter lim="800000"/>
            <a:headEnd/>
            <a:tailEnd/>
          </a:ln>
        </p:spPr>
        <p:txBody>
          <a:bodyPr>
            <a:spAutoFit/>
          </a:bodyPr>
          <a:lstStyle/>
          <a:p>
            <a:pPr marL="171450" lvl="0" indent="-171450">
              <a:buFont typeface="Arial" panose="020B0604020202020204" pitchFamily="34" charset="0"/>
              <a:buChar char="•"/>
            </a:pPr>
            <a:r>
              <a:rPr lang="en-US" altLang="zh-TW" sz="1200" dirty="0"/>
              <a:t>Students would pay NTNU tuition while broadening one’s horizon through studying and living overseas. </a:t>
            </a:r>
            <a:endParaRPr lang="zh-TW" altLang="zh-TW" sz="1200" dirty="0"/>
          </a:p>
          <a:p>
            <a:pPr marL="171450" indent="-171450">
              <a:buFont typeface="Arial" panose="020B0604020202020204" pitchFamily="34" charset="0"/>
              <a:buChar char="•"/>
            </a:pPr>
            <a:r>
              <a:rPr lang="en-US" altLang="zh-TW" sz="1200" dirty="0"/>
              <a:t>Students are required to take at least two courses or 6 credit hours during their exchange.</a:t>
            </a:r>
            <a:endParaRPr kumimoji="0" lang="en-US" altLang="zh-TW" sz="1050" dirty="0">
              <a:ea typeface="華康中圓體"/>
              <a:cs typeface="華康中圓體"/>
            </a:endParaRPr>
          </a:p>
        </p:txBody>
      </p:sp>
      <p:grpSp>
        <p:nvGrpSpPr>
          <p:cNvPr id="17" name="群組 16">
            <a:extLst>
              <a:ext uri="{FF2B5EF4-FFF2-40B4-BE49-F238E27FC236}">
                <a16:creationId xmlns:a16="http://schemas.microsoft.com/office/drawing/2014/main" id="{48FCD194-8E2B-40B1-BAAB-9BBE61115EE1}"/>
              </a:ext>
            </a:extLst>
          </p:cNvPr>
          <p:cNvGrpSpPr/>
          <p:nvPr/>
        </p:nvGrpSpPr>
        <p:grpSpPr>
          <a:xfrm>
            <a:off x="3239589" y="66468"/>
            <a:ext cx="6436607" cy="663584"/>
            <a:chOff x="3239589" y="66468"/>
            <a:chExt cx="6436607" cy="663584"/>
          </a:xfrm>
        </p:grpSpPr>
        <p:sp>
          <p:nvSpPr>
            <p:cNvPr id="18" name="文字方塊 5">
              <a:extLst>
                <a:ext uri="{FF2B5EF4-FFF2-40B4-BE49-F238E27FC236}">
                  <a16:creationId xmlns:a16="http://schemas.microsoft.com/office/drawing/2014/main" id="{758F21D2-314C-45B4-8712-D6613B06CE62}"/>
                </a:ext>
              </a:extLst>
            </p:cNvPr>
            <p:cNvSpPr txBox="1">
              <a:spLocks noChangeArrowheads="1"/>
            </p:cNvSpPr>
            <p:nvPr/>
          </p:nvSpPr>
          <p:spPr bwMode="auto">
            <a:xfrm>
              <a:off x="3924300" y="136525"/>
              <a:ext cx="5751896" cy="400110"/>
            </a:xfrm>
            <a:prstGeom prst="rect">
              <a:avLst/>
            </a:prstGeom>
            <a:noFill/>
            <a:ln w="9525">
              <a:noFill/>
              <a:miter lim="800000"/>
              <a:headEnd/>
              <a:tailEnd/>
            </a:ln>
          </p:spPr>
          <p:txBody>
            <a:bodyPr wrap="none">
              <a:spAutoFit/>
            </a:bodyPr>
            <a:lstStyle/>
            <a:p>
              <a:r>
                <a:rPr lang="en-US" altLang="zh-TW" sz="2000" b="1" dirty="0">
                  <a:solidFill>
                    <a:srgbClr val="CD8534"/>
                  </a:solidFill>
                  <a:ea typeface="標楷體" panose="03000509000000000000" pitchFamily="65" charset="-120"/>
                  <a:cs typeface="華康中圓體"/>
                </a:rPr>
                <a:t>Do I always have to be in Taiwan to earn my degree?</a:t>
              </a:r>
            </a:p>
          </p:txBody>
        </p:sp>
        <p:sp>
          <p:nvSpPr>
            <p:cNvPr id="19" name="Line 11">
              <a:extLst>
                <a:ext uri="{FF2B5EF4-FFF2-40B4-BE49-F238E27FC236}">
                  <a16:creationId xmlns:a16="http://schemas.microsoft.com/office/drawing/2014/main" id="{5E3D0010-1D0B-432D-8F44-F954AD42AA03}"/>
                </a:ext>
              </a:extLst>
            </p:cNvPr>
            <p:cNvSpPr>
              <a:spLocks noChangeShapeType="1"/>
            </p:cNvSpPr>
            <p:nvPr/>
          </p:nvSpPr>
          <p:spPr bwMode="auto">
            <a:xfrm flipH="1">
              <a:off x="3995738" y="563563"/>
              <a:ext cx="5262562" cy="22225"/>
            </a:xfrm>
            <a:prstGeom prst="line">
              <a:avLst/>
            </a:prstGeom>
            <a:noFill/>
            <a:ln w="25400">
              <a:solidFill>
                <a:schemeClr val="bg1">
                  <a:lumMod val="65000"/>
                </a:schemeClr>
              </a:solidFill>
              <a:prstDash val="sysDot"/>
              <a:round/>
              <a:headEnd/>
              <a:tailEnd type="oval" w="med" len="med"/>
            </a:ln>
            <a:effectLst/>
            <a:extLst/>
          </p:spPr>
          <p:txBody>
            <a:bodyPr wrap="none" anchor="ctr"/>
            <a:lstStyle/>
            <a:p>
              <a:pPr fontAlgn="auto">
                <a:spcBef>
                  <a:spcPts val="0"/>
                </a:spcBef>
                <a:spcAft>
                  <a:spcPts val="0"/>
                </a:spcAft>
                <a:defRPr/>
              </a:pPr>
              <a:endParaRPr kumimoji="0" lang="zh-TW" altLang="en-US">
                <a:ea typeface="標楷體" panose="03000509000000000000" pitchFamily="65" charset="-120"/>
              </a:endParaRPr>
            </a:p>
          </p:txBody>
        </p:sp>
        <p:pic>
          <p:nvPicPr>
            <p:cNvPr id="24" name="圖片 23">
              <a:extLst>
                <a:ext uri="{FF2B5EF4-FFF2-40B4-BE49-F238E27FC236}">
                  <a16:creationId xmlns:a16="http://schemas.microsoft.com/office/drawing/2014/main" id="{9516B20C-35EC-44BC-9EF0-048BF004A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graphicFrame>
        <p:nvGraphicFramePr>
          <p:cNvPr id="25" name="Group 99">
            <a:extLst>
              <a:ext uri="{FF2B5EF4-FFF2-40B4-BE49-F238E27FC236}">
                <a16:creationId xmlns:a16="http://schemas.microsoft.com/office/drawing/2014/main" id="{45B2C88E-7F7B-416D-93A8-A9A7FE4E7063}"/>
              </a:ext>
            </a:extLst>
          </p:cNvPr>
          <p:cNvGraphicFramePr>
            <a:graphicFrameLocks/>
          </p:cNvGraphicFramePr>
          <p:nvPr>
            <p:extLst>
              <p:ext uri="{D42A27DB-BD31-4B8C-83A1-F6EECF244321}">
                <p14:modId xmlns:p14="http://schemas.microsoft.com/office/powerpoint/2010/main" val="1975033165"/>
              </p:ext>
            </p:extLst>
          </p:nvPr>
        </p:nvGraphicFramePr>
        <p:xfrm>
          <a:off x="2208000" y="2845089"/>
          <a:ext cx="7128003" cy="2983230"/>
        </p:xfrm>
        <a:graphic>
          <a:graphicData uri="http://schemas.openxmlformats.org/drawingml/2006/table">
            <a:tbl>
              <a:tblPr/>
              <a:tblGrid>
                <a:gridCol w="1736655">
                  <a:extLst>
                    <a:ext uri="{9D8B030D-6E8A-4147-A177-3AD203B41FA5}">
                      <a16:colId xmlns:a16="http://schemas.microsoft.com/office/drawing/2014/main" val="20000"/>
                    </a:ext>
                  </a:extLst>
                </a:gridCol>
                <a:gridCol w="898558">
                  <a:extLst>
                    <a:ext uri="{9D8B030D-6E8A-4147-A177-3AD203B41FA5}">
                      <a16:colId xmlns:a16="http://schemas.microsoft.com/office/drawing/2014/main" val="20001"/>
                    </a:ext>
                  </a:extLst>
                </a:gridCol>
                <a:gridCol w="898558">
                  <a:extLst>
                    <a:ext uri="{9D8B030D-6E8A-4147-A177-3AD203B41FA5}">
                      <a16:colId xmlns:a16="http://schemas.microsoft.com/office/drawing/2014/main" val="20002"/>
                    </a:ext>
                  </a:extLst>
                </a:gridCol>
                <a:gridCol w="898558">
                  <a:extLst>
                    <a:ext uri="{9D8B030D-6E8A-4147-A177-3AD203B41FA5}">
                      <a16:colId xmlns:a16="http://schemas.microsoft.com/office/drawing/2014/main" val="20003"/>
                    </a:ext>
                  </a:extLst>
                </a:gridCol>
                <a:gridCol w="898558">
                  <a:extLst>
                    <a:ext uri="{9D8B030D-6E8A-4147-A177-3AD203B41FA5}">
                      <a16:colId xmlns:a16="http://schemas.microsoft.com/office/drawing/2014/main" val="20004"/>
                    </a:ext>
                  </a:extLst>
                </a:gridCol>
                <a:gridCol w="898558">
                  <a:extLst>
                    <a:ext uri="{9D8B030D-6E8A-4147-A177-3AD203B41FA5}">
                      <a16:colId xmlns:a16="http://schemas.microsoft.com/office/drawing/2014/main" val="20005"/>
                    </a:ext>
                  </a:extLst>
                </a:gridCol>
                <a:gridCol w="898558">
                  <a:extLst>
                    <a:ext uri="{9D8B030D-6E8A-4147-A177-3AD203B41FA5}">
                      <a16:colId xmlns:a16="http://schemas.microsoft.com/office/drawing/2014/main" val="20006"/>
                    </a:ext>
                  </a:extLst>
                </a:gridCol>
              </a:tblGrid>
              <a:tr h="282575">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bg1"/>
                          </a:solidFill>
                          <a:effectLst/>
                          <a:latin typeface="+mn-lt"/>
                          <a:ea typeface="標楷體" panose="03000509000000000000" pitchFamily="65" charset="-120"/>
                          <a:cs typeface="華康中圓體"/>
                        </a:rPr>
                        <a:t>NTNU Sister Universities Overview (as of Feb. 17, 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dirty="0">
                        <a:ln>
                          <a:noFill/>
                        </a:ln>
                        <a:solidFill>
                          <a:schemeClr val="bg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algn="ctr">
                        <a:spcAft>
                          <a:spcPts val="0"/>
                        </a:spcAft>
                      </a:pPr>
                      <a:r>
                        <a:rPr lang="en-US" sz="1600" kern="100" dirty="0">
                          <a:solidFill>
                            <a:schemeClr val="bg1"/>
                          </a:solidFill>
                          <a:effectLst/>
                          <a:latin typeface="+mn-lt"/>
                          <a:ea typeface="新細明體" panose="02020500000000000000" pitchFamily="18" charset="-120"/>
                          <a:cs typeface="Times New Roman" panose="02020603050405020304" pitchFamily="18" charset="0"/>
                        </a:rPr>
                        <a:t>Americas</a:t>
                      </a:r>
                      <a:endParaRPr lang="zh-TW" sz="16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algn="ctr">
                        <a:spcAft>
                          <a:spcPts val="0"/>
                        </a:spcAft>
                      </a:pPr>
                      <a:r>
                        <a:rPr lang="en-US" sz="1600" kern="100" dirty="0">
                          <a:solidFill>
                            <a:schemeClr val="bg1"/>
                          </a:solidFill>
                          <a:effectLst/>
                          <a:latin typeface="+mn-lt"/>
                          <a:ea typeface="新細明體" panose="02020500000000000000" pitchFamily="18" charset="-120"/>
                          <a:cs typeface="Times New Roman" panose="02020603050405020304" pitchFamily="18" charset="0"/>
                        </a:rPr>
                        <a:t>Europe</a:t>
                      </a:r>
                      <a:endParaRPr lang="zh-TW" sz="16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algn="ctr">
                        <a:spcAft>
                          <a:spcPts val="0"/>
                        </a:spcAft>
                      </a:pPr>
                      <a:r>
                        <a:rPr lang="en-US" sz="1600" kern="100" dirty="0">
                          <a:solidFill>
                            <a:schemeClr val="bg1"/>
                          </a:solidFill>
                          <a:effectLst/>
                          <a:latin typeface="+mn-lt"/>
                          <a:ea typeface="新細明體" panose="02020500000000000000" pitchFamily="18" charset="-120"/>
                          <a:cs typeface="Times New Roman" panose="02020603050405020304" pitchFamily="18" charset="0"/>
                        </a:rPr>
                        <a:t>Asia</a:t>
                      </a:r>
                      <a:endParaRPr lang="zh-TW" sz="16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algn="ctr">
                        <a:spcAft>
                          <a:spcPts val="0"/>
                        </a:spcAft>
                      </a:pPr>
                      <a:r>
                        <a:rPr lang="en-US" sz="1600" kern="100" dirty="0">
                          <a:solidFill>
                            <a:schemeClr val="bg1"/>
                          </a:solidFill>
                          <a:effectLst/>
                          <a:latin typeface="+mn-lt"/>
                          <a:ea typeface="新細明體" panose="02020500000000000000" pitchFamily="18" charset="-120"/>
                          <a:cs typeface="Times New Roman" panose="02020603050405020304" pitchFamily="18" charset="0"/>
                        </a:rPr>
                        <a:t>Africa</a:t>
                      </a:r>
                      <a:endParaRPr lang="zh-TW" sz="16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algn="ctr">
                        <a:spcAft>
                          <a:spcPts val="0"/>
                        </a:spcAft>
                      </a:pPr>
                      <a:r>
                        <a:rPr lang="en-US" sz="1600" kern="100" dirty="0">
                          <a:solidFill>
                            <a:schemeClr val="bg1"/>
                          </a:solidFill>
                          <a:effectLst/>
                          <a:latin typeface="+mn-lt"/>
                          <a:ea typeface="新細明體" panose="02020500000000000000" pitchFamily="18" charset="-120"/>
                          <a:cs typeface="Times New Roman" panose="02020603050405020304" pitchFamily="18" charset="0"/>
                        </a:rPr>
                        <a:t>Oceania</a:t>
                      </a:r>
                      <a:endParaRPr lang="zh-TW" sz="16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p>
                      <a:pPr algn="ctr">
                        <a:spcAft>
                          <a:spcPts val="0"/>
                        </a:spcAft>
                      </a:pPr>
                      <a:r>
                        <a:rPr lang="en-US" altLang="zh-TW" sz="1400" kern="100" dirty="0">
                          <a:solidFill>
                            <a:schemeClr val="bg1"/>
                          </a:solidFill>
                          <a:effectLst/>
                          <a:latin typeface="+mn-lt"/>
                          <a:ea typeface="+mn-ea"/>
                          <a:cs typeface="Times New Roman" panose="02020603050405020304" pitchFamily="18" charset="0"/>
                        </a:rPr>
                        <a:t>Total</a:t>
                      </a:r>
                      <a:endParaRPr lang="zh-TW" altLang="zh-TW" sz="1400" kern="100" dirty="0">
                        <a:solidFill>
                          <a:schemeClr val="bg1"/>
                        </a:solidFill>
                        <a:effectLst/>
                        <a:latin typeface="+mn-lt"/>
                        <a:ea typeface="+mn-ea"/>
                        <a:cs typeface="Times New Roman" panose="020206030504050203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extLst>
                  <a:ext uri="{0D108BD9-81ED-4DB2-BD59-A6C34878D82A}">
                    <a16:rowId xmlns:a16="http://schemas.microsoft.com/office/drawing/2014/main" val="10001"/>
                  </a:ext>
                </a:extLst>
              </a:tr>
              <a:tr h="314325">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 of Countries</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44</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68288">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Sister Universities</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63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214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389</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314325">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MOU</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288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485</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314325">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Student Exchange</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201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324</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314325">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Professor Exchange</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46</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314325">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Joint Degree Agreement</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39</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314325">
                <a:tc>
                  <a:txBody>
                    <a:bodyPr/>
                    <a:lstStyle/>
                    <a:p>
                      <a:pPr>
                        <a:spcAft>
                          <a:spcPts val="0"/>
                        </a:spcAft>
                      </a:pPr>
                      <a:r>
                        <a:rPr lang="en-US" sz="1600" kern="100" dirty="0">
                          <a:effectLst/>
                          <a:latin typeface="+mn-lt"/>
                          <a:ea typeface="新細明體" panose="02020500000000000000" pitchFamily="18" charset="-120"/>
                          <a:cs typeface="Times New Roman" panose="02020603050405020304" pitchFamily="18" charset="0"/>
                        </a:rPr>
                        <a:t>Other</a:t>
                      </a:r>
                      <a:endParaRPr lang="zh-TW" sz="1600" kern="100" dirty="0">
                        <a:effectLst/>
                        <a:latin typeface="+mn-lt"/>
                        <a:ea typeface="新細明體" panose="02020500000000000000" pitchFamily="18"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a:ln>
                            <a:noFill/>
                          </a:ln>
                          <a:solidFill>
                            <a:schemeClr val="tx1"/>
                          </a:solidFill>
                          <a:effectLst/>
                          <a:latin typeface="+mn-lt"/>
                          <a:ea typeface="標楷體" panose="03000509000000000000" pitchFamily="65" charset="-120"/>
                          <a:cs typeface="華康中圓體"/>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mn-lt"/>
                          <a:ea typeface="標楷體" panose="03000509000000000000" pitchFamily="65" charset="-120"/>
                          <a:cs typeface="華康中圓體"/>
                        </a:rPr>
                        <a:t>15</a:t>
                      </a:r>
                      <a:endParaRPr kumimoji="0" lang="zh-TW" altLang="en-US" sz="1400" b="0" i="0" u="none" strike="noStrike" cap="none" normalizeH="0" baseline="0" dirty="0">
                        <a:ln>
                          <a:noFill/>
                        </a:ln>
                        <a:solidFill>
                          <a:schemeClr val="tx1"/>
                        </a:solidFill>
                        <a:effectLst/>
                        <a:latin typeface="+mn-lt"/>
                        <a:ea typeface="標楷體" panose="03000509000000000000" pitchFamily="65" charset="-120"/>
                        <a:cs typeface="華康中圓體"/>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bl>
          </a:graphicData>
        </a:graphic>
      </p:graphicFrame>
      <p:sp>
        <p:nvSpPr>
          <p:cNvPr id="26" name="矩形 25">
            <a:extLst>
              <a:ext uri="{FF2B5EF4-FFF2-40B4-BE49-F238E27FC236}">
                <a16:creationId xmlns:a16="http://schemas.microsoft.com/office/drawing/2014/main" id="{1B5581AE-34D4-48C2-A2EF-5E55B608A58A}"/>
              </a:ext>
            </a:extLst>
          </p:cNvPr>
          <p:cNvSpPr/>
          <p:nvPr/>
        </p:nvSpPr>
        <p:spPr>
          <a:xfrm>
            <a:off x="6392728" y="5945774"/>
            <a:ext cx="4066266" cy="461665"/>
          </a:xfrm>
          <a:prstGeom prst="rect">
            <a:avLst/>
          </a:prstGeom>
          <a:ln>
            <a:solidFill>
              <a:schemeClr val="tx1"/>
            </a:solidFill>
          </a:ln>
        </p:spPr>
        <p:txBody>
          <a:bodyPr wrap="square" anchor="ctr">
            <a:spAutoFit/>
          </a:bodyPr>
          <a:lstStyle/>
          <a:p>
            <a:r>
              <a:rPr lang="en-US" altLang="zh-TW" sz="1200" dirty="0">
                <a:ea typeface="標楷體" panose="03000509000000000000" pitchFamily="65" charset="-120"/>
              </a:rPr>
              <a:t>Joint degree information</a:t>
            </a:r>
            <a:r>
              <a:rPr lang="zh-TW" altLang="en-US" sz="1200" dirty="0">
                <a:ea typeface="標楷體" panose="03000509000000000000" pitchFamily="65" charset="-120"/>
              </a:rPr>
              <a:t>：</a:t>
            </a:r>
            <a:r>
              <a:rPr lang="en-US" altLang="zh-TW" sz="1200" dirty="0">
                <a:ea typeface="標楷體" panose="03000509000000000000" pitchFamily="65" charset="-120"/>
              </a:rPr>
              <a:t>mika.ma@ntnu.edu.tw</a:t>
            </a:r>
            <a:endParaRPr lang="zh-TW" altLang="en-US" sz="1200" dirty="0">
              <a:ea typeface="標楷體" panose="03000509000000000000" pitchFamily="65" charset="-120"/>
            </a:endParaRPr>
          </a:p>
          <a:p>
            <a:r>
              <a:rPr lang="en-US" altLang="zh-TW" sz="1200" dirty="0">
                <a:ea typeface="標楷體" panose="03000509000000000000" pitchFamily="65" charset="-120"/>
              </a:rPr>
              <a:t>Foreign exchange information</a:t>
            </a:r>
            <a:r>
              <a:rPr lang="zh-TW" altLang="en-US" sz="1200" dirty="0">
                <a:ea typeface="標楷體" panose="03000509000000000000" pitchFamily="65" charset="-120"/>
              </a:rPr>
              <a:t>：outgoing@deps.ntnu.edu.t</a:t>
            </a:r>
            <a:r>
              <a:rPr lang="en-US" altLang="zh-TW" sz="1200" dirty="0">
                <a:ea typeface="標楷體" panose="03000509000000000000" pitchFamily="65" charset="-120"/>
              </a:rPr>
              <a:t>w</a:t>
            </a:r>
            <a:endParaRPr lang="zh-TW" altLang="en-US" sz="1200" dirty="0">
              <a:ea typeface="標楷體" panose="03000509000000000000" pitchFamily="65" charset="-120"/>
            </a:endParaRPr>
          </a:p>
        </p:txBody>
      </p:sp>
      <p:sp>
        <p:nvSpPr>
          <p:cNvPr id="27" name="矩形 1">
            <a:extLst>
              <a:ext uri="{FF2B5EF4-FFF2-40B4-BE49-F238E27FC236}">
                <a16:creationId xmlns:a16="http://schemas.microsoft.com/office/drawing/2014/main" id="{FBA5D3D6-6535-4C7D-8560-45A0B5A0AC00}"/>
              </a:ext>
            </a:extLst>
          </p:cNvPr>
          <p:cNvSpPr>
            <a:spLocks noChangeArrowheads="1"/>
          </p:cNvSpPr>
          <p:nvPr/>
        </p:nvSpPr>
        <p:spPr bwMode="auto">
          <a:xfrm>
            <a:off x="995423" y="5853441"/>
            <a:ext cx="5325002" cy="646331"/>
          </a:xfrm>
          <a:prstGeom prst="rect">
            <a:avLst/>
          </a:prstGeom>
          <a:noFill/>
          <a:ln w="9525">
            <a:solidFill>
              <a:schemeClr val="tx1"/>
            </a:solidFill>
            <a:miter lim="800000"/>
            <a:headEnd/>
            <a:tailEnd/>
          </a:ln>
        </p:spPr>
        <p:txBody>
          <a:bodyPr wrap="square">
            <a:spAutoFit/>
          </a:bodyPr>
          <a:lstStyle/>
          <a:p>
            <a:r>
              <a:rPr lang="en-US" altLang="zh-TW" sz="1200" dirty="0">
                <a:ea typeface="標楷體" panose="03000509000000000000" pitchFamily="65" charset="-120"/>
              </a:rPr>
              <a:t>For short-term study abroad information,</a:t>
            </a:r>
          </a:p>
          <a:p>
            <a:r>
              <a:rPr lang="en-US" altLang="zh-TW" sz="1200" dirty="0">
                <a:ea typeface="標楷體" panose="03000509000000000000" pitchFamily="65" charset="-120"/>
              </a:rPr>
              <a:t>please visit the Office of International Affairs website</a:t>
            </a:r>
            <a:r>
              <a:rPr lang="zh-TW" altLang="en-US" sz="1200" dirty="0">
                <a:ea typeface="標楷體" panose="03000509000000000000" pitchFamily="65" charset="-120"/>
              </a:rPr>
              <a:t>：</a:t>
            </a:r>
            <a:r>
              <a:rPr lang="en-US" altLang="zh-TW" sz="1200" dirty="0">
                <a:ea typeface="標楷體" panose="03000509000000000000" pitchFamily="65" charset="-120"/>
                <a:cs typeface="華康中圓體"/>
              </a:rPr>
              <a:t>https://bds.oia.ntnu.edu.tw/bds/web/outgoing-info</a:t>
            </a:r>
            <a:endParaRPr lang="zh-TW" altLang="en-US" sz="1200" dirty="0">
              <a:ea typeface="標楷體" panose="03000509000000000000" pitchFamily="65" charset="-120"/>
              <a:cs typeface="華康中圓體"/>
            </a:endParaRPr>
          </a:p>
        </p:txBody>
      </p:sp>
      <p:pic>
        <p:nvPicPr>
          <p:cNvPr id="28" name="圖片 27">
            <a:extLst>
              <a:ext uri="{FF2B5EF4-FFF2-40B4-BE49-F238E27FC236}">
                <a16:creationId xmlns:a16="http://schemas.microsoft.com/office/drawing/2014/main" id="{5BEFBCA1-F69B-40E2-89BD-8C7B1A2E6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284" y="5860969"/>
            <a:ext cx="631274" cy="631274"/>
          </a:xfrm>
          <a:prstGeom prst="rect">
            <a:avLst/>
          </a:prstGeom>
        </p:spPr>
      </p:pic>
      <p:sp>
        <p:nvSpPr>
          <p:cNvPr id="29" name="投影片編號版面配置區 1">
            <a:extLst>
              <a:ext uri="{FF2B5EF4-FFF2-40B4-BE49-F238E27FC236}">
                <a16:creationId xmlns:a16="http://schemas.microsoft.com/office/drawing/2014/main" id="{E0995C69-2FFD-4367-8DB9-384B75350757}"/>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49</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6848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2" name="群組 1"/>
          <p:cNvGrpSpPr/>
          <p:nvPr/>
        </p:nvGrpSpPr>
        <p:grpSpPr>
          <a:xfrm>
            <a:off x="4022872" y="1102665"/>
            <a:ext cx="5501597" cy="5626998"/>
            <a:chOff x="3378928" y="819330"/>
            <a:chExt cx="5501597" cy="5626998"/>
          </a:xfrm>
        </p:grpSpPr>
        <p:grpSp>
          <p:nvGrpSpPr>
            <p:cNvPr id="8" name="群組 7"/>
            <p:cNvGrpSpPr/>
            <p:nvPr/>
          </p:nvGrpSpPr>
          <p:grpSpPr>
            <a:xfrm>
              <a:off x="3378928" y="819330"/>
              <a:ext cx="5501597" cy="5620108"/>
              <a:chOff x="2963393" y="825072"/>
              <a:chExt cx="5501597" cy="5620108"/>
            </a:xfrm>
          </p:grpSpPr>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b="4719"/>
              <a:stretch/>
            </p:blipFill>
            <p:spPr>
              <a:xfrm>
                <a:off x="2963393" y="825072"/>
                <a:ext cx="5501597" cy="5620108"/>
              </a:xfrm>
              <a:prstGeom prst="rect">
                <a:avLst/>
              </a:prstGeom>
            </p:spPr>
          </p:pic>
          <p:sp>
            <p:nvSpPr>
              <p:cNvPr id="25" name="文字方塊 24"/>
              <p:cNvSpPr txBox="1"/>
              <p:nvPr/>
            </p:nvSpPr>
            <p:spPr>
              <a:xfrm rot="21217348">
                <a:off x="3815104" y="1507116"/>
                <a:ext cx="2689821" cy="646331"/>
              </a:xfrm>
              <a:prstGeom prst="rect">
                <a:avLst/>
              </a:prstGeom>
              <a:noFill/>
            </p:spPr>
            <p:txBody>
              <a:bodyPr wrap="square" rtlCol="0">
                <a:spAutoFit/>
              </a:bodyPr>
              <a:lstStyle/>
              <a:p>
                <a:r>
                  <a:rPr lang="en-US" altLang="zh-TW" dirty="0"/>
                  <a:t>Experience Sharing</a:t>
                </a:r>
                <a:r>
                  <a:rPr lang="zh-TW" altLang="en-US" b="1" dirty="0">
                    <a:ea typeface="華康中圓體" panose="020F0509000000000000" pitchFamily="49" charset="-120"/>
                  </a:rPr>
                  <a:t>        </a:t>
                </a:r>
                <a:endParaRPr lang="en-US" altLang="zh-TW" b="1" dirty="0">
                  <a:ea typeface="華康中圓體" panose="020F0509000000000000" pitchFamily="49" charset="-120"/>
                </a:endParaRPr>
              </a:p>
              <a:p>
                <a:endParaRPr lang="zh-TW" altLang="en-US" b="1" dirty="0">
                  <a:ea typeface="華康中圓體" panose="020F0509000000000000" pitchFamily="49" charset="-120"/>
                </a:endParaRPr>
              </a:p>
            </p:txBody>
          </p:sp>
        </p:grpSp>
        <p:sp>
          <p:nvSpPr>
            <p:cNvPr id="10" name="文字方塊 9"/>
            <p:cNvSpPr txBox="1"/>
            <p:nvPr/>
          </p:nvSpPr>
          <p:spPr>
            <a:xfrm rot="21217348">
              <a:off x="4364931" y="1883738"/>
              <a:ext cx="4168672" cy="4324261"/>
            </a:xfrm>
            <a:prstGeom prst="rect">
              <a:avLst/>
            </a:prstGeom>
            <a:noFill/>
          </p:spPr>
          <p:txBody>
            <a:bodyPr wrap="square" rtlCol="0">
              <a:spAutoFit/>
            </a:bodyPr>
            <a:lstStyle/>
            <a:p>
              <a:r>
                <a:rPr lang="en-US" altLang="zh-TW" sz="1100" dirty="0"/>
                <a:t>        I know that most people tend to think negatively about delaying graduation. Actually, I also thought so before I delayed my own graduation. But in the four years of college, I have completed a teacher education program, and also took the opportunity to go abroad for exchange. In the end, what I have gotten by delaying my graduation was a lot more than what I would have gotten if I graduated on time. </a:t>
              </a:r>
              <a:endParaRPr lang="zh-TW" altLang="zh-TW" sz="1100" dirty="0"/>
            </a:p>
            <a:p>
              <a:r>
                <a:rPr lang="en-US" altLang="zh-TW" sz="1100" dirty="0"/>
                <a:t>        For example, a lot of people in my department thought that it was a lot of hassle to complete the teacher education program, not to mention the need to go student-teach, and intern in schools and administration. But many people still worked very hard to be qualified in Teachers Education. They spent a lot of extra time to learn, just to cultivate one extra skill. I think this is a right and a qualification that a student in the normal university system should be pursuing. </a:t>
              </a:r>
              <a:endParaRPr lang="zh-TW" altLang="zh-TW" sz="1100" dirty="0"/>
            </a:p>
            <a:p>
              <a:r>
                <a:rPr lang="en-US" altLang="zh-TW" sz="1100" dirty="0"/>
                <a:t>        Whether or not to go abroad for exchange is a complicated issue. The bonus is I will be able to go and see the world, and learn the cultures of different countries. The down side is there is a lot of preparation work. Going abroad may also lead to problems like maladaptation. The most important thing is, if they did not calculate the credits right, it would not be as simple as just delaying graduation for a year. </a:t>
              </a:r>
              <a:endParaRPr lang="zh-TW" altLang="zh-TW" sz="1100" dirty="0"/>
            </a:p>
            <a:p>
              <a:r>
                <a:rPr lang="en-US" altLang="zh-TW" sz="1100" dirty="0"/>
                <a:t>        The choice of not finishing college in four years: To me, delaying graduation is not something to be ashamed of. Instead, it is a manifestation of having more learning opportunities. I hope all the students who come after me will find a plan that best suit their needs. </a:t>
              </a:r>
              <a:endParaRPr lang="zh-TW" altLang="zh-TW" sz="1100" dirty="0"/>
            </a:p>
          </p:txBody>
        </p:sp>
        <p:sp>
          <p:nvSpPr>
            <p:cNvPr id="3" name="矩形 2"/>
            <p:cNvSpPr/>
            <p:nvPr/>
          </p:nvSpPr>
          <p:spPr>
            <a:xfrm rot="21203262">
              <a:off x="6961065" y="6138551"/>
              <a:ext cx="1410258" cy="307777"/>
            </a:xfrm>
            <a:prstGeom prst="rect">
              <a:avLst/>
            </a:prstGeom>
          </p:spPr>
          <p:txBody>
            <a:bodyPr wrap="none">
              <a:spAutoFit/>
            </a:bodyPr>
            <a:lstStyle/>
            <a:p>
              <a:r>
                <a:rPr lang="en-US" altLang="zh-TW" sz="1400" b="1" dirty="0">
                  <a:ea typeface="華康中圓體" panose="020F0509000000000000" pitchFamily="49" charset="-120"/>
                </a:rPr>
                <a:t>Dept. of Chinese</a:t>
              </a:r>
              <a:endParaRPr lang="zh-TW" altLang="en-US" sz="1400" b="1" dirty="0">
                <a:ea typeface="華康中圓體" panose="020F0509000000000000" pitchFamily="49" charset="-120"/>
              </a:endParaRPr>
            </a:p>
          </p:txBody>
        </p:sp>
      </p:grpSp>
      <p:grpSp>
        <p:nvGrpSpPr>
          <p:cNvPr id="17" name="群組 16">
            <a:extLst>
              <a:ext uri="{FF2B5EF4-FFF2-40B4-BE49-F238E27FC236}">
                <a16:creationId xmlns:a16="http://schemas.microsoft.com/office/drawing/2014/main" id="{FDB97B4A-3F9A-449A-A3E1-F8A084A4873D}"/>
              </a:ext>
            </a:extLst>
          </p:cNvPr>
          <p:cNvGrpSpPr/>
          <p:nvPr/>
        </p:nvGrpSpPr>
        <p:grpSpPr>
          <a:xfrm>
            <a:off x="3030585" y="103626"/>
            <a:ext cx="4586278" cy="699192"/>
            <a:chOff x="3030585" y="103626"/>
            <a:chExt cx="4586278" cy="699192"/>
          </a:xfrm>
        </p:grpSpPr>
        <p:sp>
          <p:nvSpPr>
            <p:cNvPr id="18" name="文字方塊 17">
              <a:extLst>
                <a:ext uri="{FF2B5EF4-FFF2-40B4-BE49-F238E27FC236}">
                  <a16:creationId xmlns:a16="http://schemas.microsoft.com/office/drawing/2014/main" id="{A2A5F6FC-4157-4823-8112-20214832F3A0}"/>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19" name="Line 11">
              <a:extLst>
                <a:ext uri="{FF2B5EF4-FFF2-40B4-BE49-F238E27FC236}">
                  <a16:creationId xmlns:a16="http://schemas.microsoft.com/office/drawing/2014/main" id="{780D5884-1919-4748-A2B2-47E33020B6D9}"/>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0" name="圖片 19">
              <a:extLst>
                <a:ext uri="{FF2B5EF4-FFF2-40B4-BE49-F238E27FC236}">
                  <a16:creationId xmlns:a16="http://schemas.microsoft.com/office/drawing/2014/main" id="{4CAD51D2-6C8D-487A-9294-3945C337A9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
        <p:nvSpPr>
          <p:cNvPr id="22" name="投影片編號版面配置區 1">
            <a:extLst>
              <a:ext uri="{FF2B5EF4-FFF2-40B4-BE49-F238E27FC236}">
                <a16:creationId xmlns:a16="http://schemas.microsoft.com/office/drawing/2014/main" id="{829DDD51-3FD3-4C8A-8C07-BEC287813732}"/>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63726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923934" y="136524"/>
            <a:ext cx="2492990" cy="400110"/>
          </a:xfrm>
          <a:prstGeom prst="rect">
            <a:avLst/>
          </a:prstGeom>
          <a:noFill/>
        </p:spPr>
        <p:txBody>
          <a:bodyPr wrap="none" rtlCol="0">
            <a:spAutoFit/>
          </a:bodyPr>
          <a:lstStyle/>
          <a:p>
            <a:r>
              <a:rPr lang="zh-TW" altLang="zh-TW" sz="2000" b="1" dirty="0">
                <a:solidFill>
                  <a:srgbClr val="CD8534"/>
                </a:solidFill>
                <a:ea typeface="標楷體" panose="03000509000000000000" pitchFamily="65" charset="-120"/>
              </a:rPr>
              <a:t>大學只能在</a:t>
            </a:r>
            <a:r>
              <a:rPr lang="zh-TW" altLang="en-US" sz="2000" b="1" dirty="0">
                <a:solidFill>
                  <a:srgbClr val="CD8534"/>
                </a:solidFill>
                <a:ea typeface="標楷體" panose="03000509000000000000" pitchFamily="65" charset="-120"/>
              </a:rPr>
              <a:t>臺</a:t>
            </a:r>
            <a:r>
              <a:rPr lang="zh-TW" altLang="zh-TW" sz="2000" b="1" dirty="0">
                <a:solidFill>
                  <a:srgbClr val="CD8534"/>
                </a:solidFill>
                <a:ea typeface="標楷體" panose="03000509000000000000" pitchFamily="65" charset="-120"/>
              </a:rPr>
              <a:t>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7" name="文字方塊 26"/>
          <p:cNvSpPr txBox="1"/>
          <p:nvPr/>
        </p:nvSpPr>
        <p:spPr>
          <a:xfrm>
            <a:off x="431670" y="868639"/>
            <a:ext cx="3647152"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本校各類境外短期研修補助</a:t>
            </a:r>
            <a:endParaRPr lang="en-US" altLang="zh-TW" sz="2000" b="1" dirty="0">
              <a:solidFill>
                <a:srgbClr val="FF0000"/>
              </a:solidFill>
              <a:latin typeface="標楷體" panose="03000509000000000000" pitchFamily="65" charset="-120"/>
              <a:ea typeface="標楷體" panose="03000509000000000000" pitchFamily="65" charset="-120"/>
            </a:endParaRPr>
          </a:p>
        </p:txBody>
      </p:sp>
      <p:graphicFrame>
        <p:nvGraphicFramePr>
          <p:cNvPr id="17" name="內容版面配置區 3"/>
          <p:cNvGraphicFramePr>
            <a:graphicFrameLocks noGrp="1"/>
          </p:cNvGraphicFramePr>
          <p:nvPr>
            <p:ph idx="1"/>
            <p:extLst>
              <p:ext uri="{D42A27DB-BD31-4B8C-83A1-F6EECF244321}">
                <p14:modId xmlns:p14="http://schemas.microsoft.com/office/powerpoint/2010/main" val="3346461006"/>
              </p:ext>
            </p:extLst>
          </p:nvPr>
        </p:nvGraphicFramePr>
        <p:xfrm>
          <a:off x="910642" y="1873567"/>
          <a:ext cx="10515600" cy="489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50</a:t>
            </a:fld>
            <a:endParaRPr lang="zh-TW" altLang="en-US">
              <a:latin typeface="標楷體" panose="03000509000000000000" pitchFamily="65" charset="-120"/>
              <a:ea typeface="標楷體" panose="03000509000000000000" pitchFamily="65" charset="-120"/>
            </a:endParaRPr>
          </a:p>
        </p:txBody>
      </p:sp>
      <p:sp>
        <p:nvSpPr>
          <p:cNvPr id="3" name="矩形 2"/>
          <p:cNvSpPr/>
          <p:nvPr/>
        </p:nvSpPr>
        <p:spPr>
          <a:xfrm>
            <a:off x="910642" y="6240843"/>
            <a:ext cx="8348419" cy="584775"/>
          </a:xfrm>
          <a:prstGeom prst="rect">
            <a:avLst/>
          </a:prstGeom>
        </p:spPr>
        <p:txBody>
          <a:bodyPr wrap="square">
            <a:spAutoFit/>
          </a:bodyPr>
          <a:lstStyle/>
          <a:p>
            <a:pPr marL="285750" indent="-285750">
              <a:buFont typeface="Wingdings" panose="05000000000000000000" pitchFamily="2" charset="2"/>
              <a:buChar char="l"/>
            </a:pPr>
            <a:r>
              <a:rPr lang="zh-TW" altLang="en-US" sz="1600" dirty="0">
                <a:latin typeface="標楷體" panose="03000509000000000000" pitchFamily="65" charset="-120"/>
                <a:ea typeface="標楷體" panose="03000509000000000000" pitchFamily="65" charset="-120"/>
              </a:rPr>
              <a:t>學海飛颺</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學海惜珠補助諮詢、短期赴外研修補助諮詢：</a:t>
            </a:r>
            <a:r>
              <a:rPr lang="en-US" altLang="zh-TW" sz="1600" dirty="0">
                <a:latin typeface="標楷體" panose="03000509000000000000" pitchFamily="65" charset="-120"/>
                <a:ea typeface="標楷體" panose="03000509000000000000" pitchFamily="65" charset="-120"/>
              </a:rPr>
              <a:t>oiagrants@ntnu.edu.tw</a:t>
            </a:r>
          </a:p>
          <a:p>
            <a:pPr marL="285750" indent="-285750">
              <a:buFont typeface="Wingdings" panose="05000000000000000000" pitchFamily="2" charset="2"/>
              <a:buChar char="l"/>
            </a:pPr>
            <a:r>
              <a:rPr lang="zh-TW" altLang="en-US" sz="1600" dirty="0">
                <a:latin typeface="標楷體" panose="03000509000000000000" pitchFamily="65" charset="-120"/>
                <a:ea typeface="標楷體" panose="03000509000000000000" pitchFamily="65" charset="-120"/>
              </a:rPr>
              <a:t>晨光圓夢境外研修補助諮詢：</a:t>
            </a:r>
            <a:r>
              <a:rPr lang="en-US" altLang="zh-TW" sz="1600" dirty="0">
                <a:latin typeface="標楷體" panose="03000509000000000000" pitchFamily="65" charset="-120"/>
                <a:ea typeface="標楷體" panose="03000509000000000000" pitchFamily="65" charset="-120"/>
              </a:rPr>
              <a:t>e51014@ntnu.edu.tw</a:t>
            </a:r>
          </a:p>
        </p:txBody>
      </p:sp>
      <p:pic>
        <p:nvPicPr>
          <p:cNvPr id="10" name="圖片 9">
            <a:extLst>
              <a:ext uri="{FF2B5EF4-FFF2-40B4-BE49-F238E27FC236}">
                <a16:creationId xmlns:a16="http://schemas.microsoft.com/office/drawing/2014/main" id="{390033D1-97BF-4661-966C-92F64AE968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sp>
        <p:nvSpPr>
          <p:cNvPr id="11" name="文字方塊 10">
            <a:extLst>
              <a:ext uri="{FF2B5EF4-FFF2-40B4-BE49-F238E27FC236}">
                <a16:creationId xmlns:a16="http://schemas.microsoft.com/office/drawing/2014/main" id="{1ABEC62E-C2CF-4FEB-9BD2-3AB31AFCE629}"/>
              </a:ext>
            </a:extLst>
          </p:cNvPr>
          <p:cNvSpPr txBox="1"/>
          <p:nvPr/>
        </p:nvSpPr>
        <p:spPr>
          <a:xfrm>
            <a:off x="910642" y="1305076"/>
            <a:ext cx="1467068" cy="400110"/>
          </a:xfrm>
          <a:prstGeom prst="rect">
            <a:avLst/>
          </a:prstGeom>
          <a:noFill/>
        </p:spPr>
        <p:txBody>
          <a:bodyPr wrap="none" rtlCol="0">
            <a:spAutoFit/>
          </a:bodyPr>
          <a:lstStyle/>
          <a:p>
            <a:r>
              <a:rPr lang="zh-TW" altLang="en-US" sz="2000" b="1" dirty="0">
                <a:latin typeface="標楷體" panose="03000509000000000000" pitchFamily="65" charset="-120"/>
                <a:ea typeface="標楷體" panose="03000509000000000000" pitchFamily="65" charset="-120"/>
              </a:rPr>
              <a:t>◎個人申請</a:t>
            </a:r>
            <a:endParaRPr lang="zh-TW" altLang="zh-TW"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1291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923934" y="136524"/>
            <a:ext cx="2492990" cy="400110"/>
          </a:xfrm>
          <a:prstGeom prst="rect">
            <a:avLst/>
          </a:prstGeom>
          <a:noFill/>
        </p:spPr>
        <p:txBody>
          <a:bodyPr wrap="none" rtlCol="0">
            <a:spAutoFit/>
          </a:bodyPr>
          <a:lstStyle/>
          <a:p>
            <a:r>
              <a:rPr lang="zh-TW" altLang="zh-TW" sz="2000" b="1" dirty="0">
                <a:solidFill>
                  <a:srgbClr val="CD8534"/>
                </a:solidFill>
                <a:ea typeface="標楷體" panose="03000509000000000000" pitchFamily="65" charset="-120"/>
              </a:rPr>
              <a:t>大學只能在</a:t>
            </a:r>
            <a:r>
              <a:rPr lang="zh-TW" altLang="en-US" sz="2000" b="1" dirty="0">
                <a:solidFill>
                  <a:srgbClr val="CD8534"/>
                </a:solidFill>
                <a:ea typeface="標楷體" panose="03000509000000000000" pitchFamily="65" charset="-120"/>
              </a:rPr>
              <a:t>臺</a:t>
            </a:r>
            <a:r>
              <a:rPr lang="zh-TW" altLang="zh-TW" sz="2000" b="1" dirty="0">
                <a:solidFill>
                  <a:srgbClr val="CD8534"/>
                </a:solidFill>
                <a:ea typeface="標楷體" panose="03000509000000000000" pitchFamily="65" charset="-120"/>
              </a:rPr>
              <a:t>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7" name="文字方塊 26"/>
          <p:cNvSpPr txBox="1"/>
          <p:nvPr/>
        </p:nvSpPr>
        <p:spPr>
          <a:xfrm>
            <a:off x="431670" y="868639"/>
            <a:ext cx="5208029"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(3)</a:t>
            </a:r>
            <a:r>
              <a:rPr lang="en-US" altLang="zh-TW" sz="2000" b="1" dirty="0">
                <a:ea typeface="標楷體" panose="03000509000000000000" pitchFamily="65" charset="-120"/>
              </a:rPr>
              <a:t> Short-term International Exchange Funding</a:t>
            </a:r>
            <a:endParaRPr lang="en-US" altLang="zh-TW" sz="2000" b="1" dirty="0">
              <a:solidFill>
                <a:srgbClr val="FF0000"/>
              </a:solidFill>
              <a:latin typeface="標楷體" panose="03000509000000000000" pitchFamily="65" charset="-120"/>
              <a:ea typeface="標楷體" panose="03000509000000000000" pitchFamily="65" charset="-120"/>
            </a:endParaRPr>
          </a:p>
        </p:txBody>
      </p:sp>
      <p:graphicFrame>
        <p:nvGraphicFramePr>
          <p:cNvPr id="17" name="內容版面配置區 3"/>
          <p:cNvGraphicFramePr>
            <a:graphicFrameLocks noGrp="1"/>
          </p:cNvGraphicFramePr>
          <p:nvPr>
            <p:ph idx="1"/>
            <p:extLst>
              <p:ext uri="{D42A27DB-BD31-4B8C-83A1-F6EECF244321}">
                <p14:modId xmlns:p14="http://schemas.microsoft.com/office/powerpoint/2010/main" val="673767700"/>
              </p:ext>
            </p:extLst>
          </p:nvPr>
        </p:nvGraphicFramePr>
        <p:xfrm>
          <a:off x="910642" y="1873567"/>
          <a:ext cx="10515600" cy="489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51</a:t>
            </a:fld>
            <a:endParaRPr lang="zh-TW" altLang="en-US">
              <a:latin typeface="標楷體" panose="03000509000000000000" pitchFamily="65" charset="-120"/>
              <a:ea typeface="標楷體" panose="03000509000000000000" pitchFamily="65" charset="-120"/>
            </a:endParaRPr>
          </a:p>
        </p:txBody>
      </p:sp>
      <p:sp>
        <p:nvSpPr>
          <p:cNvPr id="3" name="矩形 2"/>
          <p:cNvSpPr/>
          <p:nvPr/>
        </p:nvSpPr>
        <p:spPr>
          <a:xfrm>
            <a:off x="910642" y="6240843"/>
            <a:ext cx="10190947" cy="584775"/>
          </a:xfrm>
          <a:prstGeom prst="rect">
            <a:avLst/>
          </a:prstGeom>
        </p:spPr>
        <p:txBody>
          <a:bodyPr wrap="square">
            <a:spAutoFit/>
          </a:bodyPr>
          <a:lstStyle/>
          <a:p>
            <a:pPr marL="285750" indent="-285750">
              <a:buFont typeface="Wingdings" panose="05000000000000000000" pitchFamily="2" charset="2"/>
              <a:buChar char="l"/>
            </a:pPr>
            <a:r>
              <a:rPr lang="en-US" altLang="en-US" sz="1600" dirty="0">
                <a:ea typeface="標楷體" panose="03000509000000000000" pitchFamily="65" charset="-120"/>
              </a:rPr>
              <a:t>International Education</a:t>
            </a:r>
            <a:r>
              <a:rPr lang="en-US" altLang="zh-TW" sz="1600" dirty="0">
                <a:latin typeface="標楷體" panose="03000509000000000000" pitchFamily="65" charset="-120"/>
                <a:ea typeface="標楷體" panose="03000509000000000000" pitchFamily="65" charset="-120"/>
              </a:rPr>
              <a:t>/</a:t>
            </a:r>
            <a:r>
              <a:rPr lang="en-US" altLang="en-US" sz="1600" dirty="0">
                <a:ea typeface="標楷體" panose="03000509000000000000" pitchFamily="65" charset="-120"/>
              </a:rPr>
              <a:t> Exchange Division</a:t>
            </a:r>
            <a:r>
              <a:rPr lang="zh-TW" altLang="en-US" sz="1600" dirty="0">
                <a:latin typeface="標楷體" panose="03000509000000000000" pitchFamily="65" charset="-120"/>
                <a:ea typeface="標楷體" panose="03000509000000000000" pitchFamily="65" charset="-120"/>
              </a:rPr>
              <a:t>、</a:t>
            </a:r>
            <a:r>
              <a:rPr lang="en-US" altLang="en-US" sz="1600" dirty="0">
                <a:ea typeface="標楷體" panose="03000509000000000000" pitchFamily="65" charset="-120"/>
              </a:rPr>
              <a:t> Subsidies on Overseas Study</a:t>
            </a:r>
            <a:r>
              <a:rPr lang="zh-TW" altLang="en-US" sz="1600" dirty="0"/>
              <a:t> </a:t>
            </a:r>
            <a:r>
              <a:rPr lang="en-US" altLang="zh-TW" sz="1600" dirty="0">
                <a:ea typeface="標楷體" panose="03000509000000000000" pitchFamily="65" charset="-120"/>
              </a:rPr>
              <a:t>information </a:t>
            </a:r>
            <a:r>
              <a:rPr lang="zh-TW" altLang="en-US"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oiagrants@ntnu.edu.tw</a:t>
            </a:r>
          </a:p>
          <a:p>
            <a:pPr marL="285750" indent="-285750">
              <a:buFont typeface="Wingdings" panose="05000000000000000000" pitchFamily="2" charset="2"/>
              <a:buChar char="l"/>
            </a:pPr>
            <a:r>
              <a:rPr lang="en-US" altLang="zh-TW" sz="1600" dirty="0"/>
              <a:t>Chen </a:t>
            </a:r>
            <a:r>
              <a:rPr lang="en-US" altLang="zh-TW" sz="1600" dirty="0" err="1"/>
              <a:t>Guang</a:t>
            </a:r>
            <a:r>
              <a:rPr lang="en-US" altLang="zh-TW" sz="1600" dirty="0"/>
              <a:t> (Morning Light)</a:t>
            </a:r>
            <a:r>
              <a:rPr lang="en-US" altLang="en-US" sz="1600" dirty="0">
                <a:ea typeface="標楷體" panose="03000509000000000000" pitchFamily="65" charset="-120"/>
              </a:rPr>
              <a:t> Subsidies on Overseas Study </a:t>
            </a:r>
            <a:r>
              <a:rPr lang="en-US" altLang="zh-TW" sz="1600" dirty="0">
                <a:ea typeface="標楷體" panose="03000509000000000000" pitchFamily="65" charset="-120"/>
              </a:rPr>
              <a:t>information </a:t>
            </a:r>
            <a:r>
              <a:rPr lang="zh-TW" altLang="en-US"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e51014@ntnu.edu.tw</a:t>
            </a:r>
          </a:p>
        </p:txBody>
      </p:sp>
      <p:pic>
        <p:nvPicPr>
          <p:cNvPr id="10" name="圖片 9">
            <a:extLst>
              <a:ext uri="{FF2B5EF4-FFF2-40B4-BE49-F238E27FC236}">
                <a16:creationId xmlns:a16="http://schemas.microsoft.com/office/drawing/2014/main" id="{390033D1-97BF-4661-966C-92F64AE968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sp>
        <p:nvSpPr>
          <p:cNvPr id="11" name="文字方塊 10">
            <a:extLst>
              <a:ext uri="{FF2B5EF4-FFF2-40B4-BE49-F238E27FC236}">
                <a16:creationId xmlns:a16="http://schemas.microsoft.com/office/drawing/2014/main" id="{1ABEC62E-C2CF-4FEB-9BD2-3AB31AFCE629}"/>
              </a:ext>
            </a:extLst>
          </p:cNvPr>
          <p:cNvSpPr txBox="1"/>
          <p:nvPr/>
        </p:nvSpPr>
        <p:spPr>
          <a:xfrm>
            <a:off x="910642" y="1305076"/>
            <a:ext cx="2739211" cy="400110"/>
          </a:xfrm>
          <a:prstGeom prst="rect">
            <a:avLst/>
          </a:prstGeom>
          <a:noFill/>
        </p:spPr>
        <p:txBody>
          <a:bodyPr wrap="none" rtlCol="0">
            <a:spAutoFit/>
          </a:bodyPr>
          <a:lstStyle/>
          <a:p>
            <a:r>
              <a:rPr lang="zh-TW" altLang="en-US" sz="2000" b="1" dirty="0">
                <a:ea typeface="標楷體" panose="03000509000000000000" pitchFamily="65" charset="-120"/>
              </a:rPr>
              <a:t>◎</a:t>
            </a:r>
            <a:r>
              <a:rPr lang="en-US" altLang="zh-TW" sz="2000" b="1" dirty="0">
                <a:ea typeface="標楷體" panose="03000509000000000000" pitchFamily="65" charset="-120"/>
              </a:rPr>
              <a:t>Individual application</a:t>
            </a:r>
            <a:endParaRPr lang="zh-TW" altLang="zh-TW" sz="2000" b="1" dirty="0">
              <a:ea typeface="標楷體" panose="03000509000000000000" pitchFamily="65" charset="-120"/>
            </a:endParaRPr>
          </a:p>
        </p:txBody>
      </p:sp>
    </p:spTree>
    <p:extLst>
      <p:ext uri="{BB962C8B-B14F-4D97-AF65-F5344CB8AC3E}">
        <p14:creationId xmlns:p14="http://schemas.microsoft.com/office/powerpoint/2010/main" val="2345954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aphicFrame>
        <p:nvGraphicFramePr>
          <p:cNvPr id="17" name="內容版面配置區 3"/>
          <p:cNvGraphicFramePr>
            <a:graphicFrameLocks noGrp="1"/>
          </p:cNvGraphicFramePr>
          <p:nvPr>
            <p:ph idx="1"/>
            <p:extLst>
              <p:ext uri="{D42A27DB-BD31-4B8C-83A1-F6EECF244321}">
                <p14:modId xmlns:p14="http://schemas.microsoft.com/office/powerpoint/2010/main" val="702365649"/>
              </p:ext>
            </p:extLst>
          </p:nvPr>
        </p:nvGraphicFramePr>
        <p:xfrm>
          <a:off x="1697808" y="1907385"/>
          <a:ext cx="8781998" cy="489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52</a:t>
            </a:fld>
            <a:endParaRPr lang="zh-TW" altLang="en-US">
              <a:latin typeface="標楷體" panose="03000509000000000000" pitchFamily="65" charset="-120"/>
              <a:ea typeface="標楷體" panose="03000509000000000000" pitchFamily="65" charset="-120"/>
            </a:endParaRPr>
          </a:p>
        </p:txBody>
      </p:sp>
      <p:sp>
        <p:nvSpPr>
          <p:cNvPr id="3" name="矩形 2"/>
          <p:cNvSpPr/>
          <p:nvPr/>
        </p:nvSpPr>
        <p:spPr>
          <a:xfrm>
            <a:off x="1697808" y="6448650"/>
            <a:ext cx="6207609" cy="338554"/>
          </a:xfrm>
          <a:prstGeom prst="rect">
            <a:avLst/>
          </a:prstGeom>
        </p:spPr>
        <p:txBody>
          <a:bodyPr wrap="square">
            <a:spAutoFit/>
          </a:bodyPr>
          <a:lstStyle/>
          <a:p>
            <a:pPr marL="285750" indent="-285750">
              <a:buFont typeface="Wingdings" panose="05000000000000000000" pitchFamily="2" charset="2"/>
              <a:buChar char="l"/>
            </a:pPr>
            <a:r>
              <a:rPr lang="zh-TW" altLang="en-US" sz="1600" dirty="0">
                <a:latin typeface="標楷體" panose="03000509000000000000" pitchFamily="65" charset="-120"/>
                <a:ea typeface="標楷體" panose="03000509000000000000" pitchFamily="65" charset="-120"/>
              </a:rPr>
              <a:t>學海築夢</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新南向學海築夢補助諮詢：</a:t>
            </a:r>
            <a:r>
              <a:rPr lang="en-US" altLang="zh-TW" sz="1600" dirty="0">
                <a:latin typeface="標楷體" panose="03000509000000000000" pitchFamily="65" charset="-120"/>
                <a:ea typeface="標楷體" panose="03000509000000000000" pitchFamily="65" charset="-120"/>
              </a:rPr>
              <a:t>e51014@ntnu.edu.tw</a:t>
            </a:r>
            <a:endParaRPr lang="zh-TW" altLang="en-US" sz="1600" dirty="0">
              <a:latin typeface="標楷體" panose="03000509000000000000" pitchFamily="65" charset="-120"/>
              <a:ea typeface="標楷體" panose="03000509000000000000" pitchFamily="65" charset="-120"/>
            </a:endParaRPr>
          </a:p>
        </p:txBody>
      </p:sp>
      <p:grpSp>
        <p:nvGrpSpPr>
          <p:cNvPr id="4" name="群組 3">
            <a:extLst>
              <a:ext uri="{FF2B5EF4-FFF2-40B4-BE49-F238E27FC236}">
                <a16:creationId xmlns:a16="http://schemas.microsoft.com/office/drawing/2014/main" id="{BA5C95F3-C7F4-445B-A353-6497E6EB1BA2}"/>
              </a:ext>
            </a:extLst>
          </p:cNvPr>
          <p:cNvGrpSpPr/>
          <p:nvPr/>
        </p:nvGrpSpPr>
        <p:grpSpPr>
          <a:xfrm>
            <a:off x="3239589" y="66468"/>
            <a:ext cx="6019472" cy="663584"/>
            <a:chOff x="3239589" y="66468"/>
            <a:chExt cx="6019472" cy="663584"/>
          </a:xfrm>
        </p:grpSpPr>
        <p:sp>
          <p:nvSpPr>
            <p:cNvPr id="6" name="文字方塊 5"/>
            <p:cNvSpPr txBox="1"/>
            <p:nvPr/>
          </p:nvSpPr>
          <p:spPr>
            <a:xfrm>
              <a:off x="3923934" y="136524"/>
              <a:ext cx="2492990" cy="400110"/>
            </a:xfrm>
            <a:prstGeom prst="rect">
              <a:avLst/>
            </a:prstGeom>
            <a:noFill/>
          </p:spPr>
          <p:txBody>
            <a:bodyPr wrap="none" rtlCol="0">
              <a:spAutoFit/>
            </a:bodyPr>
            <a:lstStyle/>
            <a:p>
              <a:r>
                <a:rPr lang="zh-TW" altLang="zh-TW" sz="2000" b="1" dirty="0">
                  <a:solidFill>
                    <a:srgbClr val="CD8534"/>
                  </a:solidFill>
                  <a:latin typeface="標楷體" panose="03000509000000000000" pitchFamily="65" charset="-120"/>
                  <a:ea typeface="標楷體" panose="03000509000000000000" pitchFamily="65" charset="-120"/>
                </a:rPr>
                <a:t>大學只能在</a:t>
              </a:r>
              <a:r>
                <a:rPr lang="zh-TW" altLang="en-US" sz="2000" b="1" dirty="0">
                  <a:solidFill>
                    <a:srgbClr val="CD8534"/>
                  </a:solidFill>
                  <a:latin typeface="標楷體" panose="03000509000000000000" pitchFamily="65" charset="-120"/>
                  <a:ea typeface="標楷體" panose="03000509000000000000" pitchFamily="65" charset="-120"/>
                </a:rPr>
                <a:t>臺</a:t>
              </a:r>
              <a:r>
                <a:rPr lang="zh-TW" altLang="zh-TW" sz="2000" b="1" dirty="0">
                  <a:solidFill>
                    <a:srgbClr val="CD8534"/>
                  </a:solidFill>
                  <a:latin typeface="標楷體" panose="03000509000000000000" pitchFamily="65" charset="-120"/>
                  <a:ea typeface="標楷體" panose="03000509000000000000" pitchFamily="65" charset="-120"/>
                </a:rPr>
                <a:t>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0" name="圖片 9">
              <a:extLst>
                <a:ext uri="{FF2B5EF4-FFF2-40B4-BE49-F238E27FC236}">
                  <a16:creationId xmlns:a16="http://schemas.microsoft.com/office/drawing/2014/main" id="{8380D3BF-074A-4178-8948-036EC598F5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sp>
        <p:nvSpPr>
          <p:cNvPr id="13" name="文字方塊 12">
            <a:extLst>
              <a:ext uri="{FF2B5EF4-FFF2-40B4-BE49-F238E27FC236}">
                <a16:creationId xmlns:a16="http://schemas.microsoft.com/office/drawing/2014/main" id="{E6E37E53-F679-4AD3-BBC6-5D9E9CE89BCA}"/>
              </a:ext>
            </a:extLst>
          </p:cNvPr>
          <p:cNvSpPr txBox="1"/>
          <p:nvPr/>
        </p:nvSpPr>
        <p:spPr>
          <a:xfrm>
            <a:off x="431670" y="868639"/>
            <a:ext cx="3647152"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本校各類境外短期研修補助</a:t>
            </a:r>
            <a:endParaRPr lang="en-US" altLang="zh-TW" sz="2000" b="1" dirty="0">
              <a:solidFill>
                <a:srgbClr val="FF0000"/>
              </a:solidFill>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E03FB6F8-E7D2-4144-ADD7-AF89507E7D8F}"/>
              </a:ext>
            </a:extLst>
          </p:cNvPr>
          <p:cNvSpPr txBox="1"/>
          <p:nvPr/>
        </p:nvSpPr>
        <p:spPr>
          <a:xfrm>
            <a:off x="910642" y="1305076"/>
            <a:ext cx="1467068" cy="400110"/>
          </a:xfrm>
          <a:prstGeom prst="rect">
            <a:avLst/>
          </a:prstGeom>
          <a:noFill/>
        </p:spPr>
        <p:txBody>
          <a:bodyPr wrap="none" rtlCol="0">
            <a:spAutoFit/>
          </a:bodyPr>
          <a:lstStyle/>
          <a:p>
            <a:r>
              <a:rPr lang="zh-TW" altLang="en-US" sz="2000" b="1" dirty="0">
                <a:latin typeface="標楷體" panose="03000509000000000000" pitchFamily="65" charset="-120"/>
                <a:ea typeface="標楷體" panose="03000509000000000000" pitchFamily="65" charset="-120"/>
              </a:rPr>
              <a:t>◎系所申請</a:t>
            </a:r>
            <a:endParaRPr lang="zh-TW" altLang="zh-TW"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36017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aphicFrame>
        <p:nvGraphicFramePr>
          <p:cNvPr id="17" name="內容版面配置區 3"/>
          <p:cNvGraphicFramePr>
            <a:graphicFrameLocks noGrp="1"/>
          </p:cNvGraphicFramePr>
          <p:nvPr>
            <p:ph idx="1"/>
            <p:extLst>
              <p:ext uri="{D42A27DB-BD31-4B8C-83A1-F6EECF244321}">
                <p14:modId xmlns:p14="http://schemas.microsoft.com/office/powerpoint/2010/main" val="3628401560"/>
              </p:ext>
            </p:extLst>
          </p:nvPr>
        </p:nvGraphicFramePr>
        <p:xfrm>
          <a:off x="1697808" y="1907385"/>
          <a:ext cx="8781998" cy="489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53</a:t>
            </a:fld>
            <a:endParaRPr lang="zh-TW" altLang="en-US">
              <a:latin typeface="標楷體" panose="03000509000000000000" pitchFamily="65" charset="-120"/>
              <a:ea typeface="標楷體" panose="03000509000000000000" pitchFamily="65" charset="-120"/>
            </a:endParaRPr>
          </a:p>
        </p:txBody>
      </p:sp>
      <p:sp>
        <p:nvSpPr>
          <p:cNvPr id="3" name="矩形 2"/>
          <p:cNvSpPr/>
          <p:nvPr/>
        </p:nvSpPr>
        <p:spPr>
          <a:xfrm>
            <a:off x="1697808" y="6448650"/>
            <a:ext cx="8927262" cy="276999"/>
          </a:xfrm>
          <a:prstGeom prst="rect">
            <a:avLst/>
          </a:prstGeom>
        </p:spPr>
        <p:txBody>
          <a:bodyPr wrap="square">
            <a:spAutoFit/>
          </a:bodyPr>
          <a:lstStyle/>
          <a:p>
            <a:pPr marL="285750" indent="-285750">
              <a:buFont typeface="Wingdings" panose="05000000000000000000" pitchFamily="2" charset="2"/>
              <a:buChar char="l"/>
            </a:pPr>
            <a:r>
              <a:rPr lang="en-US" altLang="zh-TW" sz="1200" dirty="0"/>
              <a:t>Overseas Internship Program</a:t>
            </a:r>
            <a:r>
              <a:rPr lang="en-US" altLang="zh-TW" sz="1200" dirty="0">
                <a:ea typeface="標楷體" panose="03000509000000000000" pitchFamily="65" charset="-120"/>
              </a:rPr>
              <a:t>/</a:t>
            </a:r>
            <a:r>
              <a:rPr lang="en-US" altLang="en-US" sz="1200" dirty="0">
                <a:ea typeface="標楷體" panose="03000509000000000000" pitchFamily="65" charset="-120"/>
              </a:rPr>
              <a:t> The New Southbound</a:t>
            </a:r>
            <a:r>
              <a:rPr lang="zh-TW" altLang="en-US" sz="1200" dirty="0">
                <a:ea typeface="標楷體" panose="03000509000000000000" pitchFamily="65" charset="-120"/>
              </a:rPr>
              <a:t> </a:t>
            </a:r>
            <a:r>
              <a:rPr lang="en-US" altLang="zh-TW" sz="1200" dirty="0"/>
              <a:t>Overseas Internship Program </a:t>
            </a:r>
            <a:r>
              <a:rPr lang="en-US" altLang="zh-TW" sz="1200" dirty="0">
                <a:ea typeface="標楷體" panose="03000509000000000000" pitchFamily="65" charset="-120"/>
              </a:rPr>
              <a:t>information</a:t>
            </a:r>
            <a:r>
              <a:rPr lang="zh-TW" altLang="en-US" sz="1200" dirty="0">
                <a:ea typeface="標楷體" panose="03000509000000000000" pitchFamily="65" charset="-120"/>
              </a:rPr>
              <a:t>：</a:t>
            </a:r>
            <a:r>
              <a:rPr lang="en-US" altLang="zh-TW" sz="1200" dirty="0">
                <a:ea typeface="標楷體" panose="03000509000000000000" pitchFamily="65" charset="-120"/>
              </a:rPr>
              <a:t>e51014@ntnu.edu.tw</a:t>
            </a:r>
            <a:endParaRPr lang="zh-TW" altLang="en-US" sz="1200" dirty="0">
              <a:ea typeface="標楷體" panose="03000509000000000000" pitchFamily="65" charset="-120"/>
            </a:endParaRPr>
          </a:p>
        </p:txBody>
      </p:sp>
      <p:grpSp>
        <p:nvGrpSpPr>
          <p:cNvPr id="4" name="群組 3">
            <a:extLst>
              <a:ext uri="{FF2B5EF4-FFF2-40B4-BE49-F238E27FC236}">
                <a16:creationId xmlns:a16="http://schemas.microsoft.com/office/drawing/2014/main" id="{BA5C95F3-C7F4-445B-A353-6497E6EB1BA2}"/>
              </a:ext>
            </a:extLst>
          </p:cNvPr>
          <p:cNvGrpSpPr/>
          <p:nvPr/>
        </p:nvGrpSpPr>
        <p:grpSpPr>
          <a:xfrm>
            <a:off x="3239589" y="66468"/>
            <a:ext cx="6019472" cy="663584"/>
            <a:chOff x="3239589" y="66468"/>
            <a:chExt cx="6019472" cy="663584"/>
          </a:xfrm>
        </p:grpSpPr>
        <p:sp>
          <p:nvSpPr>
            <p:cNvPr id="6" name="文字方塊 5"/>
            <p:cNvSpPr txBox="1"/>
            <p:nvPr/>
          </p:nvSpPr>
          <p:spPr>
            <a:xfrm>
              <a:off x="3923934" y="136524"/>
              <a:ext cx="2492990" cy="400110"/>
            </a:xfrm>
            <a:prstGeom prst="rect">
              <a:avLst/>
            </a:prstGeom>
            <a:noFill/>
          </p:spPr>
          <p:txBody>
            <a:bodyPr wrap="none" rtlCol="0">
              <a:spAutoFit/>
            </a:bodyPr>
            <a:lstStyle/>
            <a:p>
              <a:r>
                <a:rPr lang="zh-TW" altLang="zh-TW" sz="2000" b="1" dirty="0">
                  <a:solidFill>
                    <a:srgbClr val="CD8534"/>
                  </a:solidFill>
                  <a:latin typeface="標楷體" panose="03000509000000000000" pitchFamily="65" charset="-120"/>
                  <a:ea typeface="標楷體" panose="03000509000000000000" pitchFamily="65" charset="-120"/>
                </a:rPr>
                <a:t>大學只能在</a:t>
              </a:r>
              <a:r>
                <a:rPr lang="zh-TW" altLang="en-US" sz="2000" b="1" dirty="0">
                  <a:solidFill>
                    <a:srgbClr val="CD8534"/>
                  </a:solidFill>
                  <a:latin typeface="標楷體" panose="03000509000000000000" pitchFamily="65" charset="-120"/>
                  <a:ea typeface="標楷體" panose="03000509000000000000" pitchFamily="65" charset="-120"/>
                </a:rPr>
                <a:t>臺</a:t>
              </a:r>
              <a:r>
                <a:rPr lang="zh-TW" altLang="zh-TW" sz="2000" b="1" dirty="0">
                  <a:solidFill>
                    <a:srgbClr val="CD8534"/>
                  </a:solidFill>
                  <a:latin typeface="標楷體" panose="03000509000000000000" pitchFamily="65" charset="-120"/>
                  <a:ea typeface="標楷體" panose="03000509000000000000" pitchFamily="65" charset="-120"/>
                </a:rPr>
                <a:t>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0" name="圖片 9">
              <a:extLst>
                <a:ext uri="{FF2B5EF4-FFF2-40B4-BE49-F238E27FC236}">
                  <a16:creationId xmlns:a16="http://schemas.microsoft.com/office/drawing/2014/main" id="{8380D3BF-074A-4178-8948-036EC598F5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sp>
        <p:nvSpPr>
          <p:cNvPr id="13" name="文字方塊 12">
            <a:extLst>
              <a:ext uri="{FF2B5EF4-FFF2-40B4-BE49-F238E27FC236}">
                <a16:creationId xmlns:a16="http://schemas.microsoft.com/office/drawing/2014/main" id="{E6E37E53-F679-4AD3-BBC6-5D9E9CE89BCA}"/>
              </a:ext>
            </a:extLst>
          </p:cNvPr>
          <p:cNvSpPr txBox="1"/>
          <p:nvPr/>
        </p:nvSpPr>
        <p:spPr>
          <a:xfrm>
            <a:off x="431670" y="868639"/>
            <a:ext cx="5208029"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(3)</a:t>
            </a:r>
            <a:r>
              <a:rPr lang="en-US" altLang="zh-TW" sz="2000" b="1" dirty="0">
                <a:ea typeface="標楷體" panose="03000509000000000000" pitchFamily="65" charset="-120"/>
              </a:rPr>
              <a:t> Short-term International Exchange Funding</a:t>
            </a:r>
            <a:endParaRPr lang="en-US" altLang="zh-TW" sz="2000" b="1" dirty="0">
              <a:solidFill>
                <a:srgbClr val="FF0000"/>
              </a:solidFill>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E03FB6F8-E7D2-4144-ADD7-AF89507E7D8F}"/>
              </a:ext>
            </a:extLst>
          </p:cNvPr>
          <p:cNvSpPr txBox="1"/>
          <p:nvPr/>
        </p:nvSpPr>
        <p:spPr>
          <a:xfrm>
            <a:off x="910642" y="1305076"/>
            <a:ext cx="2980496" cy="400110"/>
          </a:xfrm>
          <a:prstGeom prst="rect">
            <a:avLst/>
          </a:prstGeom>
          <a:noFill/>
        </p:spPr>
        <p:txBody>
          <a:bodyPr wrap="none" rtlCol="0">
            <a:spAutoFit/>
          </a:bodyPr>
          <a:lstStyle/>
          <a:p>
            <a:r>
              <a:rPr lang="zh-TW" altLang="en-US" sz="2000" b="1" dirty="0">
                <a:ea typeface="標楷體" panose="03000509000000000000" pitchFamily="65" charset="-120"/>
              </a:rPr>
              <a:t>◎</a:t>
            </a:r>
            <a:r>
              <a:rPr lang="en-US" altLang="zh-TW" sz="2000" b="1" dirty="0">
                <a:ea typeface="標楷體" panose="03000509000000000000" pitchFamily="65" charset="-120"/>
              </a:rPr>
              <a:t>Department application</a:t>
            </a:r>
            <a:endParaRPr lang="zh-TW" altLang="zh-TW" sz="2000" b="1" dirty="0">
              <a:ea typeface="標楷體" panose="03000509000000000000" pitchFamily="65" charset="-120"/>
            </a:endParaRPr>
          </a:p>
        </p:txBody>
      </p:sp>
    </p:spTree>
    <p:extLst>
      <p:ext uri="{BB962C8B-B14F-4D97-AF65-F5344CB8AC3E}">
        <p14:creationId xmlns:p14="http://schemas.microsoft.com/office/powerpoint/2010/main" val="541775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8" name="文字方塊 7"/>
          <p:cNvSpPr txBox="1"/>
          <p:nvPr/>
        </p:nvSpPr>
        <p:spPr>
          <a:xfrm>
            <a:off x="910642" y="1051523"/>
            <a:ext cx="1595309" cy="1323439"/>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(4)</a:t>
            </a:r>
            <a:r>
              <a:rPr lang="zh-TW" altLang="en-US" sz="2000" b="1" dirty="0">
                <a:latin typeface="標楷體" panose="03000509000000000000" pitchFamily="65" charset="-120"/>
                <a:ea typeface="標楷體" panose="03000509000000000000" pitchFamily="65" charset="-120"/>
              </a:rPr>
              <a:t>海外留學</a:t>
            </a:r>
            <a:endParaRPr lang="zh-TW" altLang="zh-TW"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p:txBody>
      </p:sp>
      <p:sp>
        <p:nvSpPr>
          <p:cNvPr id="9" name="內容版面配置區 1"/>
          <p:cNvSpPr>
            <a:spLocks noGrp="1"/>
          </p:cNvSpPr>
          <p:nvPr>
            <p:ph idx="1"/>
          </p:nvPr>
        </p:nvSpPr>
        <p:spPr>
          <a:xfrm>
            <a:off x="1303867" y="1532519"/>
            <a:ext cx="9189962" cy="655108"/>
          </a:xfrm>
        </p:spPr>
        <p:txBody>
          <a:bodyPr>
            <a:normAutofit/>
          </a:bodyPr>
          <a:lstStyle/>
          <a:p>
            <a:pPr marL="0" indent="0">
              <a:buNone/>
            </a:pPr>
            <a:r>
              <a:rPr lang="zh-TW" altLang="zh-TW" sz="2000" dirty="0">
                <a:latin typeface="標楷體" panose="03000509000000000000" pitchFamily="65" charset="-120"/>
                <a:ea typeface="標楷體" panose="03000509000000000000" pitchFamily="65" charset="-120"/>
              </a:rPr>
              <a:t>海外留學不是夢，從大一開始就可以提早做準備，贏在起跑點！</a:t>
            </a:r>
          </a:p>
          <a:p>
            <a:endParaRPr lang="zh-TW" altLang="en-US" sz="2000" dirty="0">
              <a:latin typeface="標楷體" panose="03000509000000000000" pitchFamily="65" charset="-120"/>
              <a:ea typeface="標楷體" panose="03000509000000000000" pitchFamily="65" charset="-120"/>
            </a:endParaRPr>
          </a:p>
        </p:txBody>
      </p:sp>
      <p:sp>
        <p:nvSpPr>
          <p:cNvPr id="15" name="矩形 14"/>
          <p:cNvSpPr/>
          <p:nvPr/>
        </p:nvSpPr>
        <p:spPr>
          <a:xfrm>
            <a:off x="1303866" y="2044762"/>
            <a:ext cx="8998373" cy="3693319"/>
          </a:xfrm>
          <a:prstGeom prst="rect">
            <a:avLst/>
          </a:prstGeom>
        </p:spPr>
        <p:txBody>
          <a:bodyPr wrap="square">
            <a:spAutoFit/>
          </a:bodyPr>
          <a:lstStyle/>
          <a:p>
            <a:pPr marL="342900" lvl="0" indent="-342900">
              <a:spcAft>
                <a:spcPts val="0"/>
              </a:spcAft>
              <a:buFont typeface="+mj-lt"/>
              <a:buAutoNum type="arabicParenR"/>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搜尋自己理想的學校</a:t>
            </a:r>
          </a:p>
          <a:p>
            <a:pPr marL="304800">
              <a:spcAft>
                <a:spcPts val="0"/>
              </a:spcAft>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可透過參加教育展、瀏覽大學排行網站與相關論壇、諮詢留學代辦中心、詢問有經驗的學長姐等方式了解適合自己的科系與學校。</a:t>
            </a:r>
          </a:p>
          <a:p>
            <a:pPr marL="342900" lvl="0" indent="-342900">
              <a:spcAft>
                <a:spcPts val="0"/>
              </a:spcAft>
              <a:buFont typeface="+mj-lt"/>
              <a:buAutoNum type="arabicParenR" startAt="2"/>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瀏覽各大學入學申請資訊</a:t>
            </a:r>
          </a:p>
          <a:p>
            <a:pPr marL="304800">
              <a:spcAft>
                <a:spcPts val="0"/>
              </a:spcAft>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看中幾所心儀的學校後，便可至各大學的官方網站查看詳細的入學資訊，通常會擺在</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”Prospective”</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”Students”</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或者</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”Admission”</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等專區。</a:t>
            </a:r>
          </a:p>
          <a:p>
            <a:pPr marL="342900" lvl="0" indent="-342900">
              <a:spcAft>
                <a:spcPts val="0"/>
              </a:spcAft>
              <a:buFont typeface="+mj-lt"/>
              <a:buAutoNum type="arabicParenR" startAt="3"/>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檢核自己應具備之條件</a:t>
            </a:r>
          </a:p>
          <a:p>
            <a:pPr marL="304800">
              <a:spcAft>
                <a:spcPts val="0"/>
              </a:spcAft>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例如</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GPA</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GRE</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TOFEL</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的成績規定，有些學校採認</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IELTS</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的分數，是否需要作品集或其他的檢定證明等，可預先知道，在大學四年好好規畫準備。</a:t>
            </a:r>
          </a:p>
          <a:p>
            <a:pPr marL="342900" lvl="0" indent="-342900">
              <a:spcAft>
                <a:spcPts val="0"/>
              </a:spcAft>
              <a:buFont typeface="+mj-lt"/>
              <a:buAutoNum type="arabicParenR" startAt="4"/>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安排申請時間軸</a:t>
            </a:r>
          </a:p>
          <a:p>
            <a:pPr marL="304800">
              <a:spcAft>
                <a:spcPts val="0"/>
              </a:spcAft>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每一間學校的收件期程與表單不盡相同，為不錯過任何機會，幫自己制定申請學校的時間軸，其中包含相關檢定考試的日程、各校收件日期、郵寄工作天、兵役等。</a:t>
            </a:r>
          </a:p>
          <a:p>
            <a:pPr marL="342900" lvl="0" indent="-342900">
              <a:spcAft>
                <a:spcPts val="0"/>
              </a:spcAft>
              <a:buFont typeface="+mj-lt"/>
              <a:buAutoNum type="arabicParenR" startAt="5"/>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萬事俱備，就等入學通知了！</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54</a:t>
            </a:fld>
            <a:endParaRPr lang="zh-TW" altLang="en-US">
              <a:latin typeface="標楷體" panose="03000509000000000000" pitchFamily="65" charset="-120"/>
              <a:ea typeface="標楷體" panose="03000509000000000000" pitchFamily="65" charset="-120"/>
            </a:endParaRPr>
          </a:p>
        </p:txBody>
      </p:sp>
      <p:grpSp>
        <p:nvGrpSpPr>
          <p:cNvPr id="14" name="群組 13">
            <a:extLst>
              <a:ext uri="{FF2B5EF4-FFF2-40B4-BE49-F238E27FC236}">
                <a16:creationId xmlns:a16="http://schemas.microsoft.com/office/drawing/2014/main" id="{BDAB9E05-A48C-4497-A82F-C6D20654417C}"/>
              </a:ext>
            </a:extLst>
          </p:cNvPr>
          <p:cNvGrpSpPr/>
          <p:nvPr/>
        </p:nvGrpSpPr>
        <p:grpSpPr>
          <a:xfrm>
            <a:off x="3239589" y="66468"/>
            <a:ext cx="6019472" cy="663584"/>
            <a:chOff x="3239589" y="66468"/>
            <a:chExt cx="6019472" cy="663584"/>
          </a:xfrm>
        </p:grpSpPr>
        <p:sp>
          <p:nvSpPr>
            <p:cNvPr id="16" name="文字方塊 15">
              <a:extLst>
                <a:ext uri="{FF2B5EF4-FFF2-40B4-BE49-F238E27FC236}">
                  <a16:creationId xmlns:a16="http://schemas.microsoft.com/office/drawing/2014/main" id="{DF0452AA-034C-414E-B2CD-5A5FAD3D55F1}"/>
                </a:ext>
              </a:extLst>
            </p:cNvPr>
            <p:cNvSpPr txBox="1"/>
            <p:nvPr/>
          </p:nvSpPr>
          <p:spPr>
            <a:xfrm>
              <a:off x="3923934" y="136524"/>
              <a:ext cx="2492990" cy="400110"/>
            </a:xfrm>
            <a:prstGeom prst="rect">
              <a:avLst/>
            </a:prstGeom>
            <a:noFill/>
          </p:spPr>
          <p:txBody>
            <a:bodyPr wrap="none" rtlCol="0">
              <a:spAutoFit/>
            </a:bodyPr>
            <a:lstStyle/>
            <a:p>
              <a:r>
                <a:rPr lang="zh-TW" altLang="zh-TW" sz="2000" b="1" dirty="0">
                  <a:solidFill>
                    <a:srgbClr val="CD8534"/>
                  </a:solidFill>
                  <a:latin typeface="標楷體" panose="03000509000000000000" pitchFamily="65" charset="-120"/>
                  <a:ea typeface="標楷體" panose="03000509000000000000" pitchFamily="65" charset="-120"/>
                </a:rPr>
                <a:t>大學只能在</a:t>
              </a:r>
              <a:r>
                <a:rPr lang="zh-TW" altLang="en-US" sz="2000" b="1" dirty="0">
                  <a:solidFill>
                    <a:srgbClr val="CD8534"/>
                  </a:solidFill>
                  <a:latin typeface="標楷體" panose="03000509000000000000" pitchFamily="65" charset="-120"/>
                  <a:ea typeface="標楷體" panose="03000509000000000000" pitchFamily="65" charset="-120"/>
                </a:rPr>
                <a:t>臺</a:t>
              </a:r>
              <a:r>
                <a:rPr lang="zh-TW" altLang="zh-TW" sz="2000" b="1" dirty="0">
                  <a:solidFill>
                    <a:srgbClr val="CD8534"/>
                  </a:solidFill>
                  <a:latin typeface="標楷體" panose="03000509000000000000" pitchFamily="65" charset="-120"/>
                  <a:ea typeface="標楷體" panose="03000509000000000000" pitchFamily="65" charset="-120"/>
                </a:rPr>
                <a:t>灣讀？</a:t>
              </a:r>
            </a:p>
          </p:txBody>
        </p:sp>
        <p:sp>
          <p:nvSpPr>
            <p:cNvPr id="17" name="Line 11">
              <a:extLst>
                <a:ext uri="{FF2B5EF4-FFF2-40B4-BE49-F238E27FC236}">
                  <a16:creationId xmlns:a16="http://schemas.microsoft.com/office/drawing/2014/main" id="{644E47B2-28E3-4346-BE35-3724CFF54A62}"/>
                </a:ext>
              </a:extLst>
            </p:cNvPr>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8" name="圖片 17">
              <a:extLst>
                <a:ext uri="{FF2B5EF4-FFF2-40B4-BE49-F238E27FC236}">
                  <a16:creationId xmlns:a16="http://schemas.microsoft.com/office/drawing/2014/main" id="{D78A555C-87A6-489E-AB1C-F6378D481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spTree>
    <p:extLst>
      <p:ext uri="{BB962C8B-B14F-4D97-AF65-F5344CB8AC3E}">
        <p14:creationId xmlns:p14="http://schemas.microsoft.com/office/powerpoint/2010/main" val="3805722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8" name="文字方塊 7"/>
          <p:cNvSpPr txBox="1"/>
          <p:nvPr/>
        </p:nvSpPr>
        <p:spPr>
          <a:xfrm>
            <a:off x="910642" y="1051523"/>
            <a:ext cx="1813702" cy="369332"/>
          </a:xfrm>
          <a:prstGeom prst="rect">
            <a:avLst/>
          </a:prstGeom>
          <a:noFill/>
        </p:spPr>
        <p:txBody>
          <a:bodyPr wrap="none" rtlCol="0">
            <a:spAutoFit/>
          </a:bodyPr>
          <a:lstStyle/>
          <a:p>
            <a:r>
              <a:rPr lang="en-US" altLang="zh-TW" b="1" dirty="0">
                <a:ea typeface="華康中圓體" panose="020F0509000000000000" pitchFamily="49" charset="-120"/>
              </a:rPr>
              <a:t>(4)</a:t>
            </a:r>
            <a:r>
              <a:rPr lang="en-US" altLang="zh-TW" b="1" dirty="0"/>
              <a:t> Going Abroad</a:t>
            </a:r>
          </a:p>
        </p:txBody>
      </p:sp>
      <p:sp>
        <p:nvSpPr>
          <p:cNvPr id="9" name="內容版面配置區 1"/>
          <p:cNvSpPr>
            <a:spLocks noGrp="1"/>
          </p:cNvSpPr>
          <p:nvPr>
            <p:ph idx="1"/>
          </p:nvPr>
        </p:nvSpPr>
        <p:spPr>
          <a:xfrm>
            <a:off x="1303867" y="1532519"/>
            <a:ext cx="9614342" cy="655108"/>
          </a:xfrm>
        </p:spPr>
        <p:txBody>
          <a:bodyPr>
            <a:noAutofit/>
          </a:bodyPr>
          <a:lstStyle/>
          <a:p>
            <a:pPr marL="0" indent="0">
              <a:buNone/>
            </a:pPr>
            <a:r>
              <a:rPr lang="en-US" altLang="zh-TW" sz="1800" dirty="0"/>
              <a:t>Going abroad to study is not just a dream! Get a head start by preparing as soon as you enter the university.</a:t>
            </a:r>
            <a:endParaRPr lang="zh-TW" altLang="zh-TW" sz="1800" dirty="0"/>
          </a:p>
        </p:txBody>
      </p:sp>
      <p:sp>
        <p:nvSpPr>
          <p:cNvPr id="15" name="矩形 14"/>
          <p:cNvSpPr/>
          <p:nvPr/>
        </p:nvSpPr>
        <p:spPr>
          <a:xfrm>
            <a:off x="1303867" y="2044762"/>
            <a:ext cx="9614342" cy="3785652"/>
          </a:xfrm>
          <a:prstGeom prst="rect">
            <a:avLst/>
          </a:prstGeom>
        </p:spPr>
        <p:txBody>
          <a:bodyPr wrap="square">
            <a:spAutoFit/>
          </a:bodyPr>
          <a:lstStyle/>
          <a:p>
            <a:pPr marL="342900" lvl="0" indent="-342900">
              <a:spcAft>
                <a:spcPts val="0"/>
              </a:spcAft>
              <a:buFont typeface="+mj-lt"/>
              <a:buAutoNum type="arabicParenR"/>
            </a:pPr>
            <a:r>
              <a:rPr lang="en-US" altLang="zh-TW" sz="1600" dirty="0"/>
              <a:t>Find your ideal university</a:t>
            </a:r>
            <a:br>
              <a:rPr lang="en-US" altLang="zh-TW" sz="1600" dirty="0"/>
            </a:br>
            <a:r>
              <a:rPr lang="en-US" altLang="zh-TW" sz="1600" dirty="0"/>
              <a:t>Find a major and university that best suit you through attending fairs, browsing university ranking websites and forums, consulting professional agencies, and asking those who had similar experiences.</a:t>
            </a:r>
            <a:endParaRPr lang="zh-TW" altLang="zh-TW" sz="1600" kern="100" dirty="0">
              <a:ea typeface="華康中圓體" panose="020F0509000000000000" pitchFamily="49" charset="-120"/>
              <a:cs typeface="Times New Roman" panose="02020603050405020304" pitchFamily="18" charset="0"/>
            </a:endParaRPr>
          </a:p>
          <a:p>
            <a:pPr marL="342900" lvl="0" indent="-342900">
              <a:spcAft>
                <a:spcPts val="0"/>
              </a:spcAft>
              <a:buFont typeface="+mj-lt"/>
              <a:buAutoNum type="arabicParenR" startAt="2"/>
            </a:pPr>
            <a:r>
              <a:rPr lang="en-US" altLang="zh-TW" sz="1600" dirty="0"/>
              <a:t>Browse the application information of each university</a:t>
            </a:r>
            <a:br>
              <a:rPr lang="en-US" altLang="zh-TW" sz="1600" dirty="0"/>
            </a:br>
            <a:r>
              <a:rPr lang="en-US" altLang="zh-TW" sz="1600" dirty="0"/>
              <a:t>After narrowing down to a few candidate universities, go online and check out their admissions information. This information can usually be found under the labels of “Prospective Students”, “Students”, or “Admissions”.</a:t>
            </a:r>
          </a:p>
          <a:p>
            <a:pPr marL="342900" lvl="0" indent="-342900">
              <a:spcAft>
                <a:spcPts val="0"/>
              </a:spcAft>
              <a:buFont typeface="+mj-lt"/>
              <a:buAutoNum type="arabicParenR" startAt="2"/>
            </a:pPr>
            <a:r>
              <a:rPr lang="en-US" altLang="zh-TW" sz="1600" dirty="0"/>
              <a:t>Examine the requirements</a:t>
            </a:r>
            <a:br>
              <a:rPr lang="en-US" altLang="zh-TW" sz="1600" dirty="0"/>
            </a:br>
            <a:r>
              <a:rPr lang="en-US" altLang="zh-TW" sz="1600" dirty="0"/>
              <a:t>Check all the admissions requirements such as GPA, GRE, TOFLE, etc. Some universities will require IELTS. Please also check to see if a portfolio, or other certifications are required. The sooner you know what the requirements are, the more time you will have to prepare for the applications. </a:t>
            </a:r>
          </a:p>
          <a:p>
            <a:pPr marL="342900" lvl="0" indent="-342900">
              <a:spcAft>
                <a:spcPts val="0"/>
              </a:spcAft>
              <a:buFont typeface="+mj-lt"/>
              <a:buAutoNum type="arabicParenR" startAt="2"/>
            </a:pPr>
            <a:r>
              <a:rPr lang="en-US" altLang="zh-TW" sz="1600" dirty="0"/>
              <a:t>Schedule your applications</a:t>
            </a:r>
            <a:br>
              <a:rPr lang="en-US" altLang="zh-TW" sz="1600" dirty="0"/>
            </a:br>
            <a:r>
              <a:rPr lang="en-US" altLang="zh-TW" sz="1600" dirty="0"/>
              <a:t>The application timeframe of each university or program will be different. Make sure to schedule ahead, this includes taking the necessary tests, and knowing all the deadlines, the number of days required for the application to be delivered, and military draft regulations (if applicable). </a:t>
            </a:r>
            <a:endParaRPr lang="zh-TW" altLang="zh-TW" sz="1600" kern="100" dirty="0">
              <a:ea typeface="華康中圓體" panose="020F0509000000000000" pitchFamily="49" charset="-120"/>
              <a:cs typeface="Times New Roman" panose="02020603050405020304" pitchFamily="18" charset="0"/>
            </a:endParaRPr>
          </a:p>
          <a:p>
            <a:pPr marL="342900" lvl="0" indent="-342900">
              <a:spcAft>
                <a:spcPts val="0"/>
              </a:spcAft>
              <a:buFont typeface="+mj-lt"/>
              <a:buAutoNum type="arabicParenR" startAt="5"/>
            </a:pPr>
            <a:r>
              <a:rPr lang="en-US" altLang="zh-TW" sz="1600" dirty="0"/>
              <a:t>After you have sent out all the application materials, just sit back and wait for the results!</a:t>
            </a:r>
          </a:p>
        </p:txBody>
      </p:sp>
      <p:grpSp>
        <p:nvGrpSpPr>
          <p:cNvPr id="10" name="群組 9">
            <a:extLst>
              <a:ext uri="{FF2B5EF4-FFF2-40B4-BE49-F238E27FC236}">
                <a16:creationId xmlns:a16="http://schemas.microsoft.com/office/drawing/2014/main" id="{EDD8F55E-06C7-4BD9-9164-6803F6977CBD}"/>
              </a:ext>
            </a:extLst>
          </p:cNvPr>
          <p:cNvGrpSpPr/>
          <p:nvPr/>
        </p:nvGrpSpPr>
        <p:grpSpPr>
          <a:xfrm>
            <a:off x="3239589" y="66468"/>
            <a:ext cx="6436241" cy="663584"/>
            <a:chOff x="3239589" y="66468"/>
            <a:chExt cx="6436241" cy="663584"/>
          </a:xfrm>
        </p:grpSpPr>
        <p:sp>
          <p:nvSpPr>
            <p:cNvPr id="11" name="Line 11">
              <a:extLst>
                <a:ext uri="{FF2B5EF4-FFF2-40B4-BE49-F238E27FC236}">
                  <a16:creationId xmlns:a16="http://schemas.microsoft.com/office/drawing/2014/main" id="{9DB6CC0B-95BF-4FED-B742-4978DDC80ECE}"/>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99D951F2-5466-4B53-85C7-F03A2325E06E}"/>
                </a:ext>
              </a:extLst>
            </p:cNvPr>
            <p:cNvSpPr txBox="1"/>
            <p:nvPr/>
          </p:nvSpPr>
          <p:spPr>
            <a:xfrm>
              <a:off x="3923934" y="136524"/>
              <a:ext cx="5751896" cy="400110"/>
            </a:xfrm>
            <a:prstGeom prst="rect">
              <a:avLst/>
            </a:prstGeom>
            <a:noFill/>
          </p:spPr>
          <p:txBody>
            <a:bodyPr wrap="none" rtlCol="0">
              <a:spAutoFit/>
            </a:bodyPr>
            <a:lstStyle/>
            <a:p>
              <a:r>
                <a:rPr lang="en-US" altLang="zh-TW" sz="2000" b="1" dirty="0">
                  <a:solidFill>
                    <a:srgbClr val="CD8534"/>
                  </a:solidFill>
                  <a:ea typeface="標楷體" panose="03000509000000000000" pitchFamily="65" charset="-120"/>
                </a:rPr>
                <a:t>Do I always have to be in Taiwan to earn my degree?</a:t>
              </a:r>
            </a:p>
          </p:txBody>
        </p:sp>
        <p:pic>
          <p:nvPicPr>
            <p:cNvPr id="13" name="圖片 12">
              <a:extLst>
                <a:ext uri="{FF2B5EF4-FFF2-40B4-BE49-F238E27FC236}">
                  <a16:creationId xmlns:a16="http://schemas.microsoft.com/office/drawing/2014/main" id="{E00CAC6A-5C96-4D13-9296-8325D7CE7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589" y="66468"/>
              <a:ext cx="661206" cy="663584"/>
            </a:xfrm>
            <a:prstGeom prst="rect">
              <a:avLst/>
            </a:prstGeom>
          </p:spPr>
        </p:pic>
      </p:grpSp>
      <p:sp>
        <p:nvSpPr>
          <p:cNvPr id="14" name="投影片編號版面配置區 1">
            <a:extLst>
              <a:ext uri="{FF2B5EF4-FFF2-40B4-BE49-F238E27FC236}">
                <a16:creationId xmlns:a16="http://schemas.microsoft.com/office/drawing/2014/main" id="{0398A9C5-3FF2-499A-A960-0E06B22DCCE0}"/>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55</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659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179423" y="783194"/>
            <a:ext cx="5501597" cy="5898461"/>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15758">
              <a:off x="3737553" y="1470701"/>
              <a:ext cx="2165978" cy="646331"/>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學長姐分享       </a:t>
              </a:r>
              <a:endParaRPr lang="en-US" altLang="zh-TW"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grpSp>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rgbClr val="E40082"/>
                </a:solidFill>
                <a:latin typeface="標楷體" panose="03000509000000000000" pitchFamily="65" charset="-120"/>
                <a:ea typeface="標楷體" panose="03000509000000000000" pitchFamily="65" charset="-120"/>
              </a:rPr>
              <a:t>大學畢業後進修管道</a:t>
            </a:r>
            <a:r>
              <a:rPr lang="en-US" altLang="zh-TW" sz="2000" b="1" dirty="0">
                <a:solidFill>
                  <a:srgbClr val="E40082"/>
                </a:solidFill>
                <a:latin typeface="標楷體" panose="03000509000000000000" pitchFamily="65" charset="-120"/>
                <a:ea typeface="標楷體" panose="03000509000000000000" pitchFamily="65" charset="-120"/>
              </a:rPr>
              <a:t>?</a:t>
            </a:r>
            <a:endParaRPr lang="zh-TW" altLang="en-US" sz="2000" b="1" dirty="0">
              <a:solidFill>
                <a:srgbClr val="E40082"/>
              </a:solidFill>
              <a:latin typeface="標楷體" panose="03000509000000000000" pitchFamily="65" charset="-120"/>
              <a:ea typeface="標楷體" panose="03000509000000000000" pitchFamily="65"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9" name="文字方塊 8"/>
          <p:cNvSpPr txBox="1"/>
          <p:nvPr/>
        </p:nvSpPr>
        <p:spPr>
          <a:xfrm rot="21215758">
            <a:off x="4192561" y="1612703"/>
            <a:ext cx="4241522" cy="5047536"/>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    </a:t>
            </a:r>
            <a:r>
              <a:rPr lang="zh-TW" altLang="zh-TW" sz="1400" dirty="0">
                <a:latin typeface="標楷體" panose="03000509000000000000" pitchFamily="65" charset="-120"/>
                <a:ea typeface="標楷體" panose="03000509000000000000" pitchFamily="65" charset="-120"/>
              </a:rPr>
              <a:t>我去年就推甄上本科系的研究所，雖然曾經想過要放棄推甄的管道，用更多時間考慮是否要實習或考其他相關科系，但我認為以我的能力、領域和目標而言，直升是適當的選擇，於是便留在這裡。</a:t>
            </a:r>
          </a:p>
          <a:p>
            <a:r>
              <a:rPr lang="zh-TW" altLang="zh-TW" sz="1400" dirty="0">
                <a:latin typeface="標楷體" panose="03000509000000000000" pitchFamily="65" charset="-120"/>
                <a:ea typeface="標楷體" panose="03000509000000000000" pitchFamily="65" charset="-120"/>
              </a:rPr>
              <a:t>我認為研究所的學習型態和大學有很大的不同，壓力和責任也會比較大，所以首先應該思考自己是否真的有就讀研究所的需要，常見的就讀理由大多是想要走學術研究或是想要更高的起薪，其次，也要去了解除了畢業論文以外，還有哪些事情是你可能會遇到的，例如：要累積多少投稿小論文的「點數」才能畢業，有時也需要協助競賽活動或行政上的事務，若你在猶豫畢業後是否要再進修，或不確定自己適不適合讀研究所，那麼了解這些事將能協助你做決定，避免努力考上研究所之後發現和自己想像中的不一樣。</a:t>
            </a:r>
          </a:p>
          <a:p>
            <a:r>
              <a:rPr lang="zh-TW" altLang="en-US" sz="1400" dirty="0">
                <a:latin typeface="標楷體" panose="03000509000000000000" pitchFamily="65" charset="-120"/>
                <a:ea typeface="標楷體" panose="03000509000000000000" pitchFamily="65" charset="-120"/>
              </a:rPr>
              <a:t>    </a:t>
            </a:r>
            <a:r>
              <a:rPr lang="zh-TW" altLang="zh-TW" sz="1400" dirty="0">
                <a:latin typeface="標楷體" panose="03000509000000000000" pitchFamily="65" charset="-120"/>
                <a:ea typeface="標楷體" panose="03000509000000000000" pitchFamily="65" charset="-120"/>
              </a:rPr>
              <a:t>探索自己喜歡或擅長的領域是很重要的，畢竟你需要用很多時間閱讀文獻並撰寫論文，研究自己感興趣的內容自然會比較能保持熱忱，寫論文的過程也會比較有意義，所以我決定進修前就要求自己想要探討的議題，避免升學後像個無頭蒼蠅、不知道自己要做什麼。</a:t>
            </a:r>
          </a:p>
          <a:p>
            <a:r>
              <a:rPr lang="en-US" altLang="zh-TW" sz="1400" dirty="0">
                <a:latin typeface="標楷體" panose="03000509000000000000" pitchFamily="65" charset="-120"/>
                <a:ea typeface="標楷體" panose="03000509000000000000" pitchFamily="65" charset="-120"/>
              </a:rPr>
              <a:t> </a:t>
            </a:r>
            <a:endParaRPr lang="zh-TW" altLang="zh-TW" sz="1400" dirty="0">
              <a:latin typeface="標楷體" panose="03000509000000000000" pitchFamily="65" charset="-120"/>
              <a:ea typeface="標楷體" panose="03000509000000000000" pitchFamily="65" charset="-120"/>
            </a:endParaRPr>
          </a:p>
          <a:p>
            <a:endParaRPr lang="zh-TW" altLang="en-US" sz="14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56</a:t>
            </a:fld>
            <a:endParaRPr lang="zh-TW" altLang="en-US">
              <a:latin typeface="標楷體" panose="03000509000000000000" pitchFamily="65" charset="-120"/>
              <a:ea typeface="標楷體" panose="03000509000000000000" pitchFamily="65" charset="-120"/>
            </a:endParaRPr>
          </a:p>
        </p:txBody>
      </p:sp>
      <p:sp>
        <p:nvSpPr>
          <p:cNvPr id="11" name="文字方塊 10"/>
          <p:cNvSpPr txBox="1"/>
          <p:nvPr/>
        </p:nvSpPr>
        <p:spPr>
          <a:xfrm rot="21215758">
            <a:off x="5331321" y="6073732"/>
            <a:ext cx="3185487" cy="369332"/>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科技應用與人力資源發展學系</a:t>
            </a:r>
          </a:p>
        </p:txBody>
      </p:sp>
      <p:pic>
        <p:nvPicPr>
          <p:cNvPr id="15" name="圖片 14">
            <a:extLst>
              <a:ext uri="{FF2B5EF4-FFF2-40B4-BE49-F238E27FC236}">
                <a16:creationId xmlns:a16="http://schemas.microsoft.com/office/drawing/2014/main" id="{1CD7C54E-7A83-4093-810D-DA547474F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034" y="91940"/>
            <a:ext cx="662400" cy="664784"/>
          </a:xfrm>
          <a:prstGeom prst="rect">
            <a:avLst/>
          </a:prstGeom>
        </p:spPr>
      </p:pic>
    </p:spTree>
    <p:extLst>
      <p:ext uri="{BB962C8B-B14F-4D97-AF65-F5344CB8AC3E}">
        <p14:creationId xmlns:p14="http://schemas.microsoft.com/office/powerpoint/2010/main" val="2095509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907758" y="1105167"/>
            <a:ext cx="5501597" cy="5617606"/>
            <a:chOff x="2963393" y="825072"/>
            <a:chExt cx="5501597" cy="5617606"/>
          </a:xfrm>
        </p:grpSpPr>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b="4762"/>
            <a:stretch/>
          </p:blipFill>
          <p:spPr>
            <a:xfrm>
              <a:off x="2963393" y="825072"/>
              <a:ext cx="5501597" cy="5617606"/>
            </a:xfrm>
            <a:prstGeom prst="rect">
              <a:avLst/>
            </a:prstGeom>
          </p:spPr>
        </p:pic>
        <p:sp>
          <p:nvSpPr>
            <p:cNvPr id="25" name="文字方塊 24"/>
            <p:cNvSpPr txBox="1"/>
            <p:nvPr/>
          </p:nvSpPr>
          <p:spPr>
            <a:xfrm rot="21215758">
              <a:off x="3792463" y="1445748"/>
              <a:ext cx="2500805" cy="646331"/>
            </a:xfrm>
            <a:prstGeom prst="rect">
              <a:avLst/>
            </a:prstGeom>
            <a:noFill/>
          </p:spPr>
          <p:txBody>
            <a:bodyPr wrap="square" rtlCol="0">
              <a:spAutoFit/>
            </a:bodyPr>
            <a:lstStyle/>
            <a:p>
              <a:r>
                <a:rPr lang="en-US" altLang="zh-TW" dirty="0"/>
                <a:t>Experience Sharing</a:t>
              </a:r>
              <a:r>
                <a:rPr lang="zh-TW" altLang="en-US" b="1" dirty="0">
                  <a:latin typeface="華康中圓體" panose="020F0509000000000000" pitchFamily="49" charset="-120"/>
                  <a:ea typeface="華康中圓體" panose="020F0509000000000000" pitchFamily="49" charset="-120"/>
                </a:rPr>
                <a:t>       </a:t>
              </a:r>
              <a:endParaRPr lang="en-US" altLang="zh-TW" b="1" dirty="0">
                <a:latin typeface="華康中圓體" panose="020F0509000000000000" pitchFamily="49" charset="-120"/>
                <a:ea typeface="華康中圓體" panose="020F0509000000000000" pitchFamily="49" charset="-120"/>
              </a:endParaRPr>
            </a:p>
            <a:p>
              <a:endParaRPr lang="zh-TW" altLang="en-US" b="1" dirty="0">
                <a:latin typeface="華康中圓體" panose="020F0509000000000000" pitchFamily="49" charset="-120"/>
                <a:ea typeface="華康中圓體" panose="020F0509000000000000" pitchFamily="49" charset="-120"/>
              </a:endParaRPr>
            </a:p>
          </p:txBody>
        </p:sp>
      </p:grpSp>
      <p:sp>
        <p:nvSpPr>
          <p:cNvPr id="9" name="文字方塊 8"/>
          <p:cNvSpPr txBox="1"/>
          <p:nvPr/>
        </p:nvSpPr>
        <p:spPr>
          <a:xfrm rot="21215758">
            <a:off x="4872603" y="1969902"/>
            <a:ext cx="4241522" cy="4493538"/>
          </a:xfrm>
          <a:prstGeom prst="rect">
            <a:avLst/>
          </a:prstGeom>
          <a:noFill/>
        </p:spPr>
        <p:txBody>
          <a:bodyPr wrap="square" rtlCol="0">
            <a:spAutoFit/>
          </a:bodyPr>
          <a:lstStyle/>
          <a:p>
            <a:r>
              <a:rPr lang="zh-TW" altLang="en-US" sz="1100" dirty="0">
                <a:ea typeface="華康中圓體" panose="020F0509000000000000" pitchFamily="49" charset="-120"/>
              </a:rPr>
              <a:t>    </a:t>
            </a:r>
            <a:r>
              <a:rPr lang="en-US" altLang="zh-TW" sz="1100" dirty="0">
                <a:ea typeface="華康中圓體" panose="020F0509000000000000" pitchFamily="49" charset="-120"/>
              </a:rPr>
              <a:t>I was admitted into my department’s graduate program last year. Although I had thought about not applying, and instead, spend more time to think about whether I should do an internship or apply to other related fields, in the end I still decided that given my abilities, field, and goals, direct admission will be the right choice. This is why I stayed. I think graduate school will be very different from college. The stress and responsibilities will both be greater. So first we have to think if we have a need to go to graduate school. The most common reasons for going to graduate school are wanting to do academic research, or have a higher start salary. Then, we also have to know what to expect in addition to the thesis. For example, how many papers do you have to publish before you can graduate? Do we have to compete in certain competitions? Or are there other administrative issues?</a:t>
            </a:r>
          </a:p>
          <a:p>
            <a:r>
              <a:rPr lang="en-US" altLang="zh-TW" sz="1100" dirty="0">
                <a:ea typeface="華康中圓體" panose="020F0509000000000000" pitchFamily="49" charset="-120"/>
              </a:rPr>
              <a:t>          If you are wondering if you should continue your studies after graduation, or are unsure if graduate school is right for you, knowing the answers to these questions will help you decide. This can prevent a lot of unexpected surprises once you get into graduate schools. It is important to explore and find out what you like or what you are good at. After all, you will be spending a lot of time reading literature and writing thesis. Doing something you enjoy will naturally make it easier to stay motivated, and make the whole process more meaningful. So I made myself think about what topics I want to explore before I even got in, to ensure that I wouldn’t be running around like a headless chicken, not knowing what I want to do. </a:t>
            </a:r>
          </a:p>
          <a:p>
            <a:r>
              <a:rPr lang="en-US" altLang="zh-TW" sz="1100" dirty="0">
                <a:ea typeface="華康中圓體" panose="020F0509000000000000" pitchFamily="49" charset="-120"/>
              </a:rPr>
              <a:t> </a:t>
            </a:r>
            <a:endParaRPr lang="zh-TW" altLang="zh-TW" sz="1100" dirty="0">
              <a:ea typeface="華康中圓體" panose="020F0509000000000000" pitchFamily="49" charset="-120"/>
            </a:endParaRPr>
          </a:p>
          <a:p>
            <a:endParaRPr lang="zh-TW" altLang="en-US" sz="1100" dirty="0">
              <a:solidFill>
                <a:schemeClr val="tx1">
                  <a:lumMod val="95000"/>
                  <a:lumOff val="5000"/>
                </a:schemeClr>
              </a:solidFill>
              <a:ea typeface="華康中圓體" panose="020F0509000000000000" pitchFamily="49" charset="-120"/>
            </a:endParaRPr>
          </a:p>
        </p:txBody>
      </p:sp>
      <p:sp>
        <p:nvSpPr>
          <p:cNvPr id="11" name="文字方塊 10"/>
          <p:cNvSpPr txBox="1"/>
          <p:nvPr/>
        </p:nvSpPr>
        <p:spPr>
          <a:xfrm rot="21215758">
            <a:off x="5129435" y="6160095"/>
            <a:ext cx="4059125" cy="261610"/>
          </a:xfrm>
          <a:prstGeom prst="rect">
            <a:avLst/>
          </a:prstGeom>
          <a:noFill/>
        </p:spPr>
        <p:txBody>
          <a:bodyPr wrap="none" rtlCol="0">
            <a:spAutoFit/>
          </a:bodyPr>
          <a:lstStyle/>
          <a:p>
            <a:r>
              <a:rPr lang="en-US" altLang="zh-TW" sz="1100" dirty="0"/>
              <a:t>Dept. of Technology Application and Human Resource Development</a:t>
            </a:r>
            <a:endParaRPr lang="zh-TW" altLang="en-US" sz="1100" b="1" dirty="0">
              <a:latin typeface="華康中圓體" panose="020F0509000000000000" pitchFamily="49" charset="-120"/>
              <a:ea typeface="華康中圓體" panose="020F0509000000000000" pitchFamily="49" charset="-120"/>
            </a:endParaRPr>
          </a:p>
        </p:txBody>
      </p:sp>
      <p:grpSp>
        <p:nvGrpSpPr>
          <p:cNvPr id="12" name="群組 11">
            <a:extLst>
              <a:ext uri="{FF2B5EF4-FFF2-40B4-BE49-F238E27FC236}">
                <a16:creationId xmlns:a16="http://schemas.microsoft.com/office/drawing/2014/main" id="{F313EC84-FD8F-40BF-9B55-EF360705EADF}"/>
              </a:ext>
            </a:extLst>
          </p:cNvPr>
          <p:cNvGrpSpPr/>
          <p:nvPr/>
        </p:nvGrpSpPr>
        <p:grpSpPr>
          <a:xfrm>
            <a:off x="3030034" y="91940"/>
            <a:ext cx="6406929" cy="664784"/>
            <a:chOff x="3030034" y="91940"/>
            <a:chExt cx="6406929" cy="664784"/>
          </a:xfrm>
        </p:grpSpPr>
        <p:sp>
          <p:nvSpPr>
            <p:cNvPr id="13" name="文字方塊 12">
              <a:extLst>
                <a:ext uri="{FF2B5EF4-FFF2-40B4-BE49-F238E27FC236}">
                  <a16:creationId xmlns:a16="http://schemas.microsoft.com/office/drawing/2014/main" id="{7B150BEC-22C5-4AA0-B52A-BDEF3DB44737}"/>
                </a:ext>
              </a:extLst>
            </p:cNvPr>
            <p:cNvSpPr txBox="1"/>
            <p:nvPr/>
          </p:nvSpPr>
          <p:spPr>
            <a:xfrm>
              <a:off x="3907758" y="231104"/>
              <a:ext cx="4223144" cy="400110"/>
            </a:xfrm>
            <a:prstGeom prst="rect">
              <a:avLst/>
            </a:prstGeom>
            <a:noFill/>
          </p:spPr>
          <p:txBody>
            <a:bodyPr wrap="none" rtlCol="0">
              <a:spAutoFit/>
            </a:bodyPr>
            <a:lstStyle/>
            <a:p>
              <a:r>
                <a:rPr lang="en-US" altLang="zh-TW" sz="2000" b="1" dirty="0">
                  <a:solidFill>
                    <a:srgbClr val="E40082"/>
                  </a:solidFill>
                  <a:ea typeface="標楷體" panose="03000509000000000000" pitchFamily="65" charset="-120"/>
                </a:rPr>
                <a:t>Continuing education post-graduation</a:t>
              </a:r>
            </a:p>
          </p:txBody>
        </p:sp>
        <p:sp>
          <p:nvSpPr>
            <p:cNvPr id="14" name="Line 11">
              <a:extLst>
                <a:ext uri="{FF2B5EF4-FFF2-40B4-BE49-F238E27FC236}">
                  <a16:creationId xmlns:a16="http://schemas.microsoft.com/office/drawing/2014/main" id="{46B431CE-722C-47B4-9F17-4BCA1F8F7D18}"/>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9" name="圖片 18">
              <a:extLst>
                <a:ext uri="{FF2B5EF4-FFF2-40B4-BE49-F238E27FC236}">
                  <a16:creationId xmlns:a16="http://schemas.microsoft.com/office/drawing/2014/main" id="{A6455267-91CF-4B76-98ED-02AAB1CB0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034" y="91940"/>
              <a:ext cx="662400" cy="664784"/>
            </a:xfrm>
            <a:prstGeom prst="rect">
              <a:avLst/>
            </a:prstGeom>
          </p:spPr>
        </p:pic>
      </p:grpSp>
      <p:sp>
        <p:nvSpPr>
          <p:cNvPr id="20" name="投影片編號版面配置區 1">
            <a:extLst>
              <a:ext uri="{FF2B5EF4-FFF2-40B4-BE49-F238E27FC236}">
                <a16:creationId xmlns:a16="http://schemas.microsoft.com/office/drawing/2014/main" id="{6AF0907C-0EB3-49F3-88C0-B2CDB616286D}"/>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57</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9578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rgbClr val="E40082"/>
                </a:solidFill>
                <a:latin typeface="標楷體" panose="03000509000000000000" pitchFamily="65" charset="-120"/>
                <a:ea typeface="標楷體" panose="03000509000000000000" pitchFamily="65" charset="-120"/>
              </a:rPr>
              <a:t>大學畢業後進修管道</a:t>
            </a:r>
            <a:r>
              <a:rPr lang="en-US" altLang="zh-TW" sz="2000" b="1" dirty="0">
                <a:solidFill>
                  <a:srgbClr val="E40082"/>
                </a:solidFill>
                <a:latin typeface="標楷體" panose="03000509000000000000" pitchFamily="65" charset="-120"/>
                <a:ea typeface="標楷體" panose="03000509000000000000" pitchFamily="65" charset="-120"/>
              </a:rPr>
              <a:t>?</a:t>
            </a:r>
            <a:endParaRPr lang="zh-TW" altLang="en-US" sz="2000" b="1" dirty="0">
              <a:solidFill>
                <a:srgbClr val="E40082"/>
              </a:solidFill>
              <a:latin typeface="標楷體" panose="03000509000000000000" pitchFamily="65" charset="-120"/>
              <a:ea typeface="標楷體" panose="03000509000000000000" pitchFamily="65"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2532694619"/>
              </p:ext>
            </p:extLst>
          </p:nvPr>
        </p:nvGraphicFramePr>
        <p:xfrm>
          <a:off x="1440777" y="1963209"/>
          <a:ext cx="8496300" cy="3967223"/>
        </p:xfrm>
        <a:graphic>
          <a:graphicData uri="http://schemas.openxmlformats.org/drawingml/2006/table">
            <a:tbl>
              <a:tblPr firstRow="1" firstCol="1" bandRow="1"/>
              <a:tblGrid>
                <a:gridCol w="1318186">
                  <a:extLst>
                    <a:ext uri="{9D8B030D-6E8A-4147-A177-3AD203B41FA5}">
                      <a16:colId xmlns:a16="http://schemas.microsoft.com/office/drawing/2014/main" val="20000"/>
                    </a:ext>
                  </a:extLst>
                </a:gridCol>
                <a:gridCol w="2419236">
                  <a:extLst>
                    <a:ext uri="{9D8B030D-6E8A-4147-A177-3AD203B41FA5}">
                      <a16:colId xmlns:a16="http://schemas.microsoft.com/office/drawing/2014/main" val="20001"/>
                    </a:ext>
                  </a:extLst>
                </a:gridCol>
                <a:gridCol w="2379439">
                  <a:extLst>
                    <a:ext uri="{9D8B030D-6E8A-4147-A177-3AD203B41FA5}">
                      <a16:colId xmlns:a16="http://schemas.microsoft.com/office/drawing/2014/main" val="20002"/>
                    </a:ext>
                  </a:extLst>
                </a:gridCol>
                <a:gridCol w="2379439">
                  <a:extLst>
                    <a:ext uri="{9D8B030D-6E8A-4147-A177-3AD203B41FA5}">
                      <a16:colId xmlns:a16="http://schemas.microsoft.com/office/drawing/2014/main" val="20003"/>
                    </a:ext>
                  </a:extLst>
                </a:gridCol>
              </a:tblGrid>
              <a:tr h="548650">
                <a:tc>
                  <a:txBody>
                    <a:bodyPr/>
                    <a:lstStyle/>
                    <a:p>
                      <a:pPr algn="ctr">
                        <a:spcAft>
                          <a:spcPts val="0"/>
                        </a:spcAft>
                      </a:pPr>
                      <a:r>
                        <a:rPr lang="en-US" sz="1800" kern="100" dirty="0">
                          <a:solidFill>
                            <a:schemeClr val="bg1"/>
                          </a:solidFill>
                          <a:effectLst/>
                          <a:latin typeface="標楷體" panose="03000509000000000000" pitchFamily="65" charset="-120"/>
                          <a:ea typeface="標楷體" panose="03000509000000000000" pitchFamily="65" charset="-120"/>
                          <a:cs typeface="Times New Roman"/>
                        </a:rPr>
                        <a:t> </a:t>
                      </a:r>
                      <a:endParaRPr lang="zh-TW" sz="180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碩士班甄試入學</a:t>
                      </a:r>
                      <a:endParaRPr lang="zh-TW" sz="180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碩士班招生考試</a:t>
                      </a:r>
                      <a:endParaRPr lang="zh-TW" sz="180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教師</a:t>
                      </a:r>
                      <a:r>
                        <a:rPr lang="en-US" sz="1800" b="1" kern="100" dirty="0">
                          <a:solidFill>
                            <a:schemeClr val="bg1"/>
                          </a:solidFill>
                          <a:effectLst/>
                          <a:latin typeface="標楷體" panose="03000509000000000000" pitchFamily="65" charset="-120"/>
                          <a:ea typeface="標楷體" panose="03000509000000000000" pitchFamily="65" charset="-120"/>
                          <a:cs typeface="Times New Roman"/>
                        </a:rPr>
                        <a:t>/</a:t>
                      </a: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碩士在職專班</a:t>
                      </a:r>
                      <a:endParaRPr lang="en-US" altLang="zh-TW" sz="1800" b="1" kern="100" dirty="0">
                        <a:solidFill>
                          <a:schemeClr val="bg1"/>
                        </a:solidFill>
                        <a:effectLst/>
                        <a:latin typeface="標楷體" panose="03000509000000000000" pitchFamily="65" charset="-120"/>
                        <a:ea typeface="標楷體" panose="03000509000000000000" pitchFamily="65" charset="-120"/>
                        <a:cs typeface="Times New Roman"/>
                      </a:endParaRPr>
                    </a:p>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招生考試</a:t>
                      </a:r>
                      <a:endParaRPr lang="zh-TW" sz="180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429645">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cs typeface="Times New Roman"/>
                        </a:rPr>
                        <a:t>簡章公告</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cs typeface="Times New Roman"/>
                        </a:rPr>
                        <a:t>每年</a:t>
                      </a:r>
                      <a:r>
                        <a:rPr lang="en-US" sz="1800" kern="100" dirty="0">
                          <a:effectLst/>
                          <a:latin typeface="標楷體" panose="03000509000000000000" pitchFamily="65" charset="-120"/>
                          <a:ea typeface="標楷體" panose="03000509000000000000" pitchFamily="65" charset="-120"/>
                          <a:cs typeface="Times New Roman"/>
                        </a:rPr>
                        <a:t>9</a:t>
                      </a:r>
                      <a:r>
                        <a:rPr lang="zh-TW" sz="1800" kern="100" dirty="0">
                          <a:effectLst/>
                          <a:latin typeface="標楷體" panose="03000509000000000000" pitchFamily="65" charset="-120"/>
                          <a:ea typeface="標楷體" panose="03000509000000000000" pitchFamily="65" charset="-120"/>
                          <a:cs typeface="Times New Roman"/>
                        </a:rPr>
                        <a:t>月初</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cs typeface="Times New Roman"/>
                        </a:rPr>
                        <a:t>每年</a:t>
                      </a:r>
                      <a:r>
                        <a:rPr lang="en-US" sz="1800" kern="100" dirty="0">
                          <a:effectLst/>
                          <a:latin typeface="標楷體" panose="03000509000000000000" pitchFamily="65" charset="-120"/>
                          <a:ea typeface="標楷體" panose="03000509000000000000" pitchFamily="65" charset="-120"/>
                          <a:cs typeface="Times New Roman"/>
                        </a:rPr>
                        <a:t>11</a:t>
                      </a:r>
                      <a:r>
                        <a:rPr lang="zh-TW" sz="1800" kern="100" dirty="0">
                          <a:effectLst/>
                          <a:latin typeface="標楷體" panose="03000509000000000000" pitchFamily="65" charset="-120"/>
                          <a:ea typeface="標楷體" panose="03000509000000000000" pitchFamily="65" charset="-120"/>
                          <a:cs typeface="Times New Roman"/>
                        </a:rPr>
                        <a:t>月</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a:effectLst/>
                          <a:latin typeface="標楷體" panose="03000509000000000000" pitchFamily="65" charset="-120"/>
                          <a:ea typeface="標楷體" panose="03000509000000000000" pitchFamily="65" charset="-120"/>
                          <a:cs typeface="Times New Roman"/>
                        </a:rPr>
                        <a:t>每年</a:t>
                      </a:r>
                      <a:r>
                        <a:rPr lang="en-US" sz="1800" kern="100">
                          <a:effectLst/>
                          <a:latin typeface="標楷體" panose="03000509000000000000" pitchFamily="65" charset="-120"/>
                          <a:ea typeface="標楷體" panose="03000509000000000000" pitchFamily="65" charset="-120"/>
                          <a:cs typeface="Times New Roman"/>
                        </a:rPr>
                        <a:t>11</a:t>
                      </a:r>
                      <a:r>
                        <a:rPr lang="zh-TW" sz="1800" kern="100">
                          <a:effectLst/>
                          <a:latin typeface="標楷體" panose="03000509000000000000" pitchFamily="65" charset="-120"/>
                          <a:ea typeface="標楷體" panose="03000509000000000000" pitchFamily="65" charset="-120"/>
                          <a:cs typeface="Times New Roman"/>
                        </a:rPr>
                        <a:t>月</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472">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cs typeface="Times New Roman"/>
                        </a:rPr>
                        <a:t>考試日期</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cs typeface="Times New Roman"/>
                        </a:rPr>
                        <a:t>每年</a:t>
                      </a:r>
                      <a:r>
                        <a:rPr lang="en-US" sz="1800" kern="100" dirty="0">
                          <a:effectLst/>
                          <a:latin typeface="標楷體" panose="03000509000000000000" pitchFamily="65" charset="-120"/>
                          <a:ea typeface="標楷體" panose="03000509000000000000" pitchFamily="65" charset="-120"/>
                          <a:cs typeface="Times New Roman"/>
                        </a:rPr>
                        <a:t>10-11</a:t>
                      </a:r>
                      <a:r>
                        <a:rPr lang="zh-TW" sz="1800" kern="100" dirty="0">
                          <a:effectLst/>
                          <a:latin typeface="標楷體" panose="03000509000000000000" pitchFamily="65" charset="-120"/>
                          <a:ea typeface="標楷體" panose="03000509000000000000" pitchFamily="65" charset="-120"/>
                          <a:cs typeface="Times New Roman"/>
                        </a:rPr>
                        <a:t>月</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chemeClr val="tx1"/>
                          </a:solidFill>
                          <a:effectLst/>
                          <a:latin typeface="標楷體" panose="03000509000000000000" pitchFamily="65" charset="-120"/>
                          <a:ea typeface="標楷體" panose="03000509000000000000" pitchFamily="65" charset="-120"/>
                          <a:cs typeface="Times New Roman"/>
                        </a:rPr>
                        <a:t>每年</a:t>
                      </a:r>
                      <a:r>
                        <a:rPr lang="en-US" altLang="zh-TW" sz="1800" kern="100" dirty="0">
                          <a:solidFill>
                            <a:schemeClr val="tx1"/>
                          </a:solidFill>
                          <a:effectLst/>
                          <a:latin typeface="標楷體" panose="03000509000000000000" pitchFamily="65" charset="-120"/>
                          <a:ea typeface="標楷體" panose="03000509000000000000" pitchFamily="65" charset="-120"/>
                          <a:cs typeface="Times New Roman"/>
                        </a:rPr>
                        <a:t>2-</a:t>
                      </a:r>
                      <a:r>
                        <a:rPr lang="en-US" sz="1800" kern="100" dirty="0">
                          <a:solidFill>
                            <a:schemeClr val="tx1"/>
                          </a:solidFill>
                          <a:effectLst/>
                          <a:latin typeface="標楷體" panose="03000509000000000000" pitchFamily="65" charset="-120"/>
                          <a:ea typeface="標楷體" panose="03000509000000000000" pitchFamily="65" charset="-120"/>
                          <a:cs typeface="Times New Roman"/>
                        </a:rPr>
                        <a:t>3</a:t>
                      </a:r>
                      <a:r>
                        <a:rPr lang="zh-TW" sz="1800" kern="100" dirty="0">
                          <a:solidFill>
                            <a:schemeClr val="tx1"/>
                          </a:solidFill>
                          <a:effectLst/>
                          <a:latin typeface="標楷體" panose="03000509000000000000" pitchFamily="65" charset="-120"/>
                          <a:ea typeface="標楷體" panose="03000509000000000000" pitchFamily="65" charset="-120"/>
                          <a:cs typeface="Times New Roman"/>
                        </a:rPr>
                        <a:t>月</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chemeClr val="tx1"/>
                          </a:solidFill>
                          <a:effectLst/>
                          <a:latin typeface="標楷體" panose="03000509000000000000" pitchFamily="65" charset="-120"/>
                          <a:ea typeface="標楷體" panose="03000509000000000000" pitchFamily="65" charset="-120"/>
                          <a:cs typeface="Times New Roman"/>
                        </a:rPr>
                        <a:t>每年</a:t>
                      </a:r>
                      <a:r>
                        <a:rPr lang="en-US" altLang="zh-TW" sz="1800" kern="100" dirty="0">
                          <a:solidFill>
                            <a:schemeClr val="tx1"/>
                          </a:solidFill>
                          <a:effectLst/>
                          <a:latin typeface="標楷體" panose="03000509000000000000" pitchFamily="65" charset="-120"/>
                          <a:ea typeface="標楷體" panose="03000509000000000000" pitchFamily="65" charset="-120"/>
                          <a:cs typeface="Times New Roman"/>
                        </a:rPr>
                        <a:t>2-</a:t>
                      </a:r>
                      <a:r>
                        <a:rPr lang="en-US" sz="1800" kern="100" dirty="0">
                          <a:solidFill>
                            <a:schemeClr val="tx1"/>
                          </a:solidFill>
                          <a:effectLst/>
                          <a:latin typeface="標楷體" panose="03000509000000000000" pitchFamily="65" charset="-120"/>
                          <a:ea typeface="標楷體" panose="03000509000000000000" pitchFamily="65" charset="-120"/>
                          <a:cs typeface="Times New Roman"/>
                        </a:rPr>
                        <a:t>3</a:t>
                      </a:r>
                      <a:r>
                        <a:rPr lang="zh-TW" sz="1800" kern="100" dirty="0">
                          <a:solidFill>
                            <a:schemeClr val="tx1"/>
                          </a:solidFill>
                          <a:effectLst/>
                          <a:latin typeface="標楷體" panose="03000509000000000000" pitchFamily="65" charset="-120"/>
                          <a:ea typeface="標楷體" panose="03000509000000000000" pitchFamily="65" charset="-120"/>
                          <a:cs typeface="Times New Roman"/>
                        </a:rPr>
                        <a:t>月</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0456">
                <a:tc>
                  <a:txBody>
                    <a:bodyPr/>
                    <a:lstStyle/>
                    <a:p>
                      <a:pPr algn="ctr">
                        <a:spcAft>
                          <a:spcPts val="0"/>
                        </a:spcAft>
                      </a:pPr>
                      <a:r>
                        <a:rPr lang="zh-TW" altLang="en-US" sz="1800" kern="100" dirty="0">
                          <a:effectLst/>
                          <a:latin typeface="標楷體" panose="03000509000000000000" pitchFamily="65" charset="-120"/>
                          <a:ea typeface="標楷體" panose="03000509000000000000" pitchFamily="65" charset="-120"/>
                          <a:cs typeface="Times New Roman"/>
                        </a:rPr>
                        <a:t>特色</a:t>
                      </a:r>
                      <a:endParaRPr lang="zh-TW" sz="1800" kern="100" dirty="0">
                        <a:effectLst/>
                        <a:latin typeface="標楷體" panose="03000509000000000000" pitchFamily="65" charset="-120"/>
                        <a:ea typeface="標楷體" panose="03000509000000000000" pitchFamily="65" charset="-120"/>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標楷體" panose="03000509000000000000" pitchFamily="65" charset="-120"/>
                          <a:ea typeface="標楷體" panose="03000509000000000000" pitchFamily="65" charset="-120"/>
                          <a:cs typeface="Times New Roman"/>
                        </a:rPr>
                        <a:t>大部分系所免筆試，學生可透過申請、面試等招生程序進入本校碩士班就讀，提早畢業的學士班學生</a:t>
                      </a:r>
                      <a:r>
                        <a:rPr lang="zh-TW" altLang="en-US" sz="1800" kern="100" dirty="0">
                          <a:effectLst/>
                          <a:latin typeface="標楷體" panose="03000509000000000000" pitchFamily="65" charset="-120"/>
                          <a:ea typeface="標楷體" panose="03000509000000000000" pitchFamily="65" charset="-120"/>
                          <a:cs typeface="Times New Roman"/>
                        </a:rPr>
                        <a:t>亦</a:t>
                      </a:r>
                      <a:r>
                        <a:rPr lang="zh-TW" sz="1800" kern="100" dirty="0">
                          <a:effectLst/>
                          <a:latin typeface="標楷體" panose="03000509000000000000" pitchFamily="65" charset="-120"/>
                          <a:ea typeface="標楷體" panose="03000509000000000000" pitchFamily="65" charset="-120"/>
                          <a:cs typeface="Times New Roman"/>
                        </a:rPr>
                        <a:t>可於甄試錄取後申請碩士班提前入學</a:t>
                      </a:r>
                      <a:r>
                        <a:rPr lang="zh-TW" altLang="en-US" sz="1800" kern="100" dirty="0">
                          <a:effectLst/>
                          <a:latin typeface="標楷體" panose="03000509000000000000" pitchFamily="65" charset="-120"/>
                          <a:ea typeface="標楷體" panose="03000509000000000000" pitchFamily="65" charset="-120"/>
                          <a:cs typeface="Times New Roman"/>
                        </a:rPr>
                        <a:t>（</a:t>
                      </a:r>
                      <a:r>
                        <a:rPr lang="zh-TW" altLang="zh-TW" sz="1800" kern="100" dirty="0">
                          <a:effectLst/>
                          <a:latin typeface="標楷體" panose="03000509000000000000" pitchFamily="65" charset="-120"/>
                          <a:ea typeface="標楷體" panose="03000509000000000000" pitchFamily="65" charset="-120"/>
                          <a:cs typeface="Times New Roman"/>
                        </a:rPr>
                        <a:t>即</a:t>
                      </a:r>
                      <a:r>
                        <a:rPr lang="en-US" altLang="zh-TW" sz="1800" kern="100" dirty="0">
                          <a:effectLst/>
                          <a:latin typeface="標楷體" panose="03000509000000000000" pitchFamily="65" charset="-120"/>
                          <a:ea typeface="標楷體" panose="03000509000000000000" pitchFamily="65" charset="-120"/>
                          <a:cs typeface="Times New Roman"/>
                        </a:rPr>
                        <a:t>2</a:t>
                      </a:r>
                      <a:r>
                        <a:rPr lang="zh-TW" altLang="zh-TW" sz="1800" kern="100" dirty="0">
                          <a:effectLst/>
                          <a:latin typeface="標楷體" panose="03000509000000000000" pitchFamily="65" charset="-120"/>
                          <a:ea typeface="標楷體" panose="03000509000000000000" pitchFamily="65" charset="-120"/>
                          <a:cs typeface="Times New Roman"/>
                        </a:rPr>
                        <a:t>月入學</a:t>
                      </a:r>
                      <a:r>
                        <a:rPr lang="zh-TW" altLang="en-US" sz="1800" kern="100" dirty="0">
                          <a:effectLst/>
                          <a:latin typeface="標楷體" panose="03000509000000000000" pitchFamily="65" charset="-120"/>
                          <a:ea typeface="標楷體" panose="03000509000000000000" pitchFamily="65" charset="-120"/>
                          <a:cs typeface="Times New Roman"/>
                        </a:rPr>
                        <a:t>）</a:t>
                      </a:r>
                      <a:r>
                        <a:rPr lang="zh-TW" sz="1800" kern="100" dirty="0">
                          <a:effectLst/>
                          <a:latin typeface="標楷體" panose="03000509000000000000" pitchFamily="65" charset="-120"/>
                          <a:ea typeface="標楷體" panose="03000509000000000000" pitchFamily="65" charset="-120"/>
                          <a:cs typeface="Times New Roman"/>
                        </a:rPr>
                        <a:t>，達到連貫學習目標。</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標楷體" panose="03000509000000000000" pitchFamily="65" charset="-120"/>
                          <a:ea typeface="標楷體" panose="03000509000000000000" pitchFamily="65" charset="-120"/>
                          <a:cs typeface="Times New Roman"/>
                        </a:rPr>
                        <a:t>學生透過書面審查、筆試、面試等招生程序進入本校碩士班就讀。</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標楷體" panose="03000509000000000000" pitchFamily="65" charset="-120"/>
                          <a:ea typeface="標楷體" panose="03000509000000000000" pitchFamily="65" charset="-120"/>
                          <a:cs typeface="Times New Roman"/>
                        </a:rPr>
                        <a:t>針對已進入職場工作的學生，提供在職進修管道，</a:t>
                      </a:r>
                      <a:r>
                        <a:rPr lang="zh-TW" altLang="en-US" sz="1800" kern="100" dirty="0">
                          <a:effectLst/>
                          <a:latin typeface="標楷體" panose="03000509000000000000" pitchFamily="65" charset="-120"/>
                          <a:ea typeface="標楷體" panose="03000509000000000000" pitchFamily="65" charset="-120"/>
                          <a:cs typeface="Times New Roman"/>
                        </a:rPr>
                        <a:t>學生可</a:t>
                      </a:r>
                      <a:r>
                        <a:rPr lang="zh-TW" sz="1800" kern="100" dirty="0">
                          <a:effectLst/>
                          <a:latin typeface="標楷體" panose="03000509000000000000" pitchFamily="65" charset="-120"/>
                          <a:ea typeface="標楷體" panose="03000509000000000000" pitchFamily="65" charset="-120"/>
                          <a:cs typeface="Times New Roman"/>
                        </a:rPr>
                        <a:t>善用夜間、週末或暑期的時間</a:t>
                      </a:r>
                      <a:r>
                        <a:rPr lang="zh-TW" altLang="en-US" sz="1800" kern="100" dirty="0">
                          <a:effectLst/>
                          <a:latin typeface="標楷體" panose="03000509000000000000" pitchFamily="65" charset="-120"/>
                          <a:ea typeface="標楷體" panose="03000509000000000000" pitchFamily="65" charset="-120"/>
                          <a:cs typeface="Times New Roman"/>
                        </a:rPr>
                        <a:t>進修學習</a:t>
                      </a:r>
                      <a:r>
                        <a:rPr lang="zh-TW" sz="1800" kern="100" dirty="0">
                          <a:effectLst/>
                          <a:latin typeface="標楷體" panose="03000509000000000000" pitchFamily="65" charset="-120"/>
                          <a:ea typeface="標楷體" panose="03000509000000000000" pitchFamily="65" charset="-120"/>
                          <a:cs typeface="Times New Roman"/>
                        </a:rPr>
                        <a:t>，以取得碩士學位。</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矩形 4"/>
          <p:cNvSpPr>
            <a:spLocks noChangeArrowheads="1"/>
          </p:cNvSpPr>
          <p:nvPr/>
        </p:nvSpPr>
        <p:spPr bwMode="auto">
          <a:xfrm>
            <a:off x="1330752" y="1014020"/>
            <a:ext cx="89936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2000" b="1" dirty="0">
                <a:latin typeface="標楷體" panose="03000509000000000000" pitchFamily="65" charset="-120"/>
                <a:ea typeface="標楷體" panose="03000509000000000000" pitchFamily="65" charset="-120"/>
              </a:rPr>
              <a:t>(1)</a:t>
            </a:r>
            <a:r>
              <a:rPr kumimoji="0" lang="zh-TW" altLang="en-US" sz="2000" b="1" dirty="0">
                <a:latin typeface="標楷體" panose="03000509000000000000" pitchFamily="65" charset="-120"/>
                <a:ea typeface="標楷體" panose="03000509000000000000" pitchFamily="65" charset="-120"/>
              </a:rPr>
              <a:t>參加甄試或考試進入</a:t>
            </a:r>
            <a:r>
              <a:rPr kumimoji="0" lang="zh-TW" altLang="zh-TW" sz="2000" b="1" dirty="0">
                <a:latin typeface="標楷體" panose="03000509000000000000" pitchFamily="65" charset="-120"/>
                <a:ea typeface="標楷體" panose="03000509000000000000" pitchFamily="65" charset="-120"/>
              </a:rPr>
              <a:t>碩士班就讀</a:t>
            </a:r>
            <a:r>
              <a:rPr lang="en-US" altLang="zh-TW" sz="2000" b="1" dirty="0">
                <a:latin typeface="標楷體" panose="03000509000000000000" pitchFamily="65" charset="-120"/>
                <a:ea typeface="標楷體" panose="03000509000000000000" pitchFamily="65" charset="-120"/>
              </a:rPr>
              <a:t>   </a:t>
            </a:r>
          </a:p>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   大學成績優異進入本校碩士班者，可申請新生入學成績優異獎學金喔！</a:t>
            </a:r>
            <a:r>
              <a:rPr lang="en-US" altLang="zh-TW" sz="2000" b="1" dirty="0">
                <a:latin typeface="標楷體" panose="03000509000000000000" pitchFamily="65" charset="-120"/>
                <a:ea typeface="標楷體" panose="03000509000000000000" pitchFamily="65" charset="-120"/>
              </a:rPr>
              <a:t> </a:t>
            </a:r>
            <a:endParaRPr kumimoji="0" lang="zh-TW" altLang="en-US" sz="2000" b="1"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58</a:t>
            </a:fld>
            <a:endParaRPr lang="zh-TW" altLang="en-US">
              <a:latin typeface="標楷體" panose="03000509000000000000" pitchFamily="65" charset="-120"/>
              <a:ea typeface="標楷體" panose="03000509000000000000" pitchFamily="65" charset="-120"/>
            </a:endParaRPr>
          </a:p>
        </p:txBody>
      </p:sp>
      <p:pic>
        <p:nvPicPr>
          <p:cNvPr id="11" name="圖片 10">
            <a:extLst>
              <a:ext uri="{FF2B5EF4-FFF2-40B4-BE49-F238E27FC236}">
                <a16:creationId xmlns:a16="http://schemas.microsoft.com/office/drawing/2014/main" id="{70692E3A-958E-4A7B-A38B-4549223C5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034" y="91940"/>
            <a:ext cx="662400" cy="664784"/>
          </a:xfrm>
          <a:prstGeom prst="rect">
            <a:avLst/>
          </a:prstGeom>
        </p:spPr>
      </p:pic>
    </p:spTree>
    <p:extLst>
      <p:ext uri="{BB962C8B-B14F-4D97-AF65-F5344CB8AC3E}">
        <p14:creationId xmlns:p14="http://schemas.microsoft.com/office/powerpoint/2010/main" val="2968591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aphicFrame>
        <p:nvGraphicFramePr>
          <p:cNvPr id="15" name="表格 14"/>
          <p:cNvGraphicFramePr>
            <a:graphicFrameLocks noGrp="1"/>
          </p:cNvGraphicFramePr>
          <p:nvPr>
            <p:extLst/>
          </p:nvPr>
        </p:nvGraphicFramePr>
        <p:xfrm>
          <a:off x="1787858" y="1968127"/>
          <a:ext cx="9539637" cy="4270135"/>
        </p:xfrm>
        <a:graphic>
          <a:graphicData uri="http://schemas.openxmlformats.org/drawingml/2006/table">
            <a:tbl>
              <a:tblPr firstRow="1" firstCol="1" bandRow="1"/>
              <a:tblGrid>
                <a:gridCol w="1644765">
                  <a:extLst>
                    <a:ext uri="{9D8B030D-6E8A-4147-A177-3AD203B41FA5}">
                      <a16:colId xmlns:a16="http://schemas.microsoft.com/office/drawing/2014/main" val="20000"/>
                    </a:ext>
                  </a:extLst>
                </a:gridCol>
                <a:gridCol w="2631624">
                  <a:extLst>
                    <a:ext uri="{9D8B030D-6E8A-4147-A177-3AD203B41FA5}">
                      <a16:colId xmlns:a16="http://schemas.microsoft.com/office/drawing/2014/main" val="20001"/>
                    </a:ext>
                  </a:extLst>
                </a:gridCol>
                <a:gridCol w="2631624">
                  <a:extLst>
                    <a:ext uri="{9D8B030D-6E8A-4147-A177-3AD203B41FA5}">
                      <a16:colId xmlns:a16="http://schemas.microsoft.com/office/drawing/2014/main" val="20002"/>
                    </a:ext>
                  </a:extLst>
                </a:gridCol>
                <a:gridCol w="2631624">
                  <a:extLst>
                    <a:ext uri="{9D8B030D-6E8A-4147-A177-3AD203B41FA5}">
                      <a16:colId xmlns:a16="http://schemas.microsoft.com/office/drawing/2014/main" val="20003"/>
                    </a:ext>
                  </a:extLst>
                </a:gridCol>
              </a:tblGrid>
              <a:tr h="548650">
                <a:tc>
                  <a:txBody>
                    <a:bodyPr/>
                    <a:lstStyle/>
                    <a:p>
                      <a:pPr algn="ctr">
                        <a:spcAft>
                          <a:spcPts val="0"/>
                        </a:spcAft>
                      </a:pPr>
                      <a:r>
                        <a:rPr lang="en-US" sz="1800" kern="100" dirty="0">
                          <a:effectLst/>
                          <a:latin typeface="+mn-lt"/>
                          <a:ea typeface="新細明體" panose="02020500000000000000" pitchFamily="18" charset="-120"/>
                          <a:cs typeface="Times New Roman" panose="02020603050405020304" pitchFamily="18" charset="0"/>
                        </a:rPr>
                        <a:t> </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en-US" sz="1800" kern="100" dirty="0">
                          <a:solidFill>
                            <a:schemeClr val="bg1"/>
                          </a:solidFill>
                          <a:effectLst/>
                          <a:latin typeface="+mn-lt"/>
                          <a:ea typeface="新細明體" panose="02020500000000000000" pitchFamily="18" charset="-120"/>
                          <a:cs typeface="Times New Roman" panose="02020603050405020304" pitchFamily="18" charset="0"/>
                        </a:rPr>
                        <a:t>Admission through Application</a:t>
                      </a:r>
                      <a:endParaRPr lang="zh-TW" sz="18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en-US" sz="1800" kern="100" dirty="0">
                          <a:solidFill>
                            <a:schemeClr val="bg1"/>
                          </a:solidFill>
                          <a:effectLst/>
                          <a:latin typeface="+mn-lt"/>
                          <a:ea typeface="新細明體" panose="02020500000000000000" pitchFamily="18" charset="-120"/>
                          <a:cs typeface="Times New Roman" panose="02020603050405020304" pitchFamily="18" charset="0"/>
                        </a:rPr>
                        <a:t>Admission through Exams</a:t>
                      </a:r>
                      <a:endParaRPr lang="zh-TW" sz="18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en-US" sz="1800" kern="100" dirty="0">
                          <a:solidFill>
                            <a:schemeClr val="bg1"/>
                          </a:solidFill>
                          <a:effectLst/>
                          <a:latin typeface="+mn-lt"/>
                          <a:ea typeface="新細明體" panose="02020500000000000000" pitchFamily="18" charset="-120"/>
                          <a:cs typeface="Times New Roman" panose="02020603050405020304" pitchFamily="18" charset="0"/>
                        </a:rPr>
                        <a:t>Admission to In-service Programs through Exams</a:t>
                      </a:r>
                      <a:endParaRPr lang="zh-TW" sz="1800" kern="100" dirty="0">
                        <a:solidFill>
                          <a:schemeClr val="bg1"/>
                        </a:solidFill>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429645">
                <a:tc>
                  <a:txBody>
                    <a:bodyPr/>
                    <a:lstStyle/>
                    <a:p>
                      <a:pPr algn="ctr">
                        <a:spcAft>
                          <a:spcPts val="0"/>
                        </a:spcAft>
                      </a:pPr>
                      <a:r>
                        <a:rPr lang="en-US" sz="1800" kern="100" dirty="0">
                          <a:effectLst/>
                          <a:latin typeface="+mn-lt"/>
                          <a:ea typeface="新細明體" panose="02020500000000000000" pitchFamily="18" charset="-120"/>
                          <a:cs typeface="Times New Roman" panose="02020603050405020304" pitchFamily="18" charset="0"/>
                        </a:rPr>
                        <a:t>Announcement</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Early September each year</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Every November</a:t>
                      </a:r>
                      <a:endParaRPr lang="zh-TW" sz="1800" kern="10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Every November</a:t>
                      </a:r>
                      <a:endParaRPr lang="zh-TW" sz="1800" kern="10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472">
                <a:tc>
                  <a:txBody>
                    <a:bodyPr/>
                    <a:lstStyle/>
                    <a:p>
                      <a:pPr algn="ctr">
                        <a:spcAft>
                          <a:spcPts val="0"/>
                        </a:spcAft>
                      </a:pPr>
                      <a:r>
                        <a:rPr lang="en-US" sz="1800" kern="100" dirty="0">
                          <a:effectLst/>
                          <a:latin typeface="+mn-lt"/>
                          <a:ea typeface="新細明體" panose="02020500000000000000" pitchFamily="18" charset="-120"/>
                          <a:cs typeface="Times New Roman" panose="02020603050405020304" pitchFamily="18" charset="0"/>
                        </a:rPr>
                        <a:t>Exam/Interview Dates</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Every October-November</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Every February-March</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Every February-March</a:t>
                      </a:r>
                      <a:endParaRPr lang="zh-TW" sz="1800" kern="10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0456">
                <a:tc>
                  <a:txBody>
                    <a:bodyPr/>
                    <a:lstStyle/>
                    <a:p>
                      <a:pPr algn="ctr">
                        <a:spcAft>
                          <a:spcPts val="0"/>
                        </a:spcAft>
                      </a:pPr>
                      <a:r>
                        <a:rPr lang="en-US" sz="1800" kern="100" dirty="0">
                          <a:effectLst/>
                          <a:latin typeface="+mn-lt"/>
                          <a:ea typeface="新細明體" panose="02020500000000000000" pitchFamily="18" charset="-120"/>
                          <a:cs typeface="Times New Roman" panose="02020603050405020304" pitchFamily="18" charset="0"/>
                        </a:rPr>
                        <a:t>Features</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Most departments do not require written exams. Student may be admitted through application and interviews. Students who graduated early may apply to enter their master’s program early after they have been admitted (i.e., in February).  </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Students will be admitted through application reviews, paper-based examinations, and interviews. </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effectLst/>
                          <a:latin typeface="+mn-lt"/>
                          <a:ea typeface="新細明體" panose="02020500000000000000" pitchFamily="18" charset="-120"/>
                          <a:cs typeface="Times New Roman" panose="02020603050405020304" pitchFamily="18" charset="0"/>
                        </a:rPr>
                        <a:t>Master’s programs that are aimed at working professionals. Courses of these programs will be offered in the evenings, weekend, or during summer holidays. </a:t>
                      </a:r>
                      <a:endParaRPr lang="zh-TW" sz="1800" kern="100" dirty="0">
                        <a:effectLst/>
                        <a:latin typeface="+mn-lt"/>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矩形 4"/>
          <p:cNvSpPr>
            <a:spLocks noChangeArrowheads="1"/>
          </p:cNvSpPr>
          <p:nvPr/>
        </p:nvSpPr>
        <p:spPr bwMode="auto">
          <a:xfrm>
            <a:off x="1330752" y="1014020"/>
            <a:ext cx="8993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1800" b="1" dirty="0">
                <a:latin typeface="+mn-lt"/>
                <a:ea typeface="華康中圓體" panose="020F0509000000000000" pitchFamily="49" charset="-120"/>
              </a:rPr>
              <a:t>(1)</a:t>
            </a:r>
            <a:r>
              <a:rPr lang="en-US" altLang="zh-TW" sz="1800" dirty="0">
                <a:latin typeface="+mn-lt"/>
              </a:rPr>
              <a:t> </a:t>
            </a:r>
            <a:r>
              <a:rPr lang="en-US" altLang="zh-TW" sz="1800" b="1" dirty="0">
                <a:latin typeface="+mn-lt"/>
              </a:rPr>
              <a:t>Applying to Master’s Program</a:t>
            </a:r>
            <a:r>
              <a:rPr lang="en-US" altLang="zh-TW" sz="1800" b="1" dirty="0">
                <a:latin typeface="+mn-lt"/>
                <a:ea typeface="華康中圓體" panose="020F0509000000000000" pitchFamily="49" charset="-120"/>
              </a:rPr>
              <a:t>   </a:t>
            </a:r>
          </a:p>
          <a:p>
            <a:pPr eaLnBrk="1" hangingPunct="1">
              <a:spcBef>
                <a:spcPct val="0"/>
              </a:spcBef>
              <a:buFontTx/>
              <a:buNone/>
            </a:pPr>
            <a:r>
              <a:rPr lang="zh-TW" altLang="en-US" sz="1800" dirty="0">
                <a:latin typeface="+mn-lt"/>
                <a:ea typeface="華康中圓體" panose="020F0509000000000000" pitchFamily="49" charset="-120"/>
              </a:rPr>
              <a:t>           </a:t>
            </a:r>
            <a:r>
              <a:rPr lang="en-US" altLang="zh-TW" sz="1800" dirty="0">
                <a:latin typeface="+mn-lt"/>
              </a:rPr>
              <a:t>New student scholarships are available to those who qualify!</a:t>
            </a:r>
            <a:endParaRPr kumimoji="0" lang="zh-TW" altLang="en-US" sz="1800" b="1" dirty="0">
              <a:latin typeface="+mn-lt"/>
              <a:ea typeface="華康中圓體" panose="020F0509000000000000" pitchFamily="49" charset="-120"/>
            </a:endParaRPr>
          </a:p>
        </p:txBody>
      </p:sp>
      <p:grpSp>
        <p:nvGrpSpPr>
          <p:cNvPr id="12" name="群組 11">
            <a:extLst>
              <a:ext uri="{FF2B5EF4-FFF2-40B4-BE49-F238E27FC236}">
                <a16:creationId xmlns:a16="http://schemas.microsoft.com/office/drawing/2014/main" id="{6ACC4DE1-A57E-4DFD-9930-CC76ACC01EC1}"/>
              </a:ext>
            </a:extLst>
          </p:cNvPr>
          <p:cNvGrpSpPr/>
          <p:nvPr/>
        </p:nvGrpSpPr>
        <p:grpSpPr>
          <a:xfrm>
            <a:off x="3030034" y="91940"/>
            <a:ext cx="6406929" cy="664784"/>
            <a:chOff x="3030034" y="91940"/>
            <a:chExt cx="6406929" cy="664784"/>
          </a:xfrm>
        </p:grpSpPr>
        <p:sp>
          <p:nvSpPr>
            <p:cNvPr id="13" name="文字方塊 12">
              <a:extLst>
                <a:ext uri="{FF2B5EF4-FFF2-40B4-BE49-F238E27FC236}">
                  <a16:creationId xmlns:a16="http://schemas.microsoft.com/office/drawing/2014/main" id="{68E5C162-219F-4F14-BD91-5FE71C9E5275}"/>
                </a:ext>
              </a:extLst>
            </p:cNvPr>
            <p:cNvSpPr txBox="1"/>
            <p:nvPr/>
          </p:nvSpPr>
          <p:spPr>
            <a:xfrm>
              <a:off x="3907758" y="231104"/>
              <a:ext cx="4223144" cy="400110"/>
            </a:xfrm>
            <a:prstGeom prst="rect">
              <a:avLst/>
            </a:prstGeom>
            <a:noFill/>
          </p:spPr>
          <p:txBody>
            <a:bodyPr wrap="none" rtlCol="0">
              <a:spAutoFit/>
            </a:bodyPr>
            <a:lstStyle/>
            <a:p>
              <a:r>
                <a:rPr lang="en-US" altLang="zh-TW" sz="2000" b="1" dirty="0">
                  <a:solidFill>
                    <a:srgbClr val="E40082"/>
                  </a:solidFill>
                  <a:ea typeface="標楷體" panose="03000509000000000000" pitchFamily="65" charset="-120"/>
                </a:rPr>
                <a:t>Continuing education post-graduation</a:t>
              </a:r>
            </a:p>
          </p:txBody>
        </p:sp>
        <p:sp>
          <p:nvSpPr>
            <p:cNvPr id="14" name="Line 11">
              <a:extLst>
                <a:ext uri="{FF2B5EF4-FFF2-40B4-BE49-F238E27FC236}">
                  <a16:creationId xmlns:a16="http://schemas.microsoft.com/office/drawing/2014/main" id="{15D7AE59-9206-4E99-9200-0CC1B320D3DF}"/>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7" name="圖片 16">
              <a:extLst>
                <a:ext uri="{FF2B5EF4-FFF2-40B4-BE49-F238E27FC236}">
                  <a16:creationId xmlns:a16="http://schemas.microsoft.com/office/drawing/2014/main" id="{64F375E0-4341-4C40-9A0B-FFBC3B354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034" y="91940"/>
              <a:ext cx="662400" cy="664784"/>
            </a:xfrm>
            <a:prstGeom prst="rect">
              <a:avLst/>
            </a:prstGeom>
          </p:spPr>
        </p:pic>
      </p:grpSp>
      <p:sp>
        <p:nvSpPr>
          <p:cNvPr id="18" name="投影片編號版面配置區 1">
            <a:extLst>
              <a:ext uri="{FF2B5EF4-FFF2-40B4-BE49-F238E27FC236}">
                <a16:creationId xmlns:a16="http://schemas.microsoft.com/office/drawing/2014/main" id="{E7558CFF-4AE6-4ABD-BB00-F8E668F12EC5}"/>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59</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792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357849" y="1939883"/>
            <a:ext cx="4264005" cy="1815882"/>
          </a:xfrm>
          <a:prstGeom prst="rect">
            <a:avLst/>
          </a:prstGeom>
          <a:noFill/>
        </p:spPr>
        <p:txBody>
          <a:bodyPr wrap="square" rtlCol="0">
            <a:spAutoFit/>
          </a:bodyPr>
          <a:lstStyle/>
          <a:p>
            <a:r>
              <a:rPr lang="zh-TW" altLang="zh-TW" sz="1600" b="1" dirty="0">
                <a:latin typeface="標楷體" panose="03000509000000000000" pitchFamily="65" charset="-120"/>
                <a:ea typeface="標楷體" panose="03000509000000000000" pitchFamily="65" charset="-120"/>
              </a:rPr>
              <a:t>恭喜！也歡迎你成為師大大家庭的一分子，想必同學應該對大學生活充滿了想像，並摩拳擦掌準備精彩出擊。</a:t>
            </a:r>
            <a:endParaRPr lang="en-US" altLang="zh-TW" sz="1600" b="1" dirty="0">
              <a:latin typeface="標楷體" panose="03000509000000000000" pitchFamily="65" charset="-120"/>
              <a:ea typeface="標楷體" panose="03000509000000000000" pitchFamily="65" charset="-120"/>
            </a:endParaRPr>
          </a:p>
          <a:p>
            <a:r>
              <a:rPr lang="zh-TW" altLang="zh-TW" sz="1600" b="1" dirty="0">
                <a:latin typeface="標楷體" panose="03000509000000000000" pitchFamily="65" charset="-120"/>
                <a:ea typeface="標楷體" panose="03000509000000000000" pitchFamily="65" charset="-120"/>
              </a:rPr>
              <a:t>在盡情享受大學美好學習階段，</a:t>
            </a:r>
            <a:r>
              <a:rPr lang="zh-TW" altLang="en-US" sz="1600" b="1" dirty="0">
                <a:latin typeface="標楷體" panose="03000509000000000000" pitchFamily="65" charset="-120"/>
                <a:ea typeface="標楷體" panose="03000509000000000000" pitchFamily="65" charset="-120"/>
              </a:rPr>
              <a:t>先讓您知道要</a:t>
            </a:r>
            <a:r>
              <a:rPr lang="zh-TW" altLang="zh-TW" sz="1600" b="1" dirty="0">
                <a:latin typeface="標楷體" panose="03000509000000000000" pitchFamily="65" charset="-120"/>
                <a:ea typeface="標楷體" panose="03000509000000000000" pitchFamily="65" charset="-120"/>
              </a:rPr>
              <a:t>如何</a:t>
            </a:r>
            <a:r>
              <a:rPr lang="zh-TW" altLang="en-US" sz="1600" b="1" dirty="0">
                <a:latin typeface="標楷體" panose="03000509000000000000" pitchFamily="65" charset="-120"/>
                <a:ea typeface="標楷體" panose="03000509000000000000" pitchFamily="65" charset="-120"/>
              </a:rPr>
              <a:t>才能</a:t>
            </a:r>
            <a:r>
              <a:rPr lang="zh-TW" altLang="zh-TW" sz="1600" b="1" dirty="0">
                <a:latin typeface="標楷體" panose="03000509000000000000" pitchFamily="65" charset="-120"/>
                <a:ea typeface="標楷體" panose="03000509000000000000" pitchFamily="65" charset="-120"/>
              </a:rPr>
              <a:t>取得大學學位證書，做了以下扼要說明圖示</a:t>
            </a:r>
            <a:r>
              <a:rPr lang="zh-TW" altLang="en-US" sz="1600" b="1" dirty="0">
                <a:latin typeface="標楷體" panose="03000509000000000000" pitchFamily="65" charset="-120"/>
                <a:ea typeface="標楷體" panose="03000509000000000000" pitchFamily="65" charset="-120"/>
              </a:rPr>
              <a:t>，建議善用</a:t>
            </a:r>
            <a:r>
              <a:rPr lang="en-US" altLang="zh-TW" sz="1600" b="1" dirty="0">
                <a:latin typeface="標楷體" panose="03000509000000000000" pitchFamily="65" charset="-120"/>
                <a:ea typeface="標楷體" panose="03000509000000000000" pitchFamily="65" charset="-120"/>
              </a:rPr>
              <a:t>21</a:t>
            </a:r>
            <a:r>
              <a:rPr lang="zh-TW" altLang="en-US" sz="1600" b="1" dirty="0">
                <a:latin typeface="標楷體" panose="03000509000000000000" pitchFamily="65" charset="-120"/>
                <a:ea typeface="標楷體" panose="03000509000000000000" pitchFamily="65" charset="-120"/>
              </a:rPr>
              <a:t>學分的自由選修，為你的學習加值唷。</a:t>
            </a:r>
            <a:endParaRPr lang="en-US" altLang="zh-TW" sz="1600" b="1" dirty="0">
              <a:latin typeface="標楷體" panose="03000509000000000000" pitchFamily="65" charset="-120"/>
              <a:ea typeface="標楷體" panose="03000509000000000000" pitchFamily="65" charset="-120"/>
            </a:endParaRPr>
          </a:p>
        </p:txBody>
      </p:sp>
      <p:sp>
        <p:nvSpPr>
          <p:cNvPr id="17" name="文字方塊 16"/>
          <p:cNvSpPr txBox="1"/>
          <p:nvPr/>
        </p:nvSpPr>
        <p:spPr>
          <a:xfrm>
            <a:off x="3727272" y="322177"/>
            <a:ext cx="2749471" cy="400110"/>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r>
              <a:rPr lang="zh-TW" altLang="en-US" sz="2000" b="1" dirty="0">
                <a:solidFill>
                  <a:srgbClr val="CB531F"/>
                </a:solidFill>
                <a:latin typeface="標楷體" panose="03000509000000000000" pitchFamily="65" charset="-120"/>
                <a:ea typeface="標楷體" panose="03000509000000000000" pitchFamily="65" charset="-120"/>
              </a:rPr>
              <a:t> </a:t>
            </a: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3" name="文字方塊 22"/>
          <p:cNvSpPr txBox="1"/>
          <p:nvPr/>
        </p:nvSpPr>
        <p:spPr>
          <a:xfrm>
            <a:off x="1013291" y="1571831"/>
            <a:ext cx="1454244" cy="369332"/>
          </a:xfrm>
          <a:prstGeom prst="rect">
            <a:avLst/>
          </a:prstGeom>
          <a:noFill/>
        </p:spPr>
        <p:txBody>
          <a:bodyPr wrap="none" rtlCol="0">
            <a:spAutoFit/>
          </a:bodyPr>
          <a:lstStyle/>
          <a:p>
            <a:r>
              <a:rPr lang="en-US" altLang="zh-TW" b="1" dirty="0">
                <a:latin typeface="標楷體" panose="03000509000000000000" pitchFamily="65" charset="-120"/>
                <a:ea typeface="標楷體" panose="03000509000000000000" pitchFamily="65" charset="-120"/>
              </a:rPr>
              <a:t>(1)</a:t>
            </a:r>
            <a:r>
              <a:rPr lang="zh-TW" altLang="zh-TW" b="1" dirty="0">
                <a:latin typeface="標楷體" panose="03000509000000000000" pitchFamily="65" charset="-120"/>
                <a:ea typeface="標楷體" panose="03000509000000000000" pitchFamily="65" charset="-120"/>
              </a:rPr>
              <a:t>畢業要求</a:t>
            </a:r>
            <a:endParaRPr lang="zh-TW" altLang="en-US" b="1" dirty="0">
              <a:latin typeface="標楷體" panose="03000509000000000000" pitchFamily="65" charset="-120"/>
              <a:ea typeface="標楷體" panose="03000509000000000000" pitchFamily="65" charset="-120"/>
            </a:endParaRPr>
          </a:p>
        </p:txBody>
      </p:sp>
      <p:sp>
        <p:nvSpPr>
          <p:cNvPr id="4" name="矩形 3"/>
          <p:cNvSpPr/>
          <p:nvPr/>
        </p:nvSpPr>
        <p:spPr>
          <a:xfrm>
            <a:off x="1357849" y="4069321"/>
            <a:ext cx="4264005" cy="1107996"/>
          </a:xfrm>
          <a:prstGeom prst="rect">
            <a:avLst/>
          </a:prstGeom>
        </p:spPr>
        <p:txBody>
          <a:bodyPr wrap="square">
            <a:spAutoFit/>
          </a:bodyPr>
          <a:lstStyle/>
          <a:p>
            <a:r>
              <a:rPr lang="zh-TW" altLang="en-US" sz="1600" b="1" dirty="0">
                <a:latin typeface="標楷體" panose="03000509000000000000" pitchFamily="65" charset="-120"/>
                <a:ea typeface="標楷體" panose="03000509000000000000" pitchFamily="65" charset="-120"/>
              </a:rPr>
              <a:t>基本要求：修畢</a:t>
            </a:r>
            <a:r>
              <a:rPr lang="en-US" altLang="zh-TW" sz="1600" b="1" dirty="0">
                <a:latin typeface="標楷體" panose="03000509000000000000" pitchFamily="65" charset="-120"/>
                <a:ea typeface="標楷體" panose="03000509000000000000" pitchFamily="65" charset="-120"/>
              </a:rPr>
              <a:t>128</a:t>
            </a:r>
            <a:r>
              <a:rPr lang="zh-TW" altLang="en-US" sz="1600" b="1" dirty="0">
                <a:latin typeface="標楷體" panose="03000509000000000000" pitchFamily="65" charset="-120"/>
                <a:ea typeface="標楷體" panose="03000509000000000000" pitchFamily="65" charset="-120"/>
              </a:rPr>
              <a:t>學分</a:t>
            </a:r>
            <a:endParaRPr lang="en-US" altLang="zh-TW" sz="1600" b="1" dirty="0">
              <a:latin typeface="標楷體" panose="03000509000000000000" pitchFamily="65" charset="-120"/>
              <a:ea typeface="標楷體" panose="03000509000000000000" pitchFamily="65" charset="-120"/>
            </a:endParaRPr>
          </a:p>
          <a:p>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含通識、體育、學系必選修、自由選修、服務學習</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各學系所訂之畢業條件</a:t>
            </a:r>
            <a:endParaRPr lang="en-US" altLang="zh-TW" sz="1600" b="1" dirty="0">
              <a:latin typeface="標楷體" panose="03000509000000000000" pitchFamily="65" charset="-120"/>
              <a:ea typeface="標楷體" panose="03000509000000000000" pitchFamily="65" charset="-120"/>
            </a:endParaRPr>
          </a:p>
          <a:p>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如外語能力、實習等</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a:t>
            </a:r>
            <a:endParaRPr lang="zh-TW" altLang="zh-TW" sz="1600" b="1"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a:t>
            </a:fld>
            <a:endParaRPr lang="zh-TW" altLang="en-US">
              <a:latin typeface="標楷體" panose="03000509000000000000" pitchFamily="65" charset="-120"/>
              <a:ea typeface="標楷體" panose="03000509000000000000" pitchFamily="65" charset="-120"/>
            </a:endParaRPr>
          </a:p>
        </p:txBody>
      </p:sp>
      <p:sp>
        <p:nvSpPr>
          <p:cNvPr id="7" name="文字方塊 6"/>
          <p:cNvSpPr txBox="1"/>
          <p:nvPr/>
        </p:nvSpPr>
        <p:spPr>
          <a:xfrm>
            <a:off x="6217235" y="5915854"/>
            <a:ext cx="4916731" cy="369332"/>
          </a:xfrm>
          <a:prstGeom prst="rect">
            <a:avLst/>
          </a:prstGeom>
          <a:noFill/>
        </p:spPr>
        <p:txBody>
          <a:bodyPr wrap="none" rtlCol="0">
            <a:spAutoFit/>
          </a:bodyPr>
          <a:lstStyle/>
          <a:p>
            <a:r>
              <a:rPr lang="en-US" altLang="zh-TW" b="1" dirty="0">
                <a:solidFill>
                  <a:schemeClr val="accent5"/>
                </a:solidFill>
                <a:latin typeface="標楷體" panose="03000509000000000000" pitchFamily="65" charset="-120"/>
                <a:ea typeface="標楷體" panose="03000509000000000000" pitchFamily="65" charset="-120"/>
              </a:rPr>
              <a:t>【</a:t>
            </a:r>
            <a:r>
              <a:rPr lang="zh-TW" altLang="en-US" b="1" dirty="0">
                <a:solidFill>
                  <a:schemeClr val="accent5"/>
                </a:solidFill>
                <a:latin typeface="標楷體" panose="03000509000000000000" pitchFamily="65" charset="-120"/>
                <a:ea typeface="標楷體" panose="03000509000000000000" pitchFamily="65" charset="-120"/>
              </a:rPr>
              <a:t>國立臺灣師範大學 學士班修業學分架構圖</a:t>
            </a:r>
            <a:r>
              <a:rPr lang="en-US" altLang="zh-TW" b="1" dirty="0">
                <a:solidFill>
                  <a:schemeClr val="accent5"/>
                </a:solidFill>
                <a:latin typeface="標楷體" panose="03000509000000000000" pitchFamily="65" charset="-120"/>
                <a:ea typeface="標楷體" panose="03000509000000000000" pitchFamily="65" charset="-120"/>
              </a:rPr>
              <a:t>】</a:t>
            </a:r>
            <a:endParaRPr lang="zh-TW" altLang="en-US" b="1" dirty="0">
              <a:solidFill>
                <a:schemeClr val="accent5"/>
              </a:solidFill>
              <a:latin typeface="標楷體" panose="03000509000000000000" pitchFamily="65" charset="-120"/>
              <a:ea typeface="標楷體" panose="03000509000000000000" pitchFamily="65" charset="-120"/>
            </a:endParaRPr>
          </a:p>
        </p:txBody>
      </p:sp>
      <p:grpSp>
        <p:nvGrpSpPr>
          <p:cNvPr id="3" name="群組 2">
            <a:extLst>
              <a:ext uri="{FF2B5EF4-FFF2-40B4-BE49-F238E27FC236}">
                <a16:creationId xmlns:a16="http://schemas.microsoft.com/office/drawing/2014/main" id="{C2135DD9-4BEB-4814-A95C-5177EEF6DC4A}"/>
              </a:ext>
            </a:extLst>
          </p:cNvPr>
          <p:cNvGrpSpPr/>
          <p:nvPr/>
        </p:nvGrpSpPr>
        <p:grpSpPr>
          <a:xfrm>
            <a:off x="6237221" y="103626"/>
            <a:ext cx="4728964" cy="5741065"/>
            <a:chOff x="6833742" y="2764031"/>
            <a:chExt cx="3148458" cy="3822296"/>
          </a:xfrm>
        </p:grpSpPr>
        <p:pic>
          <p:nvPicPr>
            <p:cNvPr id="8" name="圖片 7">
              <a:extLst>
                <a:ext uri="{FF2B5EF4-FFF2-40B4-BE49-F238E27FC236}">
                  <a16:creationId xmlns:a16="http://schemas.microsoft.com/office/drawing/2014/main" id="{E8E22A09-5428-452D-9753-0FAB4282AE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74" b="10763"/>
            <a:stretch/>
          </p:blipFill>
          <p:spPr>
            <a:xfrm>
              <a:off x="6833742" y="2764031"/>
              <a:ext cx="3148458" cy="3822296"/>
            </a:xfrm>
            <a:prstGeom prst="rect">
              <a:avLst/>
            </a:prstGeom>
          </p:spPr>
        </p:pic>
        <p:sp>
          <p:nvSpPr>
            <p:cNvPr id="13" name="文字方塊 12"/>
            <p:cNvSpPr txBox="1"/>
            <p:nvPr/>
          </p:nvSpPr>
          <p:spPr>
            <a:xfrm>
              <a:off x="8207428" y="5534447"/>
              <a:ext cx="1420723" cy="881121"/>
            </a:xfrm>
            <a:prstGeom prst="rect">
              <a:avLst/>
            </a:prstGeom>
            <a:noFill/>
          </p:spPr>
          <p:txBody>
            <a:bodyPr wrap="none" rtlCol="0">
              <a:spAutoFit/>
            </a:bodyPr>
            <a:lstStyle/>
            <a:p>
              <a:pPr algn="ctr"/>
              <a:r>
                <a:rPr lang="zh-TW" altLang="en-US" sz="1600" dirty="0">
                  <a:solidFill>
                    <a:schemeClr val="bg1"/>
                  </a:solidFill>
                  <a:latin typeface="標楷體" panose="03000509000000000000" pitchFamily="65" charset="-120"/>
                  <a:ea typeface="標楷體" panose="03000509000000000000" pitchFamily="65" charset="-120"/>
                </a:rPr>
                <a:t>中文思辯與表達</a:t>
              </a:r>
              <a:r>
                <a:rPr lang="en-US" altLang="zh-TW" sz="1600" b="1" dirty="0">
                  <a:solidFill>
                    <a:schemeClr val="bg1"/>
                  </a:solidFill>
                  <a:latin typeface="標楷體" panose="03000509000000000000" pitchFamily="65" charset="-120"/>
                  <a:ea typeface="標楷體" panose="03000509000000000000" pitchFamily="65" charset="-120"/>
                </a:rPr>
                <a:t>4</a:t>
              </a:r>
              <a:r>
                <a:rPr lang="zh-TW" altLang="en-US" sz="1600" b="1" dirty="0">
                  <a:solidFill>
                    <a:schemeClr val="bg1"/>
                  </a:solidFill>
                  <a:latin typeface="標楷體" panose="03000509000000000000" pitchFamily="65" charset="-120"/>
                  <a:ea typeface="標楷體" panose="03000509000000000000" pitchFamily="65" charset="-120"/>
                </a:rPr>
                <a:t>學分</a:t>
              </a:r>
            </a:p>
            <a:p>
              <a:pPr algn="ctr"/>
              <a:r>
                <a:rPr lang="zh-TW" altLang="en-US" sz="1600" dirty="0">
                  <a:solidFill>
                    <a:schemeClr val="bg1"/>
                  </a:solidFill>
                  <a:latin typeface="標楷體" panose="03000509000000000000" pitchFamily="65" charset="-120"/>
                  <a:ea typeface="標楷體" panose="03000509000000000000" pitchFamily="65" charset="-120"/>
                </a:rPr>
                <a:t>英文</a:t>
              </a:r>
              <a:r>
                <a:rPr lang="en-US" altLang="zh-TW" sz="1600" b="1" dirty="0">
                  <a:solidFill>
                    <a:schemeClr val="bg1"/>
                  </a:solidFill>
                  <a:latin typeface="標楷體" panose="03000509000000000000" pitchFamily="65" charset="-120"/>
                  <a:ea typeface="標楷體" panose="03000509000000000000" pitchFamily="65" charset="-120"/>
                </a:rPr>
                <a:t>6</a:t>
              </a:r>
              <a:r>
                <a:rPr lang="zh-TW" altLang="en-US" sz="1600" b="1" dirty="0">
                  <a:solidFill>
                    <a:schemeClr val="bg1"/>
                  </a:solidFill>
                  <a:latin typeface="標楷體" panose="03000509000000000000" pitchFamily="65" charset="-120"/>
                  <a:ea typeface="標楷體" panose="03000509000000000000" pitchFamily="65" charset="-120"/>
                </a:rPr>
                <a:t>學分</a:t>
              </a:r>
            </a:p>
            <a:p>
              <a:pPr algn="ctr"/>
              <a:r>
                <a:rPr lang="zh-TW" altLang="en-US" sz="1600" dirty="0">
                  <a:solidFill>
                    <a:schemeClr val="bg1"/>
                  </a:solidFill>
                  <a:latin typeface="標楷體" panose="03000509000000000000" pitchFamily="65" charset="-120"/>
                  <a:ea typeface="標楷體" panose="03000509000000000000" pitchFamily="65" charset="-120"/>
                </a:rPr>
                <a:t>通識</a:t>
              </a:r>
              <a:r>
                <a:rPr lang="en-US" altLang="zh-TW" sz="1600" b="1" dirty="0">
                  <a:solidFill>
                    <a:schemeClr val="bg1"/>
                  </a:solidFill>
                  <a:latin typeface="標楷體" panose="03000509000000000000" pitchFamily="65" charset="-120"/>
                  <a:ea typeface="標楷體" panose="03000509000000000000" pitchFamily="65" charset="-120"/>
                </a:rPr>
                <a:t>18</a:t>
              </a:r>
              <a:r>
                <a:rPr lang="zh-TW" altLang="en-US" sz="1600" b="1" dirty="0">
                  <a:solidFill>
                    <a:schemeClr val="bg1"/>
                  </a:solidFill>
                  <a:latin typeface="標楷體" panose="03000509000000000000" pitchFamily="65" charset="-120"/>
                  <a:ea typeface="標楷體" panose="03000509000000000000" pitchFamily="65" charset="-120"/>
                </a:rPr>
                <a:t>學分</a:t>
              </a:r>
            </a:p>
            <a:p>
              <a:pPr algn="ctr"/>
              <a:r>
                <a:rPr lang="zh-TW" altLang="en-US" sz="1600" dirty="0">
                  <a:solidFill>
                    <a:schemeClr val="bg1"/>
                  </a:solidFill>
                  <a:latin typeface="標楷體" panose="03000509000000000000" pitchFamily="65" charset="-120"/>
                  <a:ea typeface="標楷體" panose="03000509000000000000" pitchFamily="65" charset="-120"/>
                </a:rPr>
                <a:t>體育</a:t>
              </a:r>
              <a:r>
                <a:rPr lang="en-US" altLang="zh-TW" sz="1600" b="1" dirty="0">
                  <a:solidFill>
                    <a:schemeClr val="bg1"/>
                  </a:solidFill>
                  <a:latin typeface="標楷體" panose="03000509000000000000" pitchFamily="65" charset="-120"/>
                  <a:ea typeface="標楷體" panose="03000509000000000000" pitchFamily="65" charset="-120"/>
                </a:rPr>
                <a:t>4</a:t>
              </a:r>
              <a:r>
                <a:rPr lang="zh-TW" altLang="en-US" sz="1600" b="1" dirty="0">
                  <a:solidFill>
                    <a:schemeClr val="bg1"/>
                  </a:solidFill>
                  <a:latin typeface="標楷體" panose="03000509000000000000" pitchFamily="65" charset="-120"/>
                  <a:ea typeface="標楷體" panose="03000509000000000000" pitchFamily="65" charset="-120"/>
                </a:rPr>
                <a:t>學分</a:t>
              </a:r>
            </a:p>
            <a:p>
              <a:pPr algn="ctr"/>
              <a:r>
                <a:rPr lang="zh-TW" altLang="en-US" sz="1600" dirty="0">
                  <a:solidFill>
                    <a:schemeClr val="bg1"/>
                  </a:solidFill>
                  <a:latin typeface="標楷體" panose="03000509000000000000" pitchFamily="65" charset="-120"/>
                  <a:ea typeface="標楷體" panose="03000509000000000000" pitchFamily="65" charset="-120"/>
                </a:rPr>
                <a:t>服務學習課程</a:t>
              </a:r>
            </a:p>
          </p:txBody>
        </p:sp>
        <p:sp>
          <p:nvSpPr>
            <p:cNvPr id="15" name="文字方塊 14">
              <a:extLst>
                <a:ext uri="{FF2B5EF4-FFF2-40B4-BE49-F238E27FC236}">
                  <a16:creationId xmlns:a16="http://schemas.microsoft.com/office/drawing/2014/main" id="{5B1D3230-171D-4999-877A-A5445D754A6E}"/>
                </a:ext>
              </a:extLst>
            </p:cNvPr>
            <p:cNvSpPr txBox="1"/>
            <p:nvPr/>
          </p:nvSpPr>
          <p:spPr>
            <a:xfrm>
              <a:off x="7397626" y="5768906"/>
              <a:ext cx="737683" cy="430315"/>
            </a:xfrm>
            <a:prstGeom prst="rect">
              <a:avLst/>
            </a:prstGeom>
            <a:noFill/>
          </p:spPr>
          <p:txBody>
            <a:bodyPr wrap="none" rtlCol="0">
              <a:spAutoFit/>
            </a:bodyPr>
            <a:lstStyle/>
            <a:p>
              <a:pPr algn="ctr"/>
              <a:r>
                <a:rPr lang="zh-TW" altLang="en-US" dirty="0">
                  <a:solidFill>
                    <a:schemeClr val="bg1"/>
                  </a:solidFill>
                  <a:latin typeface="標楷體" panose="03000509000000000000" pitchFamily="65" charset="-120"/>
                  <a:ea typeface="標楷體" panose="03000509000000000000" pitchFamily="65" charset="-120"/>
                </a:rPr>
                <a:t>共同必修</a:t>
              </a:r>
              <a:endParaRPr lang="en-US" altLang="zh-TW" dirty="0">
                <a:solidFill>
                  <a:schemeClr val="bg1"/>
                </a:solidFill>
                <a:latin typeface="標楷體" panose="03000509000000000000" pitchFamily="65" charset="-120"/>
                <a:ea typeface="標楷體" panose="03000509000000000000" pitchFamily="65" charset="-120"/>
              </a:endParaRPr>
            </a:p>
            <a:p>
              <a:pPr algn="ctr"/>
              <a:r>
                <a:rPr lang="en-US" altLang="zh-TW" dirty="0">
                  <a:solidFill>
                    <a:schemeClr val="bg1"/>
                  </a:solidFill>
                  <a:latin typeface="標楷體" panose="03000509000000000000" pitchFamily="65" charset="-120"/>
                  <a:ea typeface="標楷體" panose="03000509000000000000" pitchFamily="65" charset="-120"/>
                </a:rPr>
                <a:t>32</a:t>
              </a:r>
              <a:r>
                <a:rPr lang="zh-TW" altLang="en-US" dirty="0">
                  <a:solidFill>
                    <a:schemeClr val="bg1"/>
                  </a:solidFill>
                  <a:latin typeface="標楷體" panose="03000509000000000000" pitchFamily="65" charset="-120"/>
                  <a:ea typeface="標楷體" panose="03000509000000000000" pitchFamily="65" charset="-120"/>
                </a:rPr>
                <a:t>學分</a:t>
              </a:r>
            </a:p>
          </p:txBody>
        </p:sp>
        <p:sp>
          <p:nvSpPr>
            <p:cNvPr id="16" name="文字方塊 15">
              <a:extLst>
                <a:ext uri="{FF2B5EF4-FFF2-40B4-BE49-F238E27FC236}">
                  <a16:creationId xmlns:a16="http://schemas.microsoft.com/office/drawing/2014/main" id="{A62742E0-FCE8-4617-8CFD-A288CEE0CAFA}"/>
                </a:ext>
              </a:extLst>
            </p:cNvPr>
            <p:cNvSpPr txBox="1"/>
            <p:nvPr/>
          </p:nvSpPr>
          <p:spPr>
            <a:xfrm>
              <a:off x="7994250" y="4981330"/>
              <a:ext cx="891367" cy="430315"/>
            </a:xfrm>
            <a:prstGeom prst="rect">
              <a:avLst/>
            </a:prstGeom>
            <a:noFill/>
          </p:spPr>
          <p:txBody>
            <a:bodyPr wrap="none" rtlCol="0">
              <a:spAutoFit/>
            </a:bodyPr>
            <a:lstStyle/>
            <a:p>
              <a:pPr algn="ctr"/>
              <a:r>
                <a:rPr lang="zh-TW" altLang="en-US" dirty="0">
                  <a:solidFill>
                    <a:schemeClr val="bg1"/>
                  </a:solidFill>
                  <a:latin typeface="標楷體" panose="03000509000000000000" pitchFamily="65" charset="-120"/>
                  <a:ea typeface="標楷體" panose="03000509000000000000" pitchFamily="65" charset="-120"/>
                </a:rPr>
                <a:t>學系必選修</a:t>
              </a:r>
              <a:endParaRPr lang="en-US" altLang="zh-TW" dirty="0">
                <a:solidFill>
                  <a:schemeClr val="bg1"/>
                </a:solidFill>
                <a:latin typeface="標楷體" panose="03000509000000000000" pitchFamily="65" charset="-120"/>
                <a:ea typeface="標楷體" panose="03000509000000000000" pitchFamily="65" charset="-120"/>
              </a:endParaRPr>
            </a:p>
            <a:p>
              <a:pPr algn="ctr"/>
              <a:r>
                <a:rPr lang="en-US" altLang="zh-TW" dirty="0">
                  <a:solidFill>
                    <a:schemeClr val="bg1"/>
                  </a:solidFill>
                  <a:latin typeface="標楷體" panose="03000509000000000000" pitchFamily="65" charset="-120"/>
                  <a:ea typeface="標楷體" panose="03000509000000000000" pitchFamily="65" charset="-120"/>
                </a:rPr>
                <a:t>75</a:t>
              </a:r>
              <a:r>
                <a:rPr lang="zh-TW" altLang="en-US" dirty="0">
                  <a:solidFill>
                    <a:schemeClr val="bg1"/>
                  </a:solidFill>
                  <a:latin typeface="標楷體" panose="03000509000000000000" pitchFamily="65" charset="-120"/>
                  <a:ea typeface="標楷體" panose="03000509000000000000" pitchFamily="65" charset="-120"/>
                </a:rPr>
                <a:t>學分</a:t>
              </a:r>
            </a:p>
          </p:txBody>
        </p:sp>
        <p:sp>
          <p:nvSpPr>
            <p:cNvPr id="20" name="文字方塊 19">
              <a:extLst>
                <a:ext uri="{FF2B5EF4-FFF2-40B4-BE49-F238E27FC236}">
                  <a16:creationId xmlns:a16="http://schemas.microsoft.com/office/drawing/2014/main" id="{6E78C3EB-9E50-4C92-BD19-7DF1CE43814B}"/>
                </a:ext>
              </a:extLst>
            </p:cNvPr>
            <p:cNvSpPr txBox="1"/>
            <p:nvPr/>
          </p:nvSpPr>
          <p:spPr>
            <a:xfrm>
              <a:off x="7797876" y="3540440"/>
              <a:ext cx="1284115" cy="881121"/>
            </a:xfrm>
            <a:prstGeom prst="rect">
              <a:avLst/>
            </a:prstGeom>
            <a:noFill/>
          </p:spPr>
          <p:txBody>
            <a:bodyPr wrap="none" rtlCol="0">
              <a:spAutoFit/>
            </a:bodyPr>
            <a:lstStyle/>
            <a:p>
              <a:pPr algn="ctr"/>
              <a:r>
                <a:rPr lang="zh-TW" altLang="en-US" sz="1600" dirty="0">
                  <a:solidFill>
                    <a:schemeClr val="bg1"/>
                  </a:solidFill>
                  <a:latin typeface="標楷體" panose="03000509000000000000" pitchFamily="65" charset="-120"/>
                  <a:ea typeface="標楷體" panose="03000509000000000000" pitchFamily="65" charset="-120"/>
                </a:rPr>
                <a:t>自由選修學分</a:t>
              </a:r>
              <a:endParaRPr lang="en-US" altLang="zh-TW" sz="1600" dirty="0">
                <a:solidFill>
                  <a:schemeClr val="bg1"/>
                </a:solidFill>
                <a:latin typeface="標楷體" panose="03000509000000000000" pitchFamily="65" charset="-120"/>
                <a:ea typeface="標楷體" panose="03000509000000000000" pitchFamily="65" charset="-120"/>
              </a:endParaRPr>
            </a:p>
            <a:p>
              <a:pPr algn="ctr"/>
              <a:r>
                <a:rPr lang="zh-TW" altLang="en-US" sz="1600" dirty="0">
                  <a:solidFill>
                    <a:schemeClr val="bg1"/>
                  </a:solidFill>
                  <a:latin typeface="標楷體" panose="03000509000000000000" pitchFamily="65" charset="-120"/>
                  <a:ea typeface="標楷體" panose="03000509000000000000" pitchFamily="65" charset="-120"/>
                </a:rPr>
                <a:t>學分學程</a:t>
              </a:r>
              <a:r>
                <a:rPr lang="en-US" altLang="zh-TW" sz="1600" dirty="0">
                  <a:solidFill>
                    <a:schemeClr val="bg1"/>
                  </a:solidFill>
                  <a:latin typeface="標楷體" panose="03000509000000000000" pitchFamily="65" charset="-120"/>
                  <a:ea typeface="標楷體" panose="03000509000000000000" pitchFamily="65" charset="-120"/>
                </a:rPr>
                <a:t>12-20</a:t>
              </a:r>
              <a:r>
                <a:rPr lang="zh-TW" altLang="en-US" sz="1600" dirty="0">
                  <a:solidFill>
                    <a:schemeClr val="bg1"/>
                  </a:solidFill>
                  <a:latin typeface="標楷體" panose="03000509000000000000" pitchFamily="65" charset="-120"/>
                  <a:ea typeface="標楷體" panose="03000509000000000000" pitchFamily="65" charset="-120"/>
                </a:rPr>
                <a:t>學分</a:t>
              </a:r>
              <a:endParaRPr lang="en-US" altLang="zh-TW" sz="1600" dirty="0">
                <a:solidFill>
                  <a:schemeClr val="bg1"/>
                </a:solidFill>
                <a:latin typeface="標楷體" panose="03000509000000000000" pitchFamily="65" charset="-120"/>
                <a:ea typeface="標楷體" panose="03000509000000000000" pitchFamily="65" charset="-120"/>
              </a:endParaRPr>
            </a:p>
            <a:p>
              <a:pPr algn="ctr"/>
              <a:r>
                <a:rPr lang="zh-TW" altLang="en-US" sz="1600" dirty="0">
                  <a:solidFill>
                    <a:schemeClr val="bg1"/>
                  </a:solidFill>
                  <a:latin typeface="標楷體" panose="03000509000000000000" pitchFamily="65" charset="-120"/>
                  <a:ea typeface="標楷體" panose="03000509000000000000" pitchFamily="65" charset="-120"/>
                </a:rPr>
                <a:t>輔系</a:t>
              </a:r>
              <a:r>
                <a:rPr lang="en-US" altLang="zh-TW" sz="1600" dirty="0">
                  <a:solidFill>
                    <a:schemeClr val="bg1"/>
                  </a:solidFill>
                  <a:latin typeface="標楷體" panose="03000509000000000000" pitchFamily="65" charset="-120"/>
                  <a:ea typeface="標楷體" panose="03000509000000000000" pitchFamily="65" charset="-120"/>
                </a:rPr>
                <a:t>20-30</a:t>
              </a:r>
              <a:r>
                <a:rPr lang="zh-TW" altLang="en-US" sz="1600" dirty="0">
                  <a:solidFill>
                    <a:schemeClr val="bg1"/>
                  </a:solidFill>
                  <a:latin typeface="標楷體" panose="03000509000000000000" pitchFamily="65" charset="-120"/>
                  <a:ea typeface="標楷體" panose="03000509000000000000" pitchFamily="65" charset="-120"/>
                </a:rPr>
                <a:t>學分</a:t>
              </a:r>
              <a:endParaRPr lang="en-US" altLang="zh-TW" sz="1600" dirty="0">
                <a:solidFill>
                  <a:schemeClr val="bg1"/>
                </a:solidFill>
                <a:latin typeface="標楷體" panose="03000509000000000000" pitchFamily="65" charset="-120"/>
                <a:ea typeface="標楷體" panose="03000509000000000000" pitchFamily="65" charset="-120"/>
              </a:endParaRPr>
            </a:p>
            <a:p>
              <a:pPr algn="ctr"/>
              <a:r>
                <a:rPr lang="zh-TW" altLang="en-US" sz="1600" dirty="0">
                  <a:solidFill>
                    <a:schemeClr val="bg1"/>
                  </a:solidFill>
                  <a:latin typeface="標楷體" panose="03000509000000000000" pitchFamily="65" charset="-120"/>
                  <a:ea typeface="標楷體" panose="03000509000000000000" pitchFamily="65" charset="-120"/>
                </a:rPr>
                <a:t>雙主修</a:t>
              </a:r>
              <a:r>
                <a:rPr lang="en-US" altLang="zh-TW" sz="1600" dirty="0">
                  <a:solidFill>
                    <a:schemeClr val="bg1"/>
                  </a:solidFill>
                  <a:latin typeface="標楷體" panose="03000509000000000000" pitchFamily="65" charset="-120"/>
                  <a:ea typeface="標楷體" panose="03000509000000000000" pitchFamily="65" charset="-120"/>
                </a:rPr>
                <a:t>40-50</a:t>
              </a:r>
              <a:r>
                <a:rPr lang="zh-TW" altLang="en-US" sz="1600" dirty="0">
                  <a:solidFill>
                    <a:schemeClr val="bg1"/>
                  </a:solidFill>
                  <a:latin typeface="標楷體" panose="03000509000000000000" pitchFamily="65" charset="-120"/>
                  <a:ea typeface="標楷體" panose="03000509000000000000" pitchFamily="65" charset="-120"/>
                </a:rPr>
                <a:t>學分</a:t>
              </a:r>
              <a:endParaRPr lang="en-US" altLang="zh-TW" sz="1600" dirty="0">
                <a:solidFill>
                  <a:schemeClr val="bg1"/>
                </a:solidFill>
                <a:latin typeface="標楷體" panose="03000509000000000000" pitchFamily="65" charset="-120"/>
                <a:ea typeface="標楷體" panose="03000509000000000000" pitchFamily="65" charset="-120"/>
              </a:endParaRPr>
            </a:p>
            <a:p>
              <a:pPr algn="ctr"/>
              <a:r>
                <a:rPr lang="zh-TW" altLang="en-US" sz="1600" dirty="0">
                  <a:solidFill>
                    <a:schemeClr val="bg1"/>
                  </a:solidFill>
                  <a:latin typeface="標楷體" panose="03000509000000000000" pitchFamily="65" charset="-120"/>
                  <a:ea typeface="標楷體" panose="03000509000000000000" pitchFamily="65" charset="-120"/>
                </a:rPr>
                <a:t>國際學習學分採計</a:t>
              </a:r>
            </a:p>
          </p:txBody>
        </p:sp>
        <p:sp>
          <p:nvSpPr>
            <p:cNvPr id="22" name="文字方塊 21">
              <a:extLst>
                <a:ext uri="{FF2B5EF4-FFF2-40B4-BE49-F238E27FC236}">
                  <a16:creationId xmlns:a16="http://schemas.microsoft.com/office/drawing/2014/main" id="{B158FB65-DD9B-47B0-ABC7-C30A8D7FB0C9}"/>
                </a:ext>
              </a:extLst>
            </p:cNvPr>
            <p:cNvSpPr txBox="1"/>
            <p:nvPr/>
          </p:nvSpPr>
          <p:spPr>
            <a:xfrm>
              <a:off x="8992006" y="2949312"/>
              <a:ext cx="874291" cy="389332"/>
            </a:xfrm>
            <a:prstGeom prst="rect">
              <a:avLst/>
            </a:prstGeom>
            <a:noFill/>
          </p:spPr>
          <p:txBody>
            <a:bodyPr wrap="none" rtlCol="0">
              <a:spAutoFit/>
            </a:bodyPr>
            <a:lstStyle/>
            <a:p>
              <a:pPr algn="ctr"/>
              <a:r>
                <a:rPr lang="zh-TW" altLang="en-US" sz="1600" b="1" dirty="0">
                  <a:solidFill>
                    <a:srgbClr val="4472C4"/>
                  </a:solidFill>
                  <a:latin typeface="標楷體" panose="03000509000000000000" pitchFamily="65" charset="-120"/>
                  <a:ea typeface="標楷體" panose="03000509000000000000" pitchFamily="65" charset="-120"/>
                </a:rPr>
                <a:t>畢業總學分</a:t>
              </a:r>
              <a:endParaRPr lang="en-US" altLang="zh-TW" sz="1600" b="1" dirty="0">
                <a:solidFill>
                  <a:srgbClr val="4472C4"/>
                </a:solidFill>
                <a:latin typeface="標楷體" panose="03000509000000000000" pitchFamily="65" charset="-120"/>
                <a:ea typeface="標楷體" panose="03000509000000000000" pitchFamily="65" charset="-120"/>
              </a:endParaRPr>
            </a:p>
            <a:p>
              <a:pPr algn="ctr"/>
              <a:r>
                <a:rPr lang="zh-TW" altLang="en-US" sz="1600" b="1" dirty="0">
                  <a:solidFill>
                    <a:srgbClr val="4472C4"/>
                  </a:solidFill>
                  <a:latin typeface="標楷體" panose="03000509000000000000" pitchFamily="65" charset="-120"/>
                  <a:ea typeface="標楷體" panose="03000509000000000000" pitchFamily="65" charset="-120"/>
                </a:rPr>
                <a:t>最低</a:t>
              </a:r>
              <a:r>
                <a:rPr lang="en-US" altLang="zh-TW" sz="1600" b="1" dirty="0">
                  <a:solidFill>
                    <a:srgbClr val="4472C4"/>
                  </a:solidFill>
                  <a:latin typeface="標楷體" panose="03000509000000000000" pitchFamily="65" charset="-120"/>
                  <a:ea typeface="標楷體" panose="03000509000000000000" pitchFamily="65" charset="-120"/>
                </a:rPr>
                <a:t>128</a:t>
              </a:r>
              <a:r>
                <a:rPr lang="zh-TW" altLang="en-US" sz="1600" b="1" dirty="0">
                  <a:solidFill>
                    <a:srgbClr val="4472C4"/>
                  </a:solidFill>
                  <a:latin typeface="標楷體" panose="03000509000000000000" pitchFamily="65" charset="-120"/>
                  <a:ea typeface="標楷體" panose="03000509000000000000" pitchFamily="65" charset="-120"/>
                </a:rPr>
                <a:t>學分</a:t>
              </a:r>
            </a:p>
          </p:txBody>
        </p:sp>
      </p:grpSp>
    </p:spTree>
    <p:extLst>
      <p:ext uri="{BB962C8B-B14F-4D97-AF65-F5344CB8AC3E}">
        <p14:creationId xmlns:p14="http://schemas.microsoft.com/office/powerpoint/2010/main" val="1051752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rgbClr val="E40082"/>
                </a:solidFill>
                <a:latin typeface="標楷體" panose="03000509000000000000" pitchFamily="65" charset="-120"/>
                <a:ea typeface="標楷體" panose="03000509000000000000" pitchFamily="65" charset="-120"/>
              </a:rPr>
              <a:t>大學畢業後進修管道</a:t>
            </a:r>
            <a:r>
              <a:rPr lang="en-US" altLang="zh-TW" sz="2000" b="1" dirty="0">
                <a:solidFill>
                  <a:srgbClr val="E40082"/>
                </a:solidFill>
                <a:latin typeface="標楷體" panose="03000509000000000000" pitchFamily="65" charset="-120"/>
                <a:ea typeface="標楷體" panose="03000509000000000000" pitchFamily="65" charset="-120"/>
              </a:rPr>
              <a:t>?</a:t>
            </a:r>
            <a:endParaRPr lang="zh-TW" altLang="en-US" sz="2000" b="1" dirty="0">
              <a:solidFill>
                <a:srgbClr val="E40082"/>
              </a:solidFill>
              <a:latin typeface="標楷體" panose="03000509000000000000" pitchFamily="65" charset="-120"/>
              <a:ea typeface="標楷體" panose="03000509000000000000" pitchFamily="65"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600400713"/>
              </p:ext>
            </p:extLst>
          </p:nvPr>
        </p:nvGraphicFramePr>
        <p:xfrm>
          <a:off x="2146411" y="2193758"/>
          <a:ext cx="7905750" cy="3439546"/>
        </p:xfrm>
        <a:graphic>
          <a:graphicData uri="http://schemas.openxmlformats.org/drawingml/2006/table">
            <a:tbl>
              <a:tblPr firstRow="1" firstCol="1" bandRow="1"/>
              <a:tblGrid>
                <a:gridCol w="1267772">
                  <a:extLst>
                    <a:ext uri="{9D8B030D-6E8A-4147-A177-3AD203B41FA5}">
                      <a16:colId xmlns:a16="http://schemas.microsoft.com/office/drawing/2014/main" val="20000"/>
                    </a:ext>
                  </a:extLst>
                </a:gridCol>
                <a:gridCol w="3299861">
                  <a:extLst>
                    <a:ext uri="{9D8B030D-6E8A-4147-A177-3AD203B41FA5}">
                      <a16:colId xmlns:a16="http://schemas.microsoft.com/office/drawing/2014/main" val="20001"/>
                    </a:ext>
                  </a:extLst>
                </a:gridCol>
                <a:gridCol w="3338117">
                  <a:extLst>
                    <a:ext uri="{9D8B030D-6E8A-4147-A177-3AD203B41FA5}">
                      <a16:colId xmlns:a16="http://schemas.microsoft.com/office/drawing/2014/main" val="20002"/>
                    </a:ext>
                  </a:extLst>
                </a:gridCol>
              </a:tblGrid>
              <a:tr h="582405">
                <a:tc>
                  <a:txBody>
                    <a:bodyPr/>
                    <a:lstStyle/>
                    <a:p>
                      <a:pPr algn="ctr">
                        <a:spcAft>
                          <a:spcPts val="0"/>
                        </a:spcAft>
                      </a:pPr>
                      <a:r>
                        <a:rPr lang="en-US" sz="1800" kern="100" dirty="0">
                          <a:solidFill>
                            <a:schemeClr val="bg1"/>
                          </a:solidFill>
                          <a:effectLst/>
                          <a:latin typeface="標楷體" panose="03000509000000000000" pitchFamily="65" charset="-120"/>
                          <a:ea typeface="標楷體" panose="03000509000000000000" pitchFamily="65" charset="-120"/>
                          <a:cs typeface="Times New Roman"/>
                        </a:rPr>
                        <a:t> </a:t>
                      </a:r>
                      <a:endParaRPr lang="zh-TW" sz="180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zh-TW" altLang="zh-TW" sz="1800" b="1" kern="100" dirty="0">
                          <a:solidFill>
                            <a:schemeClr val="bg1"/>
                          </a:solidFill>
                          <a:effectLst/>
                          <a:latin typeface="標楷體" panose="03000509000000000000" pitchFamily="65" charset="-120"/>
                          <a:ea typeface="標楷體" panose="03000509000000000000" pitchFamily="65" charset="-120"/>
                          <a:cs typeface="Times New Roman"/>
                        </a:rPr>
                        <a:t>碩士學位先修</a:t>
                      </a:r>
                      <a:endParaRPr lang="en-US" altLang="zh-TW" sz="1800" b="1" kern="100" dirty="0">
                        <a:solidFill>
                          <a:schemeClr val="bg1"/>
                        </a:solidFill>
                        <a:effectLst/>
                        <a:latin typeface="標楷體" panose="03000509000000000000" pitchFamily="65" charset="-120"/>
                        <a:ea typeface="標楷體" panose="03000509000000000000" pitchFamily="65" charset="-120"/>
                        <a:cs typeface="Times New Roman"/>
                      </a:endParaRPr>
                    </a:p>
                    <a:p>
                      <a:pPr algn="ctr">
                        <a:spcAft>
                          <a:spcPts val="0"/>
                        </a:spcAft>
                      </a:pPr>
                      <a:r>
                        <a:rPr lang="en-US" altLang="zh-TW" sz="1800" b="1" kern="100" dirty="0">
                          <a:solidFill>
                            <a:schemeClr val="bg1"/>
                          </a:solidFill>
                          <a:effectLst/>
                          <a:latin typeface="標楷體" panose="03000509000000000000" pitchFamily="65" charset="-120"/>
                          <a:ea typeface="標楷體" panose="03000509000000000000" pitchFamily="65" charset="-120"/>
                          <a:cs typeface="Times New Roman"/>
                        </a:rPr>
                        <a:t>(</a:t>
                      </a:r>
                      <a:r>
                        <a:rPr lang="zh-TW" altLang="en-US" sz="1800" b="1" kern="100" dirty="0">
                          <a:solidFill>
                            <a:schemeClr val="bg1"/>
                          </a:solidFill>
                          <a:effectLst/>
                          <a:latin typeface="標楷體" panose="03000509000000000000" pitchFamily="65" charset="-120"/>
                          <a:ea typeface="標楷體" panose="03000509000000000000" pitchFamily="65" charset="-120"/>
                          <a:cs typeface="Times New Roman"/>
                        </a:rPr>
                        <a:t>五年</a:t>
                      </a: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連續修讀學、碩士學位</a:t>
                      </a:r>
                      <a:r>
                        <a:rPr lang="en-US" altLang="zh-TW" sz="1800" b="1" kern="100" dirty="0">
                          <a:solidFill>
                            <a:schemeClr val="bg1"/>
                          </a:solidFill>
                          <a:effectLst/>
                          <a:latin typeface="標楷體" panose="03000509000000000000" pitchFamily="65" charset="-120"/>
                          <a:ea typeface="標楷體" panose="03000509000000000000" pitchFamily="65" charset="-120"/>
                          <a:cs typeface="Times New Roman"/>
                        </a:rPr>
                        <a:t>)</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cs typeface="Times New Roman"/>
                        </a:rPr>
                        <a:t>逕修讀博士學位</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88261">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cs typeface="Times New Roman"/>
                        </a:rPr>
                        <a:t>辦理時程</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標楷體" panose="03000509000000000000" pitchFamily="65" charset="-120"/>
                          <a:ea typeface="標楷體" panose="03000509000000000000" pitchFamily="65" charset="-120"/>
                          <a:cs typeface="Times New Roman"/>
                        </a:rPr>
                        <a:t>每年暑期</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標楷體" panose="03000509000000000000" pitchFamily="65" charset="-120"/>
                          <a:ea typeface="標楷體" panose="03000509000000000000" pitchFamily="65" charset="-120"/>
                          <a:cs typeface="Times New Roman"/>
                        </a:rPr>
                        <a:t>每年</a:t>
                      </a:r>
                      <a:r>
                        <a:rPr lang="en-US" altLang="zh-TW" sz="1800" kern="100" dirty="0">
                          <a:effectLst/>
                          <a:latin typeface="標楷體" panose="03000509000000000000" pitchFamily="65" charset="-120"/>
                          <a:ea typeface="標楷體" panose="03000509000000000000" pitchFamily="65" charset="-120"/>
                          <a:cs typeface="Times New Roman"/>
                        </a:rPr>
                        <a:t>2</a:t>
                      </a:r>
                      <a:r>
                        <a:rPr lang="zh-TW" altLang="en-US" sz="1800" kern="100" dirty="0">
                          <a:effectLst/>
                          <a:latin typeface="標楷體" panose="03000509000000000000" pitchFamily="65" charset="-120"/>
                          <a:ea typeface="標楷體" panose="03000509000000000000" pitchFamily="65" charset="-120"/>
                          <a:cs typeface="Times New Roman"/>
                        </a:rPr>
                        <a:t>月、</a:t>
                      </a:r>
                      <a:r>
                        <a:rPr lang="en-US" altLang="zh-TW" sz="1800" kern="100" dirty="0">
                          <a:effectLst/>
                          <a:latin typeface="標楷體" panose="03000509000000000000" pitchFamily="65" charset="-120"/>
                          <a:ea typeface="標楷體" panose="03000509000000000000" pitchFamily="65" charset="-120"/>
                          <a:cs typeface="Times New Roman"/>
                        </a:rPr>
                        <a:t>9</a:t>
                      </a:r>
                      <a:r>
                        <a:rPr lang="zh-TW" altLang="en-US" sz="1800" kern="100" dirty="0">
                          <a:effectLst/>
                          <a:latin typeface="標楷體" panose="03000509000000000000" pitchFamily="65" charset="-120"/>
                          <a:ea typeface="標楷體" panose="03000509000000000000" pitchFamily="65" charset="-120"/>
                          <a:cs typeface="Times New Roman"/>
                        </a:rPr>
                        <a:t>月公告招生簡章</a:t>
                      </a:r>
                      <a:endParaRPr lang="zh-TW" sz="1800" kern="100" dirty="0">
                        <a:effectLst/>
                        <a:latin typeface="標楷體" panose="03000509000000000000" pitchFamily="65" charset="-120"/>
                        <a:ea typeface="標楷體" panose="03000509000000000000" pitchFamily="65"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0131">
                <a:tc>
                  <a:txBody>
                    <a:bodyPr/>
                    <a:lstStyle/>
                    <a:p>
                      <a:pPr algn="ctr">
                        <a:spcAft>
                          <a:spcPts val="0"/>
                        </a:spcAft>
                      </a:pPr>
                      <a:r>
                        <a:rPr lang="zh-TW" altLang="en-US" sz="1800" kern="100" dirty="0">
                          <a:effectLst/>
                          <a:latin typeface="標楷體" panose="03000509000000000000" pitchFamily="65" charset="-120"/>
                          <a:ea typeface="標楷體" panose="03000509000000000000" pitchFamily="65" charset="-120"/>
                          <a:cs typeface="Times New Roman"/>
                        </a:rPr>
                        <a:t>申請資格</a:t>
                      </a:r>
                      <a:endParaRPr lang="zh-TW" sz="1800" kern="100" dirty="0">
                        <a:effectLst/>
                        <a:latin typeface="標楷體" panose="03000509000000000000" pitchFamily="65" charset="-120"/>
                        <a:ea typeface="標楷體" panose="03000509000000000000" pitchFamily="65"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D0D0D"/>
                          </a:solidFill>
                          <a:effectLst/>
                          <a:latin typeface="標楷體" panose="03000509000000000000" pitchFamily="65" charset="-120"/>
                          <a:ea typeface="標楷體" panose="03000509000000000000" pitchFamily="65" charset="-120"/>
                          <a:cs typeface="Times New Roman"/>
                        </a:rPr>
                        <a:t>本校修畢大二課程之大三、大四學生可於每年暑假透過甄選，成為該系</a:t>
                      </a:r>
                      <a:r>
                        <a:rPr lang="en-US" sz="1800" kern="0" dirty="0">
                          <a:solidFill>
                            <a:srgbClr val="0D0D0D"/>
                          </a:solidFill>
                          <a:effectLst/>
                          <a:latin typeface="標楷體" panose="03000509000000000000" pitchFamily="65" charset="-120"/>
                          <a:ea typeface="標楷體" panose="03000509000000000000" pitchFamily="65" charset="-120"/>
                          <a:cs typeface="Times New Roman"/>
                        </a:rPr>
                        <a:t>(</a:t>
                      </a:r>
                      <a:r>
                        <a:rPr lang="zh-TW" sz="1800" kern="0" dirty="0">
                          <a:solidFill>
                            <a:srgbClr val="0D0D0D"/>
                          </a:solidFill>
                          <a:effectLst/>
                          <a:latin typeface="標楷體" panose="03000509000000000000" pitchFamily="65" charset="-120"/>
                          <a:ea typeface="標楷體" panose="03000509000000000000" pitchFamily="65" charset="-120"/>
                          <a:cs typeface="Times New Roman"/>
                        </a:rPr>
                        <a:t>所</a:t>
                      </a:r>
                      <a:r>
                        <a:rPr lang="en-US" sz="1800" kern="0" dirty="0">
                          <a:solidFill>
                            <a:srgbClr val="0D0D0D"/>
                          </a:solidFill>
                          <a:effectLst/>
                          <a:latin typeface="標楷體" panose="03000509000000000000" pitchFamily="65" charset="-120"/>
                          <a:ea typeface="標楷體" panose="03000509000000000000" pitchFamily="65" charset="-120"/>
                          <a:cs typeface="Times New Roman"/>
                        </a:rPr>
                        <a:t>)</a:t>
                      </a:r>
                      <a:r>
                        <a:rPr lang="zh-TW" sz="1800" kern="0" dirty="0">
                          <a:solidFill>
                            <a:srgbClr val="0D0D0D"/>
                          </a:solidFill>
                          <a:effectLst/>
                          <a:latin typeface="標楷體" panose="03000509000000000000" pitchFamily="65" charset="-120"/>
                          <a:ea typeface="標楷體" panose="03000509000000000000" pitchFamily="65" charset="-120"/>
                          <a:cs typeface="Times New Roman"/>
                        </a:rPr>
                        <a:t>的「</a:t>
                      </a:r>
                      <a:r>
                        <a:rPr lang="zh-TW" altLang="zh-TW" sz="1800" b="1" u="sng" kern="0" dirty="0">
                          <a:solidFill>
                            <a:srgbClr val="0D0D0D"/>
                          </a:solidFill>
                          <a:effectLst/>
                          <a:latin typeface="標楷體" panose="03000509000000000000" pitchFamily="65" charset="-120"/>
                          <a:ea typeface="標楷體" panose="03000509000000000000" pitchFamily="65" charset="-120"/>
                          <a:cs typeface="Times New Roman"/>
                        </a:rPr>
                        <a:t>碩士班先修生</a:t>
                      </a:r>
                      <a:r>
                        <a:rPr lang="zh-TW" sz="1800" kern="0" dirty="0">
                          <a:solidFill>
                            <a:srgbClr val="0D0D0D"/>
                          </a:solidFill>
                          <a:effectLst/>
                          <a:latin typeface="標楷體" panose="03000509000000000000" pitchFamily="65" charset="-120"/>
                          <a:ea typeface="標楷體" panose="03000509000000000000" pitchFamily="65" charset="-120"/>
                          <a:cs typeface="Times New Roman"/>
                        </a:rPr>
                        <a:t>」，俟正式</a:t>
                      </a:r>
                      <a:r>
                        <a:rPr lang="zh-TW" altLang="en-US" sz="1800" kern="0" dirty="0">
                          <a:solidFill>
                            <a:srgbClr val="0D0D0D"/>
                          </a:solidFill>
                          <a:effectLst/>
                          <a:latin typeface="標楷體" panose="03000509000000000000" pitchFamily="65" charset="-120"/>
                          <a:ea typeface="標楷體" panose="03000509000000000000" pitchFamily="65" charset="-120"/>
                          <a:cs typeface="Times New Roman"/>
                        </a:rPr>
                        <a:t>透過碩士班甄試、碩士班招生考試</a:t>
                      </a:r>
                      <a:r>
                        <a:rPr lang="zh-TW" sz="1800" kern="0" dirty="0">
                          <a:solidFill>
                            <a:srgbClr val="0D0D0D"/>
                          </a:solidFill>
                          <a:effectLst/>
                          <a:latin typeface="標楷體" panose="03000509000000000000" pitchFamily="65" charset="-120"/>
                          <a:ea typeface="標楷體" panose="03000509000000000000" pitchFamily="65" charset="-120"/>
                          <a:cs typeface="Times New Roman"/>
                        </a:rPr>
                        <a:t>成為本校研究生後，其於學士班所上修之碩士班課程，除已計入學士班畢業學分數之大碩合開科目外，均得全部申請抵免。</a:t>
                      </a:r>
                      <a:endParaRPr lang="zh-TW" sz="1800" kern="100" dirty="0">
                        <a:effectLst/>
                        <a:latin typeface="標楷體" panose="03000509000000000000" pitchFamily="65" charset="-120"/>
                        <a:ea typeface="標楷體" panose="03000509000000000000"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標楷體" panose="03000509000000000000" pitchFamily="65" charset="-120"/>
                          <a:ea typeface="標楷體" panose="03000509000000000000" pitchFamily="65" charset="-120"/>
                          <a:cs typeface="Times New Roman"/>
                        </a:rPr>
                        <a:t>學士班應屆畢業生、碩士班成績優異、具有研究潛力之在校生，可檢具申請書、歷年成績單，經原就讀或相關系、所、院、學位學程</a:t>
                      </a:r>
                      <a:r>
                        <a:rPr lang="zh-TW" altLang="en-US" sz="1800" b="1" u="sng" kern="100" dirty="0">
                          <a:solidFill>
                            <a:schemeClr val="tx1"/>
                          </a:solidFill>
                          <a:effectLst/>
                          <a:latin typeface="標楷體" panose="03000509000000000000" pitchFamily="65" charset="-120"/>
                          <a:ea typeface="標楷體" panose="03000509000000000000" pitchFamily="65" charset="-120"/>
                          <a:cs typeface="Times New Roman"/>
                        </a:rPr>
                        <a:t>助理</a:t>
                      </a:r>
                      <a:r>
                        <a:rPr lang="zh-TW" sz="1800" b="1" u="sng" kern="100" dirty="0">
                          <a:effectLst/>
                          <a:latin typeface="標楷體" panose="03000509000000000000" pitchFamily="65" charset="-120"/>
                          <a:ea typeface="標楷體" panose="03000509000000000000" pitchFamily="65" charset="-120"/>
                          <a:cs typeface="Times New Roman"/>
                        </a:rPr>
                        <a:t>教授以上</a:t>
                      </a:r>
                      <a:r>
                        <a:rPr lang="en-US" sz="1800" b="1" u="sng" kern="100" dirty="0">
                          <a:effectLst/>
                          <a:latin typeface="標楷體" panose="03000509000000000000" pitchFamily="65" charset="-120"/>
                          <a:ea typeface="標楷體" panose="03000509000000000000" pitchFamily="65" charset="-120"/>
                          <a:cs typeface="Times New Roman"/>
                        </a:rPr>
                        <a:t>2</a:t>
                      </a:r>
                      <a:r>
                        <a:rPr lang="zh-TW" sz="1800" b="1" u="sng" kern="100" dirty="0">
                          <a:effectLst/>
                          <a:latin typeface="標楷體" panose="03000509000000000000" pitchFamily="65" charset="-120"/>
                          <a:ea typeface="標楷體" panose="03000509000000000000" pitchFamily="65" charset="-120"/>
                          <a:cs typeface="Times New Roman"/>
                        </a:rPr>
                        <a:t>人推薦</a:t>
                      </a:r>
                      <a:r>
                        <a:rPr lang="zh-TW" sz="1800" kern="100" dirty="0">
                          <a:effectLst/>
                          <a:latin typeface="標楷體" panose="03000509000000000000" pitchFamily="65" charset="-120"/>
                          <a:ea typeface="標楷體" panose="03000509000000000000" pitchFamily="65" charset="-120"/>
                          <a:cs typeface="Times New Roman"/>
                        </a:rPr>
                        <a:t>，並經擬就讀系、所、院、學位學程之相關會議通過及校長核定，直</a:t>
                      </a:r>
                      <a:r>
                        <a:rPr lang="zh-TW" altLang="en-US" sz="1800" kern="100" dirty="0">
                          <a:effectLst/>
                          <a:latin typeface="標楷體" panose="03000509000000000000" pitchFamily="65" charset="-120"/>
                          <a:ea typeface="標楷體" panose="03000509000000000000" pitchFamily="65" charset="-120"/>
                          <a:cs typeface="Times New Roman"/>
                        </a:rPr>
                        <a:t>接</a:t>
                      </a:r>
                      <a:r>
                        <a:rPr lang="zh-TW" sz="1800" kern="100" dirty="0">
                          <a:effectLst/>
                          <a:latin typeface="標楷體" panose="03000509000000000000" pitchFamily="65" charset="-120"/>
                          <a:ea typeface="標楷體" panose="03000509000000000000" pitchFamily="65" charset="-120"/>
                          <a:cs typeface="Times New Roman"/>
                        </a:rPr>
                        <a:t>攻讀博士學位</a:t>
                      </a:r>
                      <a:r>
                        <a:rPr lang="zh-TW" altLang="en-US" sz="1800" kern="100" dirty="0">
                          <a:effectLst/>
                          <a:latin typeface="標楷體" panose="03000509000000000000" pitchFamily="65" charset="-120"/>
                          <a:ea typeface="標楷體" panose="03000509000000000000" pitchFamily="65" charset="-120"/>
                          <a:cs typeface="Times New Roman"/>
                        </a:rPr>
                        <a:t>。</a:t>
                      </a:r>
                      <a:r>
                        <a:rPr lang="zh-TW" altLang="en-US" sz="1800" u="none" kern="100" dirty="0">
                          <a:effectLst/>
                          <a:latin typeface="標楷體" panose="03000509000000000000" pitchFamily="65" charset="-120"/>
                          <a:ea typeface="標楷體" panose="03000509000000000000" pitchFamily="65" charset="-120"/>
                          <a:cs typeface="Times New Roman"/>
                        </a:rPr>
                        <a:t>學生亦可申請至領域相近之系所修讀</a:t>
                      </a:r>
                      <a:r>
                        <a:rPr lang="zh-TW" altLang="en-US" sz="1800" kern="100" dirty="0">
                          <a:effectLst/>
                          <a:latin typeface="標楷體" panose="03000509000000000000" pitchFamily="65" charset="-120"/>
                          <a:ea typeface="標楷體" panose="03000509000000000000" pitchFamily="65" charset="-120"/>
                          <a:cs typeface="Times New Roman"/>
                        </a:rPr>
                        <a:t>。</a:t>
                      </a:r>
                      <a:endParaRPr lang="zh-TW" sz="1800" kern="100" dirty="0">
                        <a:effectLst/>
                        <a:latin typeface="標楷體" panose="03000509000000000000" pitchFamily="65" charset="-120"/>
                        <a:ea typeface="標楷體" panose="03000509000000000000"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矩形 4"/>
          <p:cNvSpPr>
            <a:spLocks noChangeArrowheads="1"/>
          </p:cNvSpPr>
          <p:nvPr/>
        </p:nvSpPr>
        <p:spPr bwMode="auto">
          <a:xfrm>
            <a:off x="2052869" y="1224696"/>
            <a:ext cx="79057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2000" b="1" dirty="0">
                <a:latin typeface="標楷體" panose="03000509000000000000" pitchFamily="65" charset="-120"/>
                <a:ea typeface="標楷體" panose="03000509000000000000" pitchFamily="65" charset="-120"/>
              </a:rPr>
              <a:t>(2)</a:t>
            </a:r>
            <a:r>
              <a:rPr kumimoji="0" lang="zh-TW" altLang="zh-TW" sz="2000" b="1" dirty="0">
                <a:latin typeface="標楷體" panose="03000509000000000000" pitchFamily="65" charset="-120"/>
                <a:ea typeface="標楷體" panose="03000509000000000000" pitchFamily="65" charset="-120"/>
              </a:rPr>
              <a:t>連續修讀學、碩、博</a:t>
            </a:r>
            <a:r>
              <a:rPr kumimoji="0" lang="zh-TW" altLang="en-US" sz="2000" b="1" dirty="0">
                <a:latin typeface="標楷體" panose="03000509000000000000" pitchFamily="65" charset="-120"/>
                <a:ea typeface="標楷體" panose="03000509000000000000" pitchFamily="65" charset="-120"/>
              </a:rPr>
              <a:t>士學位</a:t>
            </a:r>
            <a:endParaRPr kumimoji="0" lang="en-US" altLang="zh-TW" sz="2000" dirty="0">
              <a:latin typeface="標楷體" panose="03000509000000000000" pitchFamily="65" charset="-120"/>
              <a:ea typeface="標楷體" panose="03000509000000000000" pitchFamily="65" charset="-120"/>
            </a:endParaRPr>
          </a:p>
          <a:p>
            <a:pPr eaLnBrk="1" hangingPunct="1">
              <a:spcBef>
                <a:spcPct val="0"/>
              </a:spcBef>
              <a:buFontTx/>
              <a:buNone/>
            </a:pPr>
            <a:r>
              <a:rPr kumimoji="0" lang="zh-TW" altLang="en-US" sz="1800" dirty="0">
                <a:latin typeface="標楷體" panose="03000509000000000000" pitchFamily="65" charset="-120"/>
                <a:ea typeface="標楷體" panose="03000509000000000000" pitchFamily="65" charset="-120"/>
              </a:rPr>
              <a:t>對學術研究有興趣的學生，可及早確立志向，在大學階段即可申請碩士學位先修，或逕讀博士學位。</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60</a:t>
            </a:fld>
            <a:endParaRPr lang="zh-TW" altLang="en-US">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97E9EC5C-82E4-4985-81E8-14F02242F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034" y="91940"/>
            <a:ext cx="662400" cy="664784"/>
          </a:xfrm>
          <a:prstGeom prst="rect">
            <a:avLst/>
          </a:prstGeom>
        </p:spPr>
      </p:pic>
    </p:spTree>
    <p:extLst>
      <p:ext uri="{BB962C8B-B14F-4D97-AF65-F5344CB8AC3E}">
        <p14:creationId xmlns:p14="http://schemas.microsoft.com/office/powerpoint/2010/main" val="3673523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aphicFrame>
        <p:nvGraphicFramePr>
          <p:cNvPr id="10" name="表格 9"/>
          <p:cNvGraphicFramePr>
            <a:graphicFrameLocks noGrp="1"/>
          </p:cNvGraphicFramePr>
          <p:nvPr>
            <p:extLst/>
          </p:nvPr>
        </p:nvGraphicFramePr>
        <p:xfrm>
          <a:off x="1767840" y="2044589"/>
          <a:ext cx="9130146" cy="4422885"/>
        </p:xfrm>
        <a:graphic>
          <a:graphicData uri="http://schemas.openxmlformats.org/drawingml/2006/table">
            <a:tbl>
              <a:tblPr firstRow="1" firstCol="1" bandRow="1"/>
              <a:tblGrid>
                <a:gridCol w="1464117">
                  <a:extLst>
                    <a:ext uri="{9D8B030D-6E8A-4147-A177-3AD203B41FA5}">
                      <a16:colId xmlns:a16="http://schemas.microsoft.com/office/drawing/2014/main" val="20000"/>
                    </a:ext>
                  </a:extLst>
                </a:gridCol>
                <a:gridCol w="3810924">
                  <a:extLst>
                    <a:ext uri="{9D8B030D-6E8A-4147-A177-3AD203B41FA5}">
                      <a16:colId xmlns:a16="http://schemas.microsoft.com/office/drawing/2014/main" val="20001"/>
                    </a:ext>
                  </a:extLst>
                </a:gridCol>
                <a:gridCol w="3855105">
                  <a:extLst>
                    <a:ext uri="{9D8B030D-6E8A-4147-A177-3AD203B41FA5}">
                      <a16:colId xmlns:a16="http://schemas.microsoft.com/office/drawing/2014/main" val="20002"/>
                    </a:ext>
                  </a:extLst>
                </a:gridCol>
              </a:tblGrid>
              <a:tr h="582405">
                <a:tc>
                  <a:txBody>
                    <a:bodyPr/>
                    <a:lstStyle/>
                    <a:p>
                      <a:pPr algn="ctr">
                        <a:spcAft>
                          <a:spcPts val="0"/>
                        </a:spcAft>
                      </a:pPr>
                      <a:r>
                        <a:rPr lang="en-US" sz="1800" kern="100" dirty="0">
                          <a:solidFill>
                            <a:schemeClr val="bg1"/>
                          </a:solidFill>
                          <a:effectLst/>
                          <a:latin typeface="+mn-lt"/>
                          <a:ea typeface="華康中圓體" panose="020F0509000000000000" pitchFamily="49" charset="-120"/>
                          <a:cs typeface="Times New Roman"/>
                        </a:rPr>
                        <a:t> </a:t>
                      </a:r>
                      <a:endParaRPr lang="zh-TW" sz="1800" kern="100" dirty="0">
                        <a:solidFill>
                          <a:schemeClr val="bg1"/>
                        </a:solidFill>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altLang="zh-TW" sz="1800" b="1" kern="100" dirty="0">
                          <a:solidFill>
                            <a:schemeClr val="bg1"/>
                          </a:solidFill>
                          <a:effectLst/>
                          <a:latin typeface="+mn-lt"/>
                          <a:ea typeface="華康中圓體" panose="020F0509000000000000" pitchFamily="49" charset="-120"/>
                          <a:cs typeface="Times New Roman"/>
                        </a:rPr>
                        <a:t>Direct Admission to Master’s Programs </a:t>
                      </a:r>
                      <a:br>
                        <a:rPr lang="en-US" altLang="zh-TW" sz="1800" b="1" kern="100" dirty="0">
                          <a:solidFill>
                            <a:schemeClr val="bg1"/>
                          </a:solidFill>
                          <a:effectLst/>
                          <a:latin typeface="+mn-lt"/>
                          <a:ea typeface="華康中圓體" panose="020F0509000000000000" pitchFamily="49" charset="-120"/>
                          <a:cs typeface="Times New Roman"/>
                        </a:rPr>
                      </a:br>
                      <a:r>
                        <a:rPr lang="en-US" altLang="zh-TW" sz="1800" b="1" kern="100" dirty="0">
                          <a:solidFill>
                            <a:schemeClr val="bg1"/>
                          </a:solidFill>
                          <a:effectLst/>
                          <a:latin typeface="+mn-lt"/>
                          <a:ea typeface="華康中圓體" panose="020F0509000000000000" pitchFamily="49" charset="-120"/>
                          <a:cs typeface="Times New Roman"/>
                        </a:rPr>
                        <a:t>(5</a:t>
                      </a:r>
                      <a:r>
                        <a:rPr lang="en-US" altLang="zh-TW" sz="1800" b="1" kern="100" baseline="0" dirty="0">
                          <a:solidFill>
                            <a:schemeClr val="bg1"/>
                          </a:solidFill>
                          <a:effectLst/>
                          <a:latin typeface="+mn-lt"/>
                          <a:ea typeface="華康中圓體" panose="020F0509000000000000" pitchFamily="49" charset="-120"/>
                          <a:cs typeface="Times New Roman"/>
                        </a:rPr>
                        <a:t> year Bachelor’s + Master’s degrees)</a:t>
                      </a:r>
                      <a:endParaRPr lang="en-US" altLang="zh-TW" sz="1800" b="1" kern="100" dirty="0">
                        <a:solidFill>
                          <a:schemeClr val="bg1"/>
                        </a:solidFill>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altLang="zh-TW" sz="1800" b="1" kern="100" dirty="0">
                          <a:solidFill>
                            <a:schemeClr val="bg1"/>
                          </a:solidFill>
                          <a:effectLst/>
                          <a:latin typeface="+mn-lt"/>
                          <a:ea typeface="華康中圓體" panose="020F0509000000000000" pitchFamily="49" charset="-120"/>
                          <a:cs typeface="Times New Roman"/>
                        </a:rPr>
                        <a:t>Direct Admission to Doctoral Programs</a:t>
                      </a:r>
                      <a:endParaRPr lang="zh-TW" sz="1800" b="1" kern="100" dirty="0">
                        <a:solidFill>
                          <a:schemeClr val="bg1"/>
                        </a:solidFill>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88261">
                <a:tc>
                  <a:txBody>
                    <a:bodyPr/>
                    <a:lstStyle/>
                    <a:p>
                      <a:pPr algn="ctr">
                        <a:spcAft>
                          <a:spcPts val="0"/>
                        </a:spcAft>
                      </a:pPr>
                      <a:r>
                        <a:rPr lang="en-US" altLang="zh-TW" sz="1800" kern="100" dirty="0">
                          <a:effectLst/>
                          <a:latin typeface="+mn-lt"/>
                          <a:ea typeface="華康中圓體" panose="020F0509000000000000" pitchFamily="49" charset="-120"/>
                          <a:cs typeface="Times New Roman"/>
                        </a:rPr>
                        <a:t>Timeframe</a:t>
                      </a:r>
                      <a:endParaRPr lang="zh-TW" sz="1800" kern="100" dirty="0">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800" kern="100" dirty="0">
                          <a:effectLst/>
                          <a:latin typeface="+mn-lt"/>
                          <a:ea typeface="華康中圓體" panose="020F0509000000000000" pitchFamily="49" charset="-120"/>
                          <a:cs typeface="Times New Roman"/>
                        </a:rPr>
                        <a:t>Every Summer</a:t>
                      </a:r>
                      <a:endParaRPr lang="zh-TW" sz="1800" kern="100" dirty="0">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800" kern="1200" dirty="0">
                          <a:solidFill>
                            <a:schemeClr val="tx1"/>
                          </a:solidFill>
                          <a:effectLst/>
                          <a:latin typeface="+mn-lt"/>
                          <a:ea typeface="+mn-ea"/>
                          <a:cs typeface="+mn-cs"/>
                        </a:rPr>
                        <a:t>Announcements will be made every February and September</a:t>
                      </a:r>
                      <a:endParaRPr lang="zh-TW" sz="1800" kern="100" dirty="0">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0131">
                <a:tc>
                  <a:txBody>
                    <a:bodyPr/>
                    <a:lstStyle/>
                    <a:p>
                      <a:pPr algn="ctr">
                        <a:spcAft>
                          <a:spcPts val="0"/>
                        </a:spcAft>
                      </a:pPr>
                      <a:r>
                        <a:rPr lang="en-US" altLang="zh-TW" sz="1800" kern="1200" dirty="0">
                          <a:solidFill>
                            <a:schemeClr val="tx1"/>
                          </a:solidFill>
                          <a:effectLst/>
                          <a:latin typeface="+mn-lt"/>
                          <a:ea typeface="+mn-ea"/>
                          <a:cs typeface="+mn-cs"/>
                        </a:rPr>
                        <a:t>Qualification</a:t>
                      </a:r>
                      <a:endParaRPr lang="zh-TW" sz="1800" kern="100" dirty="0">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TW" sz="1800" kern="1200" dirty="0">
                          <a:solidFill>
                            <a:schemeClr val="tx1"/>
                          </a:solidFill>
                          <a:effectLst/>
                          <a:latin typeface="+mn-lt"/>
                          <a:ea typeface="+mn-ea"/>
                          <a:cs typeface="+mn-cs"/>
                        </a:rPr>
                        <a:t>Students who have completed two years of undergraduate coursework (i.e., Juniors and Seniors) may apply to become a “</a:t>
                      </a:r>
                      <a:r>
                        <a:rPr lang="en-US" altLang="zh-TW" sz="1800" b="1" kern="1200" dirty="0">
                          <a:solidFill>
                            <a:schemeClr val="tx1"/>
                          </a:solidFill>
                          <a:effectLst/>
                          <a:latin typeface="+mn-lt"/>
                          <a:ea typeface="+mn-ea"/>
                          <a:cs typeface="+mn-cs"/>
                        </a:rPr>
                        <a:t>Master’s Degree Advanced Placement Student</a:t>
                      </a:r>
                      <a:r>
                        <a:rPr lang="en-US" altLang="zh-TW" sz="1800" kern="1200" dirty="0">
                          <a:solidFill>
                            <a:schemeClr val="tx1"/>
                          </a:solidFill>
                          <a:effectLst/>
                          <a:latin typeface="+mn-lt"/>
                          <a:ea typeface="+mn-ea"/>
                          <a:cs typeface="+mn-cs"/>
                        </a:rPr>
                        <a:t>”. All of the master’s level credits will be counted towards their Master’s Degree if/when these students are admitted to an NTNU Master’s Program. However, credits that were counted towards the student’s Bachelor’s degree will be excluded.</a:t>
                      </a:r>
                      <a:endParaRPr lang="zh-TW" sz="1800" kern="100" dirty="0">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TW" sz="1400" kern="1200" dirty="0">
                          <a:solidFill>
                            <a:schemeClr val="tx1"/>
                          </a:solidFill>
                          <a:effectLst/>
                          <a:latin typeface="+mn-lt"/>
                          <a:ea typeface="+mn-ea"/>
                          <a:cs typeface="+mn-cs"/>
                        </a:rPr>
                        <a:t>Graduating undergraduates or master’s students who excelled in their studies and have shown strong potential in research work, are eligible to apply. Along with the application form, applicants should also submit their transcript and </a:t>
                      </a:r>
                      <a:r>
                        <a:rPr lang="en-US" altLang="zh-TW" sz="1400" b="1" kern="1200" dirty="0">
                          <a:solidFill>
                            <a:schemeClr val="tx1"/>
                          </a:solidFill>
                          <a:effectLst/>
                          <a:latin typeface="+mn-lt"/>
                          <a:ea typeface="+mn-ea"/>
                          <a:cs typeface="+mn-cs"/>
                        </a:rPr>
                        <a:t>two recommendation letters from professors (assistant professors or above)</a:t>
                      </a:r>
                      <a:r>
                        <a:rPr lang="en-US" altLang="zh-TW" sz="1400" kern="1200" dirty="0">
                          <a:solidFill>
                            <a:schemeClr val="tx1"/>
                          </a:solidFill>
                          <a:effectLst/>
                          <a:latin typeface="+mn-lt"/>
                          <a:ea typeface="+mn-ea"/>
                          <a:cs typeface="+mn-cs"/>
                        </a:rPr>
                        <a:t> of their respective fields, departments, institutes, college, or degree programs. Direct Admission into Doctoral Programs have to be approved by relevant departments, institutes, degree programs, and the President of the university. Students may also apply to programs in fields that are different from but are still related to their original field(s) of study.</a:t>
                      </a:r>
                      <a:endParaRPr lang="zh-TW" sz="1400" kern="100" dirty="0">
                        <a:effectLst/>
                        <a:latin typeface="+mn-lt"/>
                        <a:ea typeface="華康中圓體" panose="020F0509000000000000" pitchFamily="49" charset="-120"/>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矩形 4"/>
          <p:cNvSpPr>
            <a:spLocks noChangeArrowheads="1"/>
          </p:cNvSpPr>
          <p:nvPr/>
        </p:nvSpPr>
        <p:spPr bwMode="auto">
          <a:xfrm>
            <a:off x="1303934" y="963016"/>
            <a:ext cx="959405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1800" b="1" dirty="0">
                <a:latin typeface="+mn-lt"/>
                <a:ea typeface="華康中圓體" panose="020F0509000000000000" pitchFamily="49" charset="-120"/>
              </a:rPr>
              <a:t>(2)</a:t>
            </a:r>
            <a:r>
              <a:rPr lang="en-US" altLang="zh-TW" sz="1800" b="1" dirty="0">
                <a:latin typeface="+mn-lt"/>
              </a:rPr>
              <a:t> Direct Admission to Master’s and Doctoral Programs</a:t>
            </a:r>
            <a:endParaRPr kumimoji="0" lang="en-US" altLang="zh-TW" sz="1800" dirty="0">
              <a:latin typeface="+mn-lt"/>
              <a:ea typeface="華康中圓體" panose="020F0509000000000000" pitchFamily="49" charset="-120"/>
            </a:endParaRPr>
          </a:p>
          <a:p>
            <a:pPr>
              <a:buNone/>
            </a:pPr>
            <a:r>
              <a:rPr lang="zh-TW" altLang="en-US" sz="1800" dirty="0">
                <a:latin typeface="+mn-lt"/>
              </a:rPr>
              <a:t>      </a:t>
            </a:r>
            <a:r>
              <a:rPr lang="en-US" altLang="zh-TW" sz="1800" dirty="0">
                <a:latin typeface="+mn-lt"/>
              </a:rPr>
              <a:t>Students who are interested in academic research can start early by applying for direct</a:t>
            </a:r>
          </a:p>
          <a:p>
            <a:pPr>
              <a:buNone/>
            </a:pPr>
            <a:r>
              <a:rPr lang="zh-TW" altLang="en-US" sz="1800" dirty="0">
                <a:latin typeface="+mn-lt"/>
              </a:rPr>
              <a:t>     </a:t>
            </a:r>
            <a:r>
              <a:rPr lang="en-US" altLang="zh-TW" sz="1800" dirty="0">
                <a:latin typeface="+mn-lt"/>
              </a:rPr>
              <a:t> admissions to master’s and doctoral programs while they are still in college. </a:t>
            </a:r>
          </a:p>
        </p:txBody>
      </p:sp>
      <p:grpSp>
        <p:nvGrpSpPr>
          <p:cNvPr id="2" name="群組 1">
            <a:extLst>
              <a:ext uri="{FF2B5EF4-FFF2-40B4-BE49-F238E27FC236}">
                <a16:creationId xmlns:a16="http://schemas.microsoft.com/office/drawing/2014/main" id="{B683A6EC-EAFA-492B-8528-A48B75EC54A8}"/>
              </a:ext>
            </a:extLst>
          </p:cNvPr>
          <p:cNvGrpSpPr/>
          <p:nvPr/>
        </p:nvGrpSpPr>
        <p:grpSpPr>
          <a:xfrm>
            <a:off x="3030034" y="91940"/>
            <a:ext cx="6406929" cy="664784"/>
            <a:chOff x="3030034" y="91940"/>
            <a:chExt cx="6406929" cy="664784"/>
          </a:xfrm>
        </p:grpSpPr>
        <p:sp>
          <p:nvSpPr>
            <p:cNvPr id="12" name="文字方塊 11">
              <a:extLst>
                <a:ext uri="{FF2B5EF4-FFF2-40B4-BE49-F238E27FC236}">
                  <a16:creationId xmlns:a16="http://schemas.microsoft.com/office/drawing/2014/main" id="{D4840B82-0B12-495C-B7C8-570745862EEF}"/>
                </a:ext>
              </a:extLst>
            </p:cNvPr>
            <p:cNvSpPr txBox="1"/>
            <p:nvPr/>
          </p:nvSpPr>
          <p:spPr>
            <a:xfrm>
              <a:off x="3907758" y="231104"/>
              <a:ext cx="4223144" cy="400110"/>
            </a:xfrm>
            <a:prstGeom prst="rect">
              <a:avLst/>
            </a:prstGeom>
            <a:noFill/>
          </p:spPr>
          <p:txBody>
            <a:bodyPr wrap="none" rtlCol="0">
              <a:spAutoFit/>
            </a:bodyPr>
            <a:lstStyle/>
            <a:p>
              <a:r>
                <a:rPr lang="en-US" altLang="zh-TW" sz="2000" b="1" dirty="0">
                  <a:solidFill>
                    <a:srgbClr val="E40082"/>
                  </a:solidFill>
                  <a:ea typeface="標楷體" panose="03000509000000000000" pitchFamily="65" charset="-120"/>
                </a:rPr>
                <a:t>Continuing education post-graduation</a:t>
              </a:r>
            </a:p>
          </p:txBody>
        </p:sp>
        <p:sp>
          <p:nvSpPr>
            <p:cNvPr id="13" name="Line 11">
              <a:extLst>
                <a:ext uri="{FF2B5EF4-FFF2-40B4-BE49-F238E27FC236}">
                  <a16:creationId xmlns:a16="http://schemas.microsoft.com/office/drawing/2014/main" id="{2A552C6C-401A-4F54-8CB3-23AD9E94EDFF}"/>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4" name="圖片 13">
              <a:extLst>
                <a:ext uri="{FF2B5EF4-FFF2-40B4-BE49-F238E27FC236}">
                  <a16:creationId xmlns:a16="http://schemas.microsoft.com/office/drawing/2014/main" id="{36CD9050-2FDD-430D-8754-7A932A567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034" y="91940"/>
              <a:ext cx="662400" cy="664784"/>
            </a:xfrm>
            <a:prstGeom prst="rect">
              <a:avLst/>
            </a:prstGeom>
          </p:spPr>
        </p:pic>
      </p:grpSp>
      <p:sp>
        <p:nvSpPr>
          <p:cNvPr id="17" name="投影片編號版面配置區 1">
            <a:extLst>
              <a:ext uri="{FF2B5EF4-FFF2-40B4-BE49-F238E27FC236}">
                <a16:creationId xmlns:a16="http://schemas.microsoft.com/office/drawing/2014/main" id="{626F5597-614E-4447-99CF-16CE9CBE17D4}"/>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61</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1795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13" name="群組 12"/>
          <p:cNvGrpSpPr/>
          <p:nvPr/>
        </p:nvGrpSpPr>
        <p:grpSpPr>
          <a:xfrm>
            <a:off x="3378928" y="819329"/>
            <a:ext cx="5501597" cy="5898461"/>
            <a:chOff x="2963393" y="825071"/>
            <a:chExt cx="5501597" cy="5898461"/>
          </a:xfrm>
        </p:grpSpPr>
        <p:pic>
          <p:nvPicPr>
            <p:cNvPr id="16" name="圖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17" name="文字方塊 16"/>
            <p:cNvSpPr txBox="1"/>
            <p:nvPr/>
          </p:nvSpPr>
          <p:spPr>
            <a:xfrm rot="21215758">
              <a:off x="4132213" y="1434742"/>
              <a:ext cx="2165978" cy="646331"/>
            </a:xfrm>
            <a:prstGeom prst="rect">
              <a:avLst/>
            </a:prstGeom>
            <a:noFill/>
          </p:spPr>
          <p:txBody>
            <a:bodyPr wrap="non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學長姐分享       </a:t>
              </a:r>
              <a:endParaRPr lang="en-US" altLang="zh-TW" b="1" dirty="0">
                <a:solidFill>
                  <a:srgbClr val="FF0000"/>
                </a:solidFill>
                <a:latin typeface="標楷體" panose="03000509000000000000" pitchFamily="65" charset="-120"/>
                <a:ea typeface="標楷體" panose="03000509000000000000" pitchFamily="65" charset="-120"/>
              </a:endParaRPr>
            </a:p>
            <a:p>
              <a:endParaRPr lang="zh-TW" altLang="en-US" b="1" dirty="0">
                <a:solidFill>
                  <a:srgbClr val="FF0000"/>
                </a:solidFill>
                <a:latin typeface="標楷體" panose="03000509000000000000" pitchFamily="65" charset="-120"/>
                <a:ea typeface="標楷體" panose="03000509000000000000" pitchFamily="65" charset="-120"/>
              </a:endParaRPr>
            </a:p>
          </p:txBody>
        </p:sp>
      </p:grpSp>
      <p:grpSp>
        <p:nvGrpSpPr>
          <p:cNvPr id="18" name="群組 17"/>
          <p:cNvGrpSpPr/>
          <p:nvPr/>
        </p:nvGrpSpPr>
        <p:grpSpPr>
          <a:xfrm>
            <a:off x="3378928" y="819328"/>
            <a:ext cx="5302735" cy="5898462"/>
            <a:chOff x="2963393" y="825071"/>
            <a:chExt cx="5501597" cy="5898461"/>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0" name="文字方塊 19"/>
            <p:cNvSpPr txBox="1"/>
            <p:nvPr/>
          </p:nvSpPr>
          <p:spPr>
            <a:xfrm rot="21215758">
              <a:off x="3869177" y="1423225"/>
              <a:ext cx="2227249" cy="646331"/>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學長姐分享       </a:t>
              </a:r>
              <a:endParaRPr lang="en-US" altLang="zh-TW"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grpSp>
      <p:sp>
        <p:nvSpPr>
          <p:cNvPr id="21" name="文字方塊 20"/>
          <p:cNvSpPr txBox="1"/>
          <p:nvPr/>
        </p:nvSpPr>
        <p:spPr>
          <a:xfrm rot="21240414">
            <a:off x="4344245" y="1638024"/>
            <a:ext cx="4035658" cy="4630370"/>
          </a:xfrm>
          <a:prstGeom prst="rect">
            <a:avLst/>
          </a:prstGeom>
          <a:noFill/>
        </p:spPr>
        <p:txBody>
          <a:bodyPr wrap="square" rtlCol="0">
            <a:spAutoFit/>
          </a:bodyPr>
          <a:lstStyle/>
          <a:p>
            <a:pPr>
              <a:lnSpc>
                <a:spcPct val="130000"/>
              </a:lnSpc>
            </a:pP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現在非傳統學習的方式有許多種，課業輔導社群是其中之一。課業輔導社群是高自發性的群體，參加與否完全決定於自己。成效高低正相關於自己的參與程度。</a:t>
            </a:r>
          </a:p>
          <a:p>
            <a:pPr>
              <a:lnSpc>
                <a:spcPct val="130000"/>
              </a:lnSpc>
            </a:pPr>
            <a:r>
              <a:rPr lang="en-US" altLang="zh-TW"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若積極參與且同儕之間有良好互動的狀況下，在分享自身經驗與參考其他人的想法可以激盪出很不一樣的火花，課業輔導社群的功能才會充分發揮。身為號召人，我認為課業輔導社群能讓想要在課餘時間討論課業的同學們有個機會大家一起討論問題找答案。</a:t>
            </a:r>
          </a:p>
          <a:p>
            <a:pPr>
              <a:lnSpc>
                <a:spcPct val="130000"/>
              </a:lnSpc>
            </a:pPr>
            <a:r>
              <a:rPr lang="en-US" altLang="zh-TW"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本課輔培養學生對於微積分的積極學習，並輔導學習成效不彰的學生，實行漸進式的教學，最基本目標是參加課輔的學生順利通過。透過開辦課輔，利用課餘時間來進行學習，並由助教講解來釐清觀念，親自練習題目加深印象，熟能生巧，進而提升其學習上的成就感：也建立起他的信心，以期對於科學領域產生廣泛的興趣。</a:t>
            </a:r>
          </a:p>
          <a:p>
            <a:pPr>
              <a:lnSpc>
                <a:spcPct val="130000"/>
              </a:lnSpc>
            </a:pPr>
            <a:r>
              <a:rPr lang="en-US" altLang="zh-TW"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在實際舉辦過後，不少學弟妹也覺得受益良多，也因為有課業輔導社群的幫助下，期中考與期末考前有複習進度，使他們的考試能夠拿到不錯的成績，所以我認為有意願課後學習的同學很適合找幾個志同道合的同學共組課業輔導社群。 </a:t>
            </a:r>
            <a:endParaRPr lang="zh-TW" altLang="en-US" sz="1200" b="1"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62</a:t>
            </a:fld>
            <a:endParaRPr lang="zh-TW" altLang="en-US">
              <a:latin typeface="標楷體" panose="03000509000000000000" pitchFamily="65" charset="-120"/>
              <a:ea typeface="標楷體" panose="03000509000000000000" pitchFamily="65" charset="-120"/>
            </a:endParaRPr>
          </a:p>
        </p:txBody>
      </p:sp>
      <p:sp>
        <p:nvSpPr>
          <p:cNvPr id="14" name="文字方塊 13"/>
          <p:cNvSpPr txBox="1"/>
          <p:nvPr/>
        </p:nvSpPr>
        <p:spPr>
          <a:xfrm rot="21215758">
            <a:off x="6946142" y="5855493"/>
            <a:ext cx="1569660" cy="369332"/>
          </a:xfrm>
          <a:prstGeom prst="rect">
            <a:avLst/>
          </a:prstGeom>
          <a:noFill/>
        </p:spPr>
        <p:txBody>
          <a:bodyPr wrap="none" rtlCol="0">
            <a:spAutoFit/>
          </a:bodyPr>
          <a:lstStyle/>
          <a:p>
            <a:r>
              <a:rPr lang="zh-TW" altLang="en-US" b="1" dirty="0">
                <a:latin typeface="標楷體" panose="03000509000000000000" pitchFamily="65" charset="-120"/>
                <a:ea typeface="標楷體" panose="03000509000000000000" pitchFamily="65" charset="-120"/>
              </a:rPr>
              <a:t>機電工程學系</a:t>
            </a:r>
          </a:p>
        </p:txBody>
      </p:sp>
      <p:grpSp>
        <p:nvGrpSpPr>
          <p:cNvPr id="4" name="群組 3">
            <a:extLst>
              <a:ext uri="{FF2B5EF4-FFF2-40B4-BE49-F238E27FC236}">
                <a16:creationId xmlns:a16="http://schemas.microsoft.com/office/drawing/2014/main" id="{2DDDF751-6C65-4C94-A9C1-B84EE1ABC153}"/>
              </a:ext>
            </a:extLst>
          </p:cNvPr>
          <p:cNvGrpSpPr/>
          <p:nvPr/>
        </p:nvGrpSpPr>
        <p:grpSpPr>
          <a:xfrm>
            <a:off x="3013159" y="138534"/>
            <a:ext cx="6423804" cy="662400"/>
            <a:chOff x="3013159" y="138534"/>
            <a:chExt cx="6423804" cy="662400"/>
          </a:xfrm>
        </p:grpSpPr>
        <p:sp>
          <p:nvSpPr>
            <p:cNvPr id="3" name="文字方塊 2"/>
            <p:cNvSpPr txBox="1"/>
            <p:nvPr/>
          </p:nvSpPr>
          <p:spPr>
            <a:xfrm>
              <a:off x="3907758" y="231104"/>
              <a:ext cx="2621230" cy="400110"/>
            </a:xfrm>
            <a:prstGeom prst="rect">
              <a:avLst/>
            </a:prstGeom>
            <a:noFill/>
          </p:spPr>
          <p:txBody>
            <a:bodyPr wrap="none" rtlCol="0">
              <a:spAutoFit/>
            </a:bodyPr>
            <a:lstStyle/>
            <a:p>
              <a:r>
                <a:rPr lang="zh-TW" altLang="zh-TW" sz="2000" b="1" dirty="0">
                  <a:solidFill>
                    <a:srgbClr val="70AD47"/>
                  </a:solidFill>
                  <a:latin typeface="標楷體" panose="03000509000000000000" pitchFamily="65" charset="-120"/>
                  <a:ea typeface="標楷體" panose="03000509000000000000" pitchFamily="65" charset="-120"/>
                </a:rPr>
                <a:t>大學只有在教室學嗎</a:t>
              </a:r>
              <a:r>
                <a:rPr lang="en-US" altLang="zh-TW" sz="2000" b="1" dirty="0">
                  <a:solidFill>
                    <a:srgbClr val="70AD47"/>
                  </a:solidFill>
                  <a:latin typeface="標楷體" panose="03000509000000000000" pitchFamily="65" charset="-120"/>
                  <a:ea typeface="標楷體" panose="03000509000000000000" pitchFamily="65" charset="-120"/>
                </a:rPr>
                <a:t>?</a:t>
              </a:r>
              <a:endParaRPr lang="zh-TW" altLang="en-US" sz="2000" b="1" dirty="0">
                <a:solidFill>
                  <a:srgbClr val="70AD47"/>
                </a:solidFill>
                <a:latin typeface="標楷體" panose="03000509000000000000" pitchFamily="65" charset="-120"/>
                <a:ea typeface="標楷體" panose="03000509000000000000" pitchFamily="65" charset="-120"/>
              </a:endParaRP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15" name="群組 14">
              <a:extLst>
                <a:ext uri="{FF2B5EF4-FFF2-40B4-BE49-F238E27FC236}">
                  <a16:creationId xmlns:a16="http://schemas.microsoft.com/office/drawing/2014/main" id="{EA7CE5AD-C77B-47A3-A950-75B35EA63925}"/>
                </a:ext>
              </a:extLst>
            </p:cNvPr>
            <p:cNvGrpSpPr/>
            <p:nvPr/>
          </p:nvGrpSpPr>
          <p:grpSpPr>
            <a:xfrm>
              <a:off x="3013159" y="138534"/>
              <a:ext cx="967396" cy="662400"/>
              <a:chOff x="6931742" y="4268728"/>
              <a:chExt cx="967396" cy="662400"/>
            </a:xfrm>
          </p:grpSpPr>
          <p:sp>
            <p:nvSpPr>
              <p:cNvPr id="22" name="橢圓 21">
                <a:extLst>
                  <a:ext uri="{FF2B5EF4-FFF2-40B4-BE49-F238E27FC236}">
                    <a16:creationId xmlns:a16="http://schemas.microsoft.com/office/drawing/2014/main" id="{D2D1C258-AF5A-44BC-A2C8-053A93D95D1E}"/>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4" name="文字方塊 23">
                <a:extLst>
                  <a:ext uri="{FF2B5EF4-FFF2-40B4-BE49-F238E27FC236}">
                    <a16:creationId xmlns:a16="http://schemas.microsoft.com/office/drawing/2014/main" id="{3474BDBF-78EE-4B3E-8D7D-337159D74C94}"/>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Tree>
    <p:extLst>
      <p:ext uri="{BB962C8B-B14F-4D97-AF65-F5344CB8AC3E}">
        <p14:creationId xmlns:p14="http://schemas.microsoft.com/office/powerpoint/2010/main" val="2746417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18" name="群組 17"/>
          <p:cNvGrpSpPr/>
          <p:nvPr/>
        </p:nvGrpSpPr>
        <p:grpSpPr>
          <a:xfrm>
            <a:off x="3692433" y="1064027"/>
            <a:ext cx="5302735" cy="5607230"/>
            <a:chOff x="2963393" y="825071"/>
            <a:chExt cx="5501597" cy="5607229"/>
          </a:xfrm>
        </p:grpSpPr>
        <p:pic>
          <p:nvPicPr>
            <p:cNvPr id="19" name="圖片 18"/>
            <p:cNvPicPr>
              <a:picLocks noChangeAspect="1"/>
            </p:cNvPicPr>
            <p:nvPr/>
          </p:nvPicPr>
          <p:blipFill rotWithShape="1">
            <a:blip r:embed="rId4" cstate="print">
              <a:extLst>
                <a:ext uri="{28A0092B-C50C-407E-A947-70E740481C1C}">
                  <a14:useLocalDpi xmlns:a14="http://schemas.microsoft.com/office/drawing/2010/main" val="0"/>
                </a:ext>
              </a:extLst>
            </a:blip>
            <a:srcRect b="4938"/>
            <a:stretch/>
          </p:blipFill>
          <p:spPr>
            <a:xfrm>
              <a:off x="2963393" y="825071"/>
              <a:ext cx="5501597" cy="5607229"/>
            </a:xfrm>
            <a:prstGeom prst="rect">
              <a:avLst/>
            </a:prstGeom>
          </p:spPr>
        </p:pic>
        <p:sp>
          <p:nvSpPr>
            <p:cNvPr id="20" name="文字方塊 19"/>
            <p:cNvSpPr txBox="1"/>
            <p:nvPr/>
          </p:nvSpPr>
          <p:spPr>
            <a:xfrm rot="21215758">
              <a:off x="3740548" y="1436575"/>
              <a:ext cx="2045969" cy="369332"/>
            </a:xfrm>
            <a:prstGeom prst="rect">
              <a:avLst/>
            </a:prstGeom>
            <a:noFill/>
          </p:spPr>
          <p:txBody>
            <a:bodyPr wrap="none" rtlCol="0">
              <a:spAutoFit/>
            </a:bodyPr>
            <a:lstStyle/>
            <a:p>
              <a:r>
                <a:rPr lang="en-US" altLang="zh-TW" dirty="0"/>
                <a:t>Experience Sharing</a:t>
              </a:r>
              <a:endParaRPr lang="zh-TW" altLang="en-US" b="1" dirty="0">
                <a:latin typeface="華康中圓體" panose="020F0509000000000000" pitchFamily="49" charset="-120"/>
                <a:ea typeface="華康中圓體" panose="020F0509000000000000" pitchFamily="49" charset="-120"/>
              </a:endParaRPr>
            </a:p>
          </p:txBody>
        </p:sp>
      </p:grpSp>
      <p:sp>
        <p:nvSpPr>
          <p:cNvPr id="21" name="文字方塊 20"/>
          <p:cNvSpPr txBox="1"/>
          <p:nvPr/>
        </p:nvSpPr>
        <p:spPr>
          <a:xfrm rot="21240414">
            <a:off x="4657750" y="1951139"/>
            <a:ext cx="4035658" cy="4493538"/>
          </a:xfrm>
          <a:prstGeom prst="rect">
            <a:avLst/>
          </a:prstGeom>
          <a:noFill/>
        </p:spPr>
        <p:txBody>
          <a:bodyPr wrap="square" rtlCol="0">
            <a:spAutoFit/>
          </a:bodyPr>
          <a:lstStyle/>
          <a:p>
            <a:r>
              <a:rPr lang="en-US" altLang="zh-TW" sz="900" dirty="0">
                <a:latin typeface="華康中圓體" panose="020F0509000000000000" pitchFamily="49" charset="-120"/>
                <a:ea typeface="華康中圓體" panose="020F0509000000000000" pitchFamily="49" charset="-120"/>
              </a:rPr>
              <a:t> </a:t>
            </a:r>
            <a:r>
              <a:rPr lang="zh-TW" altLang="en-US" sz="900" dirty="0">
                <a:latin typeface="華康中圓體" panose="020F0509000000000000" pitchFamily="49" charset="-120"/>
                <a:ea typeface="華康中圓體" panose="020F0509000000000000" pitchFamily="49" charset="-120"/>
              </a:rPr>
              <a:t>   </a:t>
            </a:r>
            <a:r>
              <a:rPr lang="en-US" altLang="zh-TW" sz="1100" dirty="0"/>
              <a:t>There are many kinds of non-traditional ways of learning nowadays, one of which is study groups. Study groups are highly voluntary groups. People will decide on their own if they want to join, and the effect is positively correlated to how deeply involved they are. If students actively participated and had good interactions with their peers, they can get a lot out of this through sharing their own experiences and taking other’s thoughts into consideration. This is how a study group can really work. As a founder of a study group, I think study groups can give those who wish to discuss about their classwork outside of classrooms a chance to gather and find the solutions together. </a:t>
            </a:r>
            <a:endParaRPr lang="zh-TW" altLang="zh-TW" sz="1100" dirty="0"/>
          </a:p>
          <a:p>
            <a:r>
              <a:rPr lang="en-US" altLang="zh-TW" sz="1100" dirty="0"/>
              <a:t>         My study group encourages students to learn calculus, and help those who are struggling. We take it step-by-step, and the most basic goal is to help our members get a passing grade. Through starting a study group, using our own free time to learn, and having TAs explain the content and show how the math is done, can give learners a stronger impression, improve their skills through practice, and ultimately give them a sense of accomplishment in learning. Not to mention giving students confidence, and hopefully lead to a broad interest in the sciences. </a:t>
            </a:r>
            <a:endParaRPr lang="zh-TW" altLang="zh-TW" sz="1100" dirty="0"/>
          </a:p>
          <a:p>
            <a:r>
              <a:rPr lang="en-US" altLang="zh-TW" sz="1100" dirty="0"/>
              <a:t>        At the end of the study group, many participants found the experience beneficial. And with the assistance of the study group, with its help sessions before the midterm and the final, they got pretty decent grades. So I think those who want to study outside of the classroom will be quite suited to find a few other likeminded people and form a study group.</a:t>
            </a:r>
            <a:r>
              <a:rPr lang="zh-TW" altLang="zh-TW" sz="900" dirty="0">
                <a:latin typeface="華康中圓體" panose="020F0509000000000000" pitchFamily="49" charset="-120"/>
                <a:ea typeface="華康中圓體" panose="020F0509000000000000" pitchFamily="49" charset="-120"/>
              </a:rPr>
              <a:t> </a:t>
            </a:r>
            <a:endParaRPr lang="zh-TW" altLang="en-US" sz="900" b="1" dirty="0">
              <a:latin typeface="華康中圓體" panose="020F0509000000000000" pitchFamily="49" charset="-120"/>
              <a:ea typeface="華康中圓體" panose="020F0509000000000000" pitchFamily="49" charset="-120"/>
            </a:endParaRPr>
          </a:p>
        </p:txBody>
      </p:sp>
      <p:sp>
        <p:nvSpPr>
          <p:cNvPr id="14" name="文字方塊 13"/>
          <p:cNvSpPr txBox="1"/>
          <p:nvPr/>
        </p:nvSpPr>
        <p:spPr>
          <a:xfrm rot="21215758">
            <a:off x="6721294" y="6130969"/>
            <a:ext cx="2646365" cy="307777"/>
          </a:xfrm>
          <a:prstGeom prst="rect">
            <a:avLst/>
          </a:prstGeom>
          <a:noFill/>
        </p:spPr>
        <p:txBody>
          <a:bodyPr wrap="none" rtlCol="0">
            <a:spAutoFit/>
          </a:bodyPr>
          <a:lstStyle/>
          <a:p>
            <a:r>
              <a:rPr lang="en-US" altLang="zh-TW" sz="1400" dirty="0"/>
              <a:t>Dept. of Mechatronic Engineering</a:t>
            </a:r>
            <a:endParaRPr lang="zh-TW" altLang="en-US" sz="1400" b="1" dirty="0">
              <a:latin typeface="華康中圓體" panose="020F0509000000000000" pitchFamily="49" charset="-120"/>
              <a:ea typeface="華康中圓體" panose="020F0509000000000000" pitchFamily="49" charset="-120"/>
            </a:endParaRPr>
          </a:p>
        </p:txBody>
      </p:sp>
      <p:sp>
        <p:nvSpPr>
          <p:cNvPr id="28" name="投影片編號版面配置區 1">
            <a:extLst>
              <a:ext uri="{FF2B5EF4-FFF2-40B4-BE49-F238E27FC236}">
                <a16:creationId xmlns:a16="http://schemas.microsoft.com/office/drawing/2014/main" id="{67E90C77-98BF-4D1C-8E93-3482688735CF}"/>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63</a:t>
            </a:fld>
            <a:endParaRPr lang="zh-TW" altLang="en-US">
              <a:latin typeface="標楷體" panose="03000509000000000000" pitchFamily="65" charset="-120"/>
              <a:ea typeface="標楷體" panose="03000509000000000000" pitchFamily="65" charset="-120"/>
            </a:endParaRPr>
          </a:p>
        </p:txBody>
      </p:sp>
      <p:grpSp>
        <p:nvGrpSpPr>
          <p:cNvPr id="15" name="群組 14">
            <a:extLst>
              <a:ext uri="{FF2B5EF4-FFF2-40B4-BE49-F238E27FC236}">
                <a16:creationId xmlns:a16="http://schemas.microsoft.com/office/drawing/2014/main" id="{8731B06A-A1D7-4C35-B9E8-3F258031E297}"/>
              </a:ext>
            </a:extLst>
          </p:cNvPr>
          <p:cNvGrpSpPr/>
          <p:nvPr/>
        </p:nvGrpSpPr>
        <p:grpSpPr>
          <a:xfrm>
            <a:off x="3013159" y="138534"/>
            <a:ext cx="6537682" cy="662400"/>
            <a:chOff x="3013159" y="138534"/>
            <a:chExt cx="6537682" cy="662400"/>
          </a:xfrm>
        </p:grpSpPr>
        <p:sp>
          <p:nvSpPr>
            <p:cNvPr id="22" name="文字方塊 21">
              <a:extLst>
                <a:ext uri="{FF2B5EF4-FFF2-40B4-BE49-F238E27FC236}">
                  <a16:creationId xmlns:a16="http://schemas.microsoft.com/office/drawing/2014/main" id="{8891E412-F6BB-4B4B-B229-BBB36AF002F9}"/>
                </a:ext>
              </a:extLst>
            </p:cNvPr>
            <p:cNvSpPr txBox="1"/>
            <p:nvPr/>
          </p:nvSpPr>
          <p:spPr>
            <a:xfrm>
              <a:off x="3907758" y="231104"/>
              <a:ext cx="5643083" cy="400110"/>
            </a:xfrm>
            <a:prstGeom prst="rect">
              <a:avLst/>
            </a:prstGeom>
            <a:noFill/>
          </p:spPr>
          <p:txBody>
            <a:bodyPr wrap="none" rtlCol="0">
              <a:spAutoFit/>
            </a:bodyPr>
            <a:lstStyle/>
            <a:p>
              <a:r>
                <a:rPr lang="en-US" altLang="zh-TW" sz="2000" b="1" dirty="0">
                  <a:solidFill>
                    <a:srgbClr val="70AD47"/>
                  </a:solidFill>
                  <a:ea typeface="標楷體" panose="03000509000000000000" pitchFamily="65" charset="-120"/>
                </a:rPr>
                <a:t>Does learning always have to be inside classrooms?</a:t>
              </a:r>
            </a:p>
          </p:txBody>
        </p:sp>
        <p:sp>
          <p:nvSpPr>
            <p:cNvPr id="24" name="Line 11">
              <a:extLst>
                <a:ext uri="{FF2B5EF4-FFF2-40B4-BE49-F238E27FC236}">
                  <a16:creationId xmlns:a16="http://schemas.microsoft.com/office/drawing/2014/main" id="{0C3170A8-3D20-405F-891E-884C0906AACA}"/>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25" name="群組 24">
              <a:extLst>
                <a:ext uri="{FF2B5EF4-FFF2-40B4-BE49-F238E27FC236}">
                  <a16:creationId xmlns:a16="http://schemas.microsoft.com/office/drawing/2014/main" id="{19055E5E-5F3A-4E46-98DD-F77D6857A6DA}"/>
                </a:ext>
              </a:extLst>
            </p:cNvPr>
            <p:cNvGrpSpPr/>
            <p:nvPr/>
          </p:nvGrpSpPr>
          <p:grpSpPr>
            <a:xfrm>
              <a:off x="3013159" y="138534"/>
              <a:ext cx="967396" cy="662400"/>
              <a:chOff x="6931742" y="4268728"/>
              <a:chExt cx="967396" cy="662400"/>
            </a:xfrm>
          </p:grpSpPr>
          <p:sp>
            <p:nvSpPr>
              <p:cNvPr id="29" name="橢圓 28">
                <a:extLst>
                  <a:ext uri="{FF2B5EF4-FFF2-40B4-BE49-F238E27FC236}">
                    <a16:creationId xmlns:a16="http://schemas.microsoft.com/office/drawing/2014/main" id="{96CE7775-B9BA-423F-99DD-5650CFBDB244}"/>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0" name="文字方塊 29">
                <a:extLst>
                  <a:ext uri="{FF2B5EF4-FFF2-40B4-BE49-F238E27FC236}">
                    <a16:creationId xmlns:a16="http://schemas.microsoft.com/office/drawing/2014/main" id="{66FD9577-0278-4D44-B956-916604A649DA}"/>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Tree>
    <p:extLst>
      <p:ext uri="{BB962C8B-B14F-4D97-AF65-F5344CB8AC3E}">
        <p14:creationId xmlns:p14="http://schemas.microsoft.com/office/powerpoint/2010/main" val="1955946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07758" y="231104"/>
            <a:ext cx="2621230" cy="400110"/>
          </a:xfrm>
          <a:prstGeom prst="rect">
            <a:avLst/>
          </a:prstGeom>
          <a:noFill/>
        </p:spPr>
        <p:txBody>
          <a:bodyPr wrap="none" rtlCol="0">
            <a:spAutoFit/>
          </a:bodyPr>
          <a:lstStyle/>
          <a:p>
            <a:r>
              <a:rPr lang="zh-TW" altLang="zh-TW" sz="2000" b="1" dirty="0">
                <a:solidFill>
                  <a:srgbClr val="70AD47"/>
                </a:solidFill>
                <a:latin typeface="標楷體" panose="03000509000000000000" pitchFamily="65" charset="-120"/>
                <a:ea typeface="標楷體" panose="03000509000000000000" pitchFamily="65" charset="-120"/>
              </a:rPr>
              <a:t>大學只有在教室學嗎</a:t>
            </a:r>
            <a:r>
              <a:rPr lang="en-US" altLang="zh-TW" sz="2000" b="1" dirty="0">
                <a:solidFill>
                  <a:srgbClr val="70AD47"/>
                </a:solidFill>
                <a:latin typeface="標楷體" panose="03000509000000000000" pitchFamily="65" charset="-120"/>
                <a:ea typeface="標楷體" panose="03000509000000000000" pitchFamily="65" charset="-120"/>
              </a:rPr>
              <a:t>?</a:t>
            </a:r>
            <a:endParaRPr lang="zh-TW" altLang="en-US" sz="2000" b="1" dirty="0">
              <a:solidFill>
                <a:srgbClr val="70AD47"/>
              </a:solidFill>
              <a:latin typeface="標楷體" panose="03000509000000000000" pitchFamily="65" charset="-120"/>
              <a:ea typeface="標楷體" panose="03000509000000000000" pitchFamily="65" charset="-120"/>
            </a:endParaRP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1544289" y="1051483"/>
            <a:ext cx="8401569" cy="646331"/>
          </a:xfrm>
          <a:prstGeom prst="rect">
            <a:avLst/>
          </a:prstGeom>
          <a:noFill/>
        </p:spPr>
        <p:txBody>
          <a:bodyPr wrap="square" rtlCol="0">
            <a:spAutoFit/>
          </a:bodyPr>
          <a:lstStyle/>
          <a:p>
            <a:pPr marL="285750" indent="-285750">
              <a:buFont typeface="Wingdings" panose="05000000000000000000" pitchFamily="2" charset="2"/>
              <a:buChar char="Ø"/>
            </a:pPr>
            <a:r>
              <a:rPr lang="zh-TW" altLang="en-US" b="1" dirty="0">
                <a:solidFill>
                  <a:srgbClr val="70AD47"/>
                </a:solidFill>
                <a:latin typeface="標楷體" panose="03000509000000000000" pitchFamily="65" charset="-120"/>
                <a:ea typeface="標楷體" panose="03000509000000000000" pitchFamily="65" charset="-120"/>
              </a:rPr>
              <a:t>唯有透過自我發現、自我學習，不斷地探勘挖掘，視界會愈來愈深邃，心胸會愈來愈寬廣，內在之河會愈來愈豐沛。</a:t>
            </a:r>
            <a:endParaRPr lang="zh-TW" altLang="en-US" dirty="0">
              <a:solidFill>
                <a:srgbClr val="70AD47"/>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64</a:t>
            </a:fld>
            <a:endParaRPr lang="zh-TW" altLang="en-US">
              <a:latin typeface="標楷體" panose="03000509000000000000" pitchFamily="65" charset="-120"/>
              <a:ea typeface="標楷體" panose="03000509000000000000" pitchFamily="65" charset="-120"/>
            </a:endParaRPr>
          </a:p>
        </p:txBody>
      </p:sp>
      <p:grpSp>
        <p:nvGrpSpPr>
          <p:cNvPr id="7" name="群組 6">
            <a:extLst>
              <a:ext uri="{FF2B5EF4-FFF2-40B4-BE49-F238E27FC236}">
                <a16:creationId xmlns:a16="http://schemas.microsoft.com/office/drawing/2014/main" id="{F21ED5D3-3551-4938-84D9-C33E77FAF122}"/>
              </a:ext>
            </a:extLst>
          </p:cNvPr>
          <p:cNvGrpSpPr/>
          <p:nvPr/>
        </p:nvGrpSpPr>
        <p:grpSpPr>
          <a:xfrm>
            <a:off x="1836004" y="4976483"/>
            <a:ext cx="8981596" cy="1258860"/>
            <a:chOff x="1100467" y="6018566"/>
            <a:chExt cx="8981596" cy="1258860"/>
          </a:xfrm>
        </p:grpSpPr>
        <p:sp>
          <p:nvSpPr>
            <p:cNvPr id="16" name="文字方塊 15">
              <a:extLst>
                <a:ext uri="{FF2B5EF4-FFF2-40B4-BE49-F238E27FC236}">
                  <a16:creationId xmlns:a16="http://schemas.microsoft.com/office/drawing/2014/main" id="{3D749186-6B5F-4746-B6B7-DB60ED255DE5}"/>
                </a:ext>
              </a:extLst>
            </p:cNvPr>
            <p:cNvSpPr txBox="1"/>
            <p:nvPr/>
          </p:nvSpPr>
          <p:spPr>
            <a:xfrm>
              <a:off x="1558358" y="6446429"/>
              <a:ext cx="7903844" cy="830997"/>
            </a:xfrm>
            <a:prstGeom prst="rect">
              <a:avLst/>
            </a:prstGeom>
            <a:noFill/>
          </p:spPr>
          <p:txBody>
            <a:bodyPr wrap="square" rtlCol="0">
              <a:spAutoFit/>
            </a:bodyPr>
            <a:lstStyle/>
            <a:p>
              <a:pPr lvl="0"/>
              <a:r>
                <a:rPr lang="zh-TW" altLang="en-US" sz="1600" dirty="0">
                  <a:latin typeface="標楷體" panose="03000509000000000000" pitchFamily="65" charset="-120"/>
                  <a:ea typeface="標楷體" panose="03000509000000000000" pitchFamily="65" charset="-120"/>
                </a:rPr>
                <a:t>為輔導與協助學習困難學生，臺師大教學發展中心設立課業輔導學習社群，由相關系所教師與學生組成，以同儕輔導方式協助學生度過學習難關。</a:t>
              </a:r>
              <a:endParaRPr lang="en-US" altLang="zh-TW" sz="16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dirty="0">
                  <a:latin typeface="標楷體" panose="03000509000000000000" pitchFamily="65" charset="-120"/>
                  <a:ea typeface="標楷體" panose="03000509000000000000" pitchFamily="65" charset="-120"/>
                </a:rPr>
                <a:t>教學發展中心課業輔導學習社群網址：</a:t>
              </a:r>
              <a:r>
                <a:rPr lang="en-US" altLang="zh-TW" sz="1600" dirty="0">
                  <a:latin typeface="標楷體" panose="03000509000000000000" pitchFamily="65" charset="-120"/>
                  <a:ea typeface="標楷體" panose="03000509000000000000" pitchFamily="65" charset="-120"/>
                </a:rPr>
                <a:t>https://ctld.ntnu.edu.tw/</a:t>
              </a:r>
              <a:endParaRPr lang="zh-TW" altLang="en-US" sz="1600" dirty="0">
                <a:latin typeface="標楷體" panose="03000509000000000000" pitchFamily="65" charset="-120"/>
                <a:ea typeface="標楷體" panose="03000509000000000000" pitchFamily="65" charset="-120"/>
              </a:endParaRPr>
            </a:p>
          </p:txBody>
        </p:sp>
        <p:sp>
          <p:nvSpPr>
            <p:cNvPr id="17" name="文字方塊 16">
              <a:extLst>
                <a:ext uri="{FF2B5EF4-FFF2-40B4-BE49-F238E27FC236}">
                  <a16:creationId xmlns:a16="http://schemas.microsoft.com/office/drawing/2014/main" id="{08ADC38B-C4EC-49F0-8A8E-A1DF1315AFA2}"/>
                </a:ext>
              </a:extLst>
            </p:cNvPr>
            <p:cNvSpPr txBox="1"/>
            <p:nvPr/>
          </p:nvSpPr>
          <p:spPr>
            <a:xfrm>
              <a:off x="1100467" y="6018566"/>
              <a:ext cx="2621230"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課業輔導學習社群</a:t>
              </a:r>
              <a:endParaRPr lang="zh-TW" altLang="en-US" dirty="0">
                <a:latin typeface="標楷體" panose="03000509000000000000" pitchFamily="65" charset="-120"/>
                <a:ea typeface="標楷體" panose="03000509000000000000" pitchFamily="65" charset="-120"/>
              </a:endParaRPr>
            </a:p>
          </p:txBody>
        </p:sp>
        <p:pic>
          <p:nvPicPr>
            <p:cNvPr id="19" name="圖片 18">
              <a:extLst>
                <a:ext uri="{FF2B5EF4-FFF2-40B4-BE49-F238E27FC236}">
                  <a16:creationId xmlns:a16="http://schemas.microsoft.com/office/drawing/2014/main" id="{011470AA-A7FB-4E7F-8870-64D812882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201" y="6531946"/>
              <a:ext cx="619862" cy="619862"/>
            </a:xfrm>
            <a:prstGeom prst="rect">
              <a:avLst/>
            </a:prstGeom>
          </p:spPr>
        </p:pic>
      </p:grpSp>
      <p:grpSp>
        <p:nvGrpSpPr>
          <p:cNvPr id="29" name="群組 28">
            <a:extLst>
              <a:ext uri="{FF2B5EF4-FFF2-40B4-BE49-F238E27FC236}">
                <a16:creationId xmlns:a16="http://schemas.microsoft.com/office/drawing/2014/main" id="{0A3102D8-344C-4A42-BCB0-23F22ABC013D}"/>
              </a:ext>
            </a:extLst>
          </p:cNvPr>
          <p:cNvGrpSpPr/>
          <p:nvPr/>
        </p:nvGrpSpPr>
        <p:grpSpPr>
          <a:xfrm>
            <a:off x="3013159" y="138534"/>
            <a:ext cx="967396" cy="662400"/>
            <a:chOff x="6931742" y="4268728"/>
            <a:chExt cx="967396" cy="662400"/>
          </a:xfrm>
        </p:grpSpPr>
        <p:sp>
          <p:nvSpPr>
            <p:cNvPr id="30" name="橢圓 29">
              <a:extLst>
                <a:ext uri="{FF2B5EF4-FFF2-40B4-BE49-F238E27FC236}">
                  <a16:creationId xmlns:a16="http://schemas.microsoft.com/office/drawing/2014/main" id="{B9336E24-CAFF-4735-9C04-A8D0AE191E7D}"/>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1" name="文字方塊 30">
              <a:extLst>
                <a:ext uri="{FF2B5EF4-FFF2-40B4-BE49-F238E27FC236}">
                  <a16:creationId xmlns:a16="http://schemas.microsoft.com/office/drawing/2014/main" id="{BD919D56-4A43-4901-9975-3AE8C1DCF88F}"/>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nvGrpSpPr>
          <p:cNvPr id="6" name="群組 5">
            <a:extLst>
              <a:ext uri="{FF2B5EF4-FFF2-40B4-BE49-F238E27FC236}">
                <a16:creationId xmlns:a16="http://schemas.microsoft.com/office/drawing/2014/main" id="{65530A73-1326-4713-BAE1-CEE372774D60}"/>
              </a:ext>
            </a:extLst>
          </p:cNvPr>
          <p:cNvGrpSpPr/>
          <p:nvPr/>
        </p:nvGrpSpPr>
        <p:grpSpPr>
          <a:xfrm>
            <a:off x="1809785" y="1697814"/>
            <a:ext cx="9140616" cy="2017947"/>
            <a:chOff x="1809785" y="1697814"/>
            <a:chExt cx="9140616" cy="2017947"/>
          </a:xfrm>
        </p:grpSpPr>
        <p:grpSp>
          <p:nvGrpSpPr>
            <p:cNvPr id="20" name="群組 19">
              <a:extLst>
                <a:ext uri="{FF2B5EF4-FFF2-40B4-BE49-F238E27FC236}">
                  <a16:creationId xmlns:a16="http://schemas.microsoft.com/office/drawing/2014/main" id="{5CD13F87-3775-41BF-8254-131EE0DFD75A}"/>
                </a:ext>
              </a:extLst>
            </p:cNvPr>
            <p:cNvGrpSpPr/>
            <p:nvPr/>
          </p:nvGrpSpPr>
          <p:grpSpPr>
            <a:xfrm>
              <a:off x="1809785" y="1697814"/>
              <a:ext cx="8387953" cy="2017947"/>
              <a:chOff x="947636" y="1843374"/>
              <a:chExt cx="8387953" cy="2017947"/>
            </a:xfrm>
          </p:grpSpPr>
          <p:sp>
            <p:nvSpPr>
              <p:cNvPr id="2" name="文字方塊 1"/>
              <p:cNvSpPr txBox="1"/>
              <p:nvPr/>
            </p:nvSpPr>
            <p:spPr>
              <a:xfrm>
                <a:off x="1391458" y="2291661"/>
                <a:ext cx="7944131" cy="1569660"/>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你的教室不在教室，而在</a:t>
                </a:r>
                <a:r>
                  <a:rPr lang="en-US" altLang="zh-TW" sz="1600" dirty="0">
                    <a:latin typeface="標楷體" panose="03000509000000000000" pitchFamily="65" charset="-120"/>
                    <a:ea typeface="標楷體" panose="03000509000000000000" pitchFamily="65" charset="-120"/>
                  </a:rPr>
                  <a:t>Moodle </a:t>
                </a:r>
                <a:r>
                  <a:rPr lang="zh-TW" altLang="en-US" sz="1600" dirty="0">
                    <a:latin typeface="標楷體" panose="03000509000000000000" pitchFamily="65" charset="-120"/>
                    <a:ea typeface="標楷體" panose="03000509000000000000" pitchFamily="65" charset="-120"/>
                  </a:rPr>
                  <a:t>。未來四年，</a:t>
                </a:r>
                <a:r>
                  <a:rPr lang="en-US" altLang="zh-TW" sz="1600" dirty="0">
                    <a:latin typeface="標楷體" panose="03000509000000000000" pitchFamily="65" charset="-120"/>
                    <a:ea typeface="標楷體" panose="03000509000000000000" pitchFamily="65" charset="-120"/>
                  </a:rPr>
                  <a:t>Moodle </a:t>
                </a:r>
                <a:r>
                  <a:rPr lang="zh-TW" altLang="en-US" sz="1600" dirty="0">
                    <a:latin typeface="標楷體" panose="03000509000000000000" pitchFamily="65" charset="-120"/>
                    <a:ea typeface="標楷體" panose="03000509000000000000" pitchFamily="65" charset="-120"/>
                  </a:rPr>
                  <a:t>會與你常相左右。</a:t>
                </a:r>
                <a:endParaRPr lang="en-US" altLang="zh-TW" sz="1600" dirty="0">
                  <a:latin typeface="標楷體" panose="03000509000000000000" pitchFamily="65" charset="-120"/>
                  <a:ea typeface="標楷體" panose="03000509000000000000" pitchFamily="65" charset="-120"/>
                </a:endParaRPr>
              </a:p>
              <a:p>
                <a:r>
                  <a:rPr lang="zh-TW" altLang="en-US" sz="1600" dirty="0">
                    <a:latin typeface="標楷體" panose="03000509000000000000" pitchFamily="65" charset="-120"/>
                    <a:ea typeface="標楷體" panose="03000509000000000000" pitchFamily="65" charset="-120"/>
                  </a:rPr>
                  <a:t>在「</a:t>
                </a:r>
                <a:r>
                  <a:rPr lang="en-US" altLang="zh-TW" sz="1600" dirty="0">
                    <a:latin typeface="標楷體" panose="03000509000000000000" pitchFamily="65" charset="-120"/>
                    <a:ea typeface="標楷體" panose="03000509000000000000" pitchFamily="65" charset="-120"/>
                  </a:rPr>
                  <a:t>Moodle</a:t>
                </a:r>
                <a:r>
                  <a:rPr lang="zh-TW" altLang="en-US" sz="1600" dirty="0">
                    <a:latin typeface="標楷體" panose="03000509000000000000" pitchFamily="65" charset="-120"/>
                    <a:ea typeface="標楷體" panose="03000509000000000000" pitchFamily="65" charset="-120"/>
                  </a:rPr>
                  <a:t>」你會看到老師的課程大綱、教學進度、作業說明。還有「作業區」、「討論區」、「線上測驗」等功能。臺師大目前所有課程以及教師皆運用此平臺；若你沒有隨時登入</a:t>
                </a:r>
                <a:r>
                  <a:rPr lang="en-US" altLang="zh-TW" sz="1600" dirty="0">
                    <a:latin typeface="標楷體" panose="03000509000000000000" pitchFamily="65" charset="-120"/>
                    <a:ea typeface="標楷體" panose="03000509000000000000" pitchFamily="65" charset="-120"/>
                  </a:rPr>
                  <a:t> Moodle</a:t>
                </a:r>
                <a:r>
                  <a:rPr lang="zh-TW" altLang="en-US" sz="1600" dirty="0">
                    <a:latin typeface="標楷體" panose="03000509000000000000" pitchFamily="65" charset="-120"/>
                    <a:ea typeface="標楷體" panose="03000509000000000000" pitchFamily="65" charset="-120"/>
                  </a:rPr>
                  <a:t>，可能就會活在沒有去上課，不知道教室發生甚麼事的孤獨世界。</a:t>
                </a:r>
                <a:endParaRPr lang="en-US" altLang="zh-TW" sz="16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dirty="0">
                    <a:latin typeface="標楷體" panose="03000509000000000000" pitchFamily="65" charset="-120"/>
                    <a:ea typeface="標楷體" panose="03000509000000000000" pitchFamily="65" charset="-120"/>
                  </a:rPr>
                  <a:t>聯絡電話：</a:t>
                </a:r>
                <a:r>
                  <a:rPr lang="en-US" altLang="zh-TW" sz="1600" dirty="0">
                    <a:latin typeface="標楷體" panose="03000509000000000000" pitchFamily="65" charset="-120"/>
                    <a:ea typeface="標楷體" panose="03000509000000000000" pitchFamily="65" charset="-120"/>
                  </a:rPr>
                  <a:t>02-7749-5579</a:t>
                </a:r>
              </a:p>
              <a:p>
                <a:pPr marL="285750" indent="-285750">
                  <a:buFont typeface="Arial" panose="020B0604020202020204" pitchFamily="34" charset="0"/>
                  <a:buChar char="•"/>
                </a:pPr>
                <a:r>
                  <a:rPr lang="zh-TW" altLang="en-US" sz="1600" dirty="0">
                    <a:latin typeface="標楷體" panose="03000509000000000000" pitchFamily="65" charset="-120"/>
                    <a:ea typeface="標楷體" panose="03000509000000000000" pitchFamily="65" charset="-120"/>
                  </a:rPr>
                  <a:t>數位學習平臺網址： </a:t>
                </a:r>
                <a:r>
                  <a:rPr lang="en-US" altLang="zh-TW" sz="1600" dirty="0">
                    <a:latin typeface="標楷體" panose="03000509000000000000" pitchFamily="65" charset="-120"/>
                    <a:ea typeface="標楷體" panose="03000509000000000000" pitchFamily="65" charset="-120"/>
                  </a:rPr>
                  <a:t>https://moodle3.ntnu.edu.tw/</a:t>
                </a:r>
                <a:endParaRPr lang="zh-TW" altLang="en-US" sz="1600" dirty="0">
                  <a:latin typeface="標楷體" panose="03000509000000000000" pitchFamily="65" charset="-120"/>
                  <a:ea typeface="標楷體" panose="03000509000000000000" pitchFamily="65" charset="-120"/>
                </a:endParaRPr>
              </a:p>
            </p:txBody>
          </p:sp>
          <p:sp>
            <p:nvSpPr>
              <p:cNvPr id="14" name="文字方塊 13"/>
              <p:cNvSpPr txBox="1"/>
              <p:nvPr/>
            </p:nvSpPr>
            <p:spPr>
              <a:xfrm>
                <a:off x="947636" y="1843374"/>
                <a:ext cx="3005951"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(1)Moodle </a:t>
                </a:r>
                <a:r>
                  <a:rPr lang="zh-TW" altLang="en-US" sz="2000" b="1" dirty="0">
                    <a:latin typeface="標楷體" panose="03000509000000000000" pitchFamily="65" charset="-120"/>
                    <a:ea typeface="標楷體" panose="03000509000000000000" pitchFamily="65" charset="-120"/>
                  </a:rPr>
                  <a:t>數位學習平臺</a:t>
                </a:r>
                <a:endParaRPr lang="zh-TW" altLang="zh-TW" sz="2000" b="1" dirty="0">
                  <a:latin typeface="標楷體" panose="03000509000000000000" pitchFamily="65" charset="-120"/>
                  <a:ea typeface="標楷體" panose="03000509000000000000" pitchFamily="65" charset="-120"/>
                </a:endParaRPr>
              </a:p>
            </p:txBody>
          </p:sp>
        </p:grpSp>
        <p:pic>
          <p:nvPicPr>
            <p:cNvPr id="25" name="圖片 24">
              <a:extLst>
                <a:ext uri="{FF2B5EF4-FFF2-40B4-BE49-F238E27FC236}">
                  <a16:creationId xmlns:a16="http://schemas.microsoft.com/office/drawing/2014/main" id="{8238CD3F-22B1-447A-97ED-67DD7D8AFD4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122401" y="2263339"/>
              <a:ext cx="828000" cy="828000"/>
            </a:xfrm>
            <a:prstGeom prst="rect">
              <a:avLst/>
            </a:prstGeom>
            <a:ln>
              <a:noFill/>
            </a:ln>
          </p:spPr>
        </p:pic>
      </p:grpSp>
      <p:grpSp>
        <p:nvGrpSpPr>
          <p:cNvPr id="10" name="群組 9">
            <a:extLst>
              <a:ext uri="{FF2B5EF4-FFF2-40B4-BE49-F238E27FC236}">
                <a16:creationId xmlns:a16="http://schemas.microsoft.com/office/drawing/2014/main" id="{758FF937-A1E2-44C2-8D17-57457B8D5A1E}"/>
              </a:ext>
            </a:extLst>
          </p:cNvPr>
          <p:cNvGrpSpPr/>
          <p:nvPr/>
        </p:nvGrpSpPr>
        <p:grpSpPr>
          <a:xfrm>
            <a:off x="1809785" y="3673645"/>
            <a:ext cx="9046408" cy="1183054"/>
            <a:chOff x="1809785" y="3673645"/>
            <a:chExt cx="9046408" cy="1183054"/>
          </a:xfrm>
        </p:grpSpPr>
        <p:grpSp>
          <p:nvGrpSpPr>
            <p:cNvPr id="22" name="群組 21">
              <a:extLst>
                <a:ext uri="{FF2B5EF4-FFF2-40B4-BE49-F238E27FC236}">
                  <a16:creationId xmlns:a16="http://schemas.microsoft.com/office/drawing/2014/main" id="{D8804DF4-84CC-4059-BA45-6687B84F811E}"/>
                </a:ext>
              </a:extLst>
            </p:cNvPr>
            <p:cNvGrpSpPr/>
            <p:nvPr/>
          </p:nvGrpSpPr>
          <p:grpSpPr>
            <a:xfrm>
              <a:off x="1809785" y="3673645"/>
              <a:ext cx="8387953" cy="1183054"/>
              <a:chOff x="664391" y="2574812"/>
              <a:chExt cx="8387953" cy="1183054"/>
            </a:xfrm>
          </p:grpSpPr>
          <p:sp>
            <p:nvSpPr>
              <p:cNvPr id="24" name="文字方塊 23">
                <a:extLst>
                  <a:ext uri="{FF2B5EF4-FFF2-40B4-BE49-F238E27FC236}">
                    <a16:creationId xmlns:a16="http://schemas.microsoft.com/office/drawing/2014/main" id="{FF9C6DA0-0EE2-4D5E-93D8-2196D63713C8}"/>
                  </a:ext>
                </a:extLst>
              </p:cNvPr>
              <p:cNvSpPr txBox="1"/>
              <p:nvPr/>
            </p:nvSpPr>
            <p:spPr>
              <a:xfrm>
                <a:off x="664391" y="2574812"/>
                <a:ext cx="1338828" cy="400110"/>
              </a:xfrm>
              <a:prstGeom prst="rect">
                <a:avLst/>
              </a:prstGeom>
              <a:noFill/>
            </p:spPr>
            <p:txBody>
              <a:bodyPr wrap="none" rtlCol="0">
                <a:spAutoFit/>
              </a:bodyPr>
              <a:lstStyle/>
              <a:p>
                <a:r>
                  <a:rPr lang="en-US" altLang="zh-TW"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圖書館</a:t>
                </a:r>
                <a:endParaRPr lang="zh-TW" altLang="zh-TW" sz="2000" b="1" dirty="0">
                  <a:latin typeface="標楷體" panose="03000509000000000000" pitchFamily="65" charset="-120"/>
                  <a:ea typeface="標楷體" panose="03000509000000000000" pitchFamily="65" charset="-120"/>
                </a:endParaRPr>
              </a:p>
            </p:txBody>
          </p:sp>
          <p:sp>
            <p:nvSpPr>
              <p:cNvPr id="26" name="文字方塊 25">
                <a:extLst>
                  <a:ext uri="{FF2B5EF4-FFF2-40B4-BE49-F238E27FC236}">
                    <a16:creationId xmlns:a16="http://schemas.microsoft.com/office/drawing/2014/main" id="{9B4F247A-C250-4C94-81AB-E9D506445BFA}"/>
                  </a:ext>
                </a:extLst>
              </p:cNvPr>
              <p:cNvSpPr txBox="1"/>
              <p:nvPr/>
            </p:nvSpPr>
            <p:spPr>
              <a:xfrm>
                <a:off x="1121063" y="2926869"/>
                <a:ext cx="7931281" cy="830997"/>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臺師大擁有全國大專院校第二大館藏量的圖書館，重視文化傳承，致力知識的創造、應用、傳播與保存，進而成為推動學術與教育的核心力量。</a:t>
                </a:r>
                <a:endParaRPr lang="en-US" altLang="zh-TW" sz="16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https://www.lib.ntnu.edu.tw/</a:t>
                </a:r>
                <a:r>
                  <a:rPr lang="zh-TW" altLang="en-US" sz="1600" dirty="0">
                    <a:latin typeface="標楷體" panose="03000509000000000000" pitchFamily="65" charset="-120"/>
                    <a:ea typeface="標楷體" panose="03000509000000000000" pitchFamily="65" charset="-120"/>
                  </a:rPr>
                  <a:t> </a:t>
                </a:r>
              </a:p>
            </p:txBody>
          </p:sp>
        </p:grpSp>
        <p:pic>
          <p:nvPicPr>
            <p:cNvPr id="28" name="圖片 27">
              <a:extLst>
                <a:ext uri="{FF2B5EF4-FFF2-40B4-BE49-F238E27FC236}">
                  <a16:creationId xmlns:a16="http://schemas.microsoft.com/office/drawing/2014/main" id="{34BE62D9-8FB2-4EC4-B894-92F8766FEE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6331" y="4073754"/>
              <a:ext cx="619862" cy="619862"/>
            </a:xfrm>
            <a:prstGeom prst="rect">
              <a:avLst/>
            </a:prstGeom>
          </p:spPr>
        </p:pic>
      </p:grpSp>
    </p:spTree>
    <p:extLst>
      <p:ext uri="{BB962C8B-B14F-4D97-AF65-F5344CB8AC3E}">
        <p14:creationId xmlns:p14="http://schemas.microsoft.com/office/powerpoint/2010/main" val="3372983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1544289" y="1051483"/>
            <a:ext cx="8401569"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TW" b="1" dirty="0">
                <a:solidFill>
                  <a:srgbClr val="70AD47"/>
                </a:solidFill>
                <a:ea typeface="標楷體" panose="03000509000000000000" pitchFamily="65" charset="-120"/>
              </a:rPr>
              <a:t>Your horizon and mind will only broaden and enrich through tireless self-exploration and self-learning</a:t>
            </a:r>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65</a:t>
            </a:fld>
            <a:endParaRPr lang="zh-TW" altLang="en-US">
              <a:latin typeface="標楷體" panose="03000509000000000000" pitchFamily="65" charset="-120"/>
              <a:ea typeface="標楷體" panose="03000509000000000000" pitchFamily="65" charset="-120"/>
            </a:endParaRPr>
          </a:p>
        </p:txBody>
      </p:sp>
      <p:grpSp>
        <p:nvGrpSpPr>
          <p:cNvPr id="7" name="群組 6">
            <a:extLst>
              <a:ext uri="{FF2B5EF4-FFF2-40B4-BE49-F238E27FC236}">
                <a16:creationId xmlns:a16="http://schemas.microsoft.com/office/drawing/2014/main" id="{F21ED5D3-3551-4938-84D9-C33E77FAF122}"/>
              </a:ext>
            </a:extLst>
          </p:cNvPr>
          <p:cNvGrpSpPr/>
          <p:nvPr/>
        </p:nvGrpSpPr>
        <p:grpSpPr>
          <a:xfrm>
            <a:off x="1836004" y="4976483"/>
            <a:ext cx="8981596" cy="1381970"/>
            <a:chOff x="1100467" y="6018566"/>
            <a:chExt cx="8981596" cy="1381970"/>
          </a:xfrm>
        </p:grpSpPr>
        <p:sp>
          <p:nvSpPr>
            <p:cNvPr id="16" name="文字方塊 15">
              <a:extLst>
                <a:ext uri="{FF2B5EF4-FFF2-40B4-BE49-F238E27FC236}">
                  <a16:creationId xmlns:a16="http://schemas.microsoft.com/office/drawing/2014/main" id="{3D749186-6B5F-4746-B6B7-DB60ED255DE5}"/>
                </a:ext>
              </a:extLst>
            </p:cNvPr>
            <p:cNvSpPr txBox="1"/>
            <p:nvPr/>
          </p:nvSpPr>
          <p:spPr>
            <a:xfrm>
              <a:off x="1558358" y="6446429"/>
              <a:ext cx="7903844" cy="954107"/>
            </a:xfrm>
            <a:prstGeom prst="rect">
              <a:avLst/>
            </a:prstGeom>
            <a:noFill/>
          </p:spPr>
          <p:txBody>
            <a:bodyPr wrap="square" rtlCol="0">
              <a:spAutoFit/>
            </a:bodyPr>
            <a:lstStyle/>
            <a:p>
              <a:pPr lvl="0"/>
              <a:r>
                <a:rPr lang="en-US" altLang="zh-TW" sz="1400" dirty="0">
                  <a:ea typeface="標楷體" panose="03000509000000000000" pitchFamily="65" charset="-120"/>
                </a:rPr>
                <a:t>NTNU’s Center for Teaching and Learning Development has created a mechanism for students to setup study groups. The groups will be formed by students under the guidance of an instructor, and will aim to help students academically through peer collaboration and mutual assistance. </a:t>
              </a:r>
            </a:p>
            <a:p>
              <a:pPr marL="285750" indent="-285750">
                <a:buFont typeface="Arial" panose="020B0604020202020204" pitchFamily="34" charset="0"/>
                <a:buChar char="•"/>
              </a:pPr>
              <a:r>
                <a:rPr lang="en-US" altLang="zh-TW" sz="1400" dirty="0">
                  <a:ea typeface="標楷體" panose="03000509000000000000" pitchFamily="65" charset="-120"/>
                </a:rPr>
                <a:t>Center for Teaching and Learning Development</a:t>
              </a:r>
              <a:r>
                <a:rPr lang="zh-TW" altLang="en-US" sz="1400" dirty="0">
                  <a:ea typeface="標楷體" panose="03000509000000000000" pitchFamily="65" charset="-120"/>
                </a:rPr>
                <a:t>：</a:t>
              </a:r>
              <a:r>
                <a:rPr lang="en-US" altLang="zh-TW" sz="1400" dirty="0">
                  <a:ea typeface="標楷體" panose="03000509000000000000" pitchFamily="65" charset="-120"/>
                </a:rPr>
                <a:t>https://ctld.ntnu.edu.tw/</a:t>
              </a:r>
              <a:endParaRPr lang="zh-TW" altLang="en-US" sz="1400" dirty="0">
                <a:ea typeface="標楷體" panose="03000509000000000000" pitchFamily="65" charset="-120"/>
              </a:endParaRPr>
            </a:p>
          </p:txBody>
        </p:sp>
        <p:sp>
          <p:nvSpPr>
            <p:cNvPr id="17" name="文字方塊 16">
              <a:extLst>
                <a:ext uri="{FF2B5EF4-FFF2-40B4-BE49-F238E27FC236}">
                  <a16:creationId xmlns:a16="http://schemas.microsoft.com/office/drawing/2014/main" id="{08ADC38B-C4EC-49F0-8A8E-A1DF1315AFA2}"/>
                </a:ext>
              </a:extLst>
            </p:cNvPr>
            <p:cNvSpPr txBox="1"/>
            <p:nvPr/>
          </p:nvSpPr>
          <p:spPr>
            <a:xfrm>
              <a:off x="1100467" y="6018566"/>
              <a:ext cx="1964384" cy="400110"/>
            </a:xfrm>
            <a:prstGeom prst="rect">
              <a:avLst/>
            </a:prstGeom>
            <a:noFill/>
          </p:spPr>
          <p:txBody>
            <a:bodyPr wrap="none" rtlCol="0">
              <a:spAutoFit/>
            </a:bodyPr>
            <a:lstStyle/>
            <a:p>
              <a:r>
                <a:rPr lang="en-US" altLang="zh-TW" sz="2000" b="1" dirty="0">
                  <a:ea typeface="標楷體" panose="03000509000000000000" pitchFamily="65" charset="-120"/>
                </a:rPr>
                <a:t>(3) Study Groups</a:t>
              </a:r>
              <a:endParaRPr lang="zh-TW" altLang="en-US" dirty="0">
                <a:ea typeface="標楷體" panose="03000509000000000000" pitchFamily="65" charset="-120"/>
              </a:endParaRPr>
            </a:p>
          </p:txBody>
        </p:sp>
        <p:pic>
          <p:nvPicPr>
            <p:cNvPr id="19" name="圖片 18">
              <a:extLst>
                <a:ext uri="{FF2B5EF4-FFF2-40B4-BE49-F238E27FC236}">
                  <a16:creationId xmlns:a16="http://schemas.microsoft.com/office/drawing/2014/main" id="{011470AA-A7FB-4E7F-8870-64D812882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201" y="6531946"/>
              <a:ext cx="619862" cy="619862"/>
            </a:xfrm>
            <a:prstGeom prst="rect">
              <a:avLst/>
            </a:prstGeom>
          </p:spPr>
        </p:pic>
      </p:grpSp>
      <p:grpSp>
        <p:nvGrpSpPr>
          <p:cNvPr id="5" name="群組 4">
            <a:extLst>
              <a:ext uri="{FF2B5EF4-FFF2-40B4-BE49-F238E27FC236}">
                <a16:creationId xmlns:a16="http://schemas.microsoft.com/office/drawing/2014/main" id="{C839BE2D-F6DA-4C3A-A4D6-AFF5ACB8500A}"/>
              </a:ext>
            </a:extLst>
          </p:cNvPr>
          <p:cNvGrpSpPr/>
          <p:nvPr/>
        </p:nvGrpSpPr>
        <p:grpSpPr>
          <a:xfrm>
            <a:off x="3013159" y="138534"/>
            <a:ext cx="6537682" cy="662400"/>
            <a:chOff x="3013159" y="138534"/>
            <a:chExt cx="6537682" cy="662400"/>
          </a:xfrm>
        </p:grpSpPr>
        <p:sp>
          <p:nvSpPr>
            <p:cNvPr id="3" name="文字方塊 2"/>
            <p:cNvSpPr txBox="1"/>
            <p:nvPr/>
          </p:nvSpPr>
          <p:spPr>
            <a:xfrm>
              <a:off x="3907758" y="231104"/>
              <a:ext cx="5643083" cy="400110"/>
            </a:xfrm>
            <a:prstGeom prst="rect">
              <a:avLst/>
            </a:prstGeom>
            <a:noFill/>
          </p:spPr>
          <p:txBody>
            <a:bodyPr wrap="none" rtlCol="0">
              <a:spAutoFit/>
            </a:bodyPr>
            <a:lstStyle/>
            <a:p>
              <a:r>
                <a:rPr lang="en-US" altLang="zh-TW" sz="2000" b="1" dirty="0">
                  <a:solidFill>
                    <a:srgbClr val="70AD47"/>
                  </a:solidFill>
                  <a:ea typeface="標楷體" panose="03000509000000000000" pitchFamily="65" charset="-120"/>
                </a:rPr>
                <a:t>Does learning always have to be inside classrooms?</a:t>
              </a: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29" name="群組 28">
              <a:extLst>
                <a:ext uri="{FF2B5EF4-FFF2-40B4-BE49-F238E27FC236}">
                  <a16:creationId xmlns:a16="http://schemas.microsoft.com/office/drawing/2014/main" id="{0A3102D8-344C-4A42-BCB0-23F22ABC013D}"/>
                </a:ext>
              </a:extLst>
            </p:cNvPr>
            <p:cNvGrpSpPr/>
            <p:nvPr/>
          </p:nvGrpSpPr>
          <p:grpSpPr>
            <a:xfrm>
              <a:off x="3013159" y="138534"/>
              <a:ext cx="967396" cy="662400"/>
              <a:chOff x="6931742" y="4268728"/>
              <a:chExt cx="967396" cy="662400"/>
            </a:xfrm>
          </p:grpSpPr>
          <p:sp>
            <p:nvSpPr>
              <p:cNvPr id="30" name="橢圓 29">
                <a:extLst>
                  <a:ext uri="{FF2B5EF4-FFF2-40B4-BE49-F238E27FC236}">
                    <a16:creationId xmlns:a16="http://schemas.microsoft.com/office/drawing/2014/main" id="{B9336E24-CAFF-4735-9C04-A8D0AE191E7D}"/>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1" name="文字方塊 30">
                <a:extLst>
                  <a:ext uri="{FF2B5EF4-FFF2-40B4-BE49-F238E27FC236}">
                    <a16:creationId xmlns:a16="http://schemas.microsoft.com/office/drawing/2014/main" id="{BD919D56-4A43-4901-9975-3AE8C1DCF88F}"/>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grpSp>
        <p:nvGrpSpPr>
          <p:cNvPr id="6" name="群組 5">
            <a:extLst>
              <a:ext uri="{FF2B5EF4-FFF2-40B4-BE49-F238E27FC236}">
                <a16:creationId xmlns:a16="http://schemas.microsoft.com/office/drawing/2014/main" id="{65530A73-1326-4713-BAE1-CEE372774D60}"/>
              </a:ext>
            </a:extLst>
          </p:cNvPr>
          <p:cNvGrpSpPr/>
          <p:nvPr/>
        </p:nvGrpSpPr>
        <p:grpSpPr>
          <a:xfrm>
            <a:off x="1809785" y="1697814"/>
            <a:ext cx="9140616" cy="1774535"/>
            <a:chOff x="1809785" y="1697814"/>
            <a:chExt cx="9140616" cy="2042158"/>
          </a:xfrm>
        </p:grpSpPr>
        <p:grpSp>
          <p:nvGrpSpPr>
            <p:cNvPr id="20" name="群組 19">
              <a:extLst>
                <a:ext uri="{FF2B5EF4-FFF2-40B4-BE49-F238E27FC236}">
                  <a16:creationId xmlns:a16="http://schemas.microsoft.com/office/drawing/2014/main" id="{5CD13F87-3775-41BF-8254-131EE0DFD75A}"/>
                </a:ext>
              </a:extLst>
            </p:cNvPr>
            <p:cNvGrpSpPr/>
            <p:nvPr/>
          </p:nvGrpSpPr>
          <p:grpSpPr>
            <a:xfrm>
              <a:off x="1809785" y="1697814"/>
              <a:ext cx="8387953" cy="2042158"/>
              <a:chOff x="947636" y="1843374"/>
              <a:chExt cx="8387953" cy="2042158"/>
            </a:xfrm>
          </p:grpSpPr>
          <p:sp>
            <p:nvSpPr>
              <p:cNvPr id="2" name="文字方塊 1"/>
              <p:cNvSpPr txBox="1"/>
              <p:nvPr/>
            </p:nvSpPr>
            <p:spPr>
              <a:xfrm>
                <a:off x="1391458" y="2291661"/>
                <a:ext cx="7944131" cy="1593871"/>
              </a:xfrm>
              <a:prstGeom prst="rect">
                <a:avLst/>
              </a:prstGeom>
              <a:noFill/>
            </p:spPr>
            <p:txBody>
              <a:bodyPr wrap="square" rtlCol="0">
                <a:spAutoFit/>
              </a:bodyPr>
              <a:lstStyle/>
              <a:p>
                <a:r>
                  <a:rPr lang="en-US" altLang="zh-TW" sz="1400" dirty="0">
                    <a:ea typeface="標楷體" panose="03000509000000000000" pitchFamily="65" charset="-120"/>
                  </a:rPr>
                  <a:t>Your classroom is not in a classroom, but on Moodle. In the next four years, Moodle will be a big part of your life. On Moodle, you will see all the syllabi, the progress of the course, assignment instructions, with functions of “Assignments”, “Forums”, “Online Assessments” etc. Currently, all courses and instructors at NTNU have been using Moodle. So always go online and check your Moodle, or be left out of the loop!</a:t>
                </a:r>
              </a:p>
              <a:p>
                <a:pPr marL="285750" indent="-285750">
                  <a:buFont typeface="Arial" panose="020B0604020202020204" pitchFamily="34" charset="0"/>
                  <a:buChar char="•"/>
                </a:pPr>
                <a:r>
                  <a:rPr lang="en-US" altLang="zh-TW" sz="1400" dirty="0">
                    <a:ea typeface="標楷體" panose="03000509000000000000" pitchFamily="65" charset="-120"/>
                  </a:rPr>
                  <a:t>Contact Tel</a:t>
                </a:r>
                <a:r>
                  <a:rPr lang="zh-TW" altLang="en-US" sz="1400" dirty="0">
                    <a:ea typeface="標楷體" panose="03000509000000000000" pitchFamily="65" charset="-120"/>
                  </a:rPr>
                  <a:t>：</a:t>
                </a:r>
                <a:r>
                  <a:rPr lang="en-US" altLang="zh-TW" sz="1400" dirty="0">
                    <a:ea typeface="標楷體" panose="03000509000000000000" pitchFamily="65" charset="-120"/>
                  </a:rPr>
                  <a:t>02-7749-5579</a:t>
                </a:r>
              </a:p>
              <a:p>
                <a:pPr marL="285750" indent="-285750">
                  <a:buFont typeface="Arial" panose="020B0604020202020204" pitchFamily="34" charset="0"/>
                  <a:buChar char="•"/>
                </a:pPr>
                <a:r>
                  <a:rPr lang="en-US" altLang="zh-TW" sz="1400" dirty="0">
                    <a:ea typeface="標楷體" panose="03000509000000000000" pitchFamily="65" charset="-120"/>
                  </a:rPr>
                  <a:t>For details, please go on Moodle</a:t>
                </a:r>
                <a:r>
                  <a:rPr lang="zh-TW" altLang="en-US" sz="1400" dirty="0">
                    <a:ea typeface="標楷體" panose="03000509000000000000" pitchFamily="65" charset="-120"/>
                  </a:rPr>
                  <a:t>：</a:t>
                </a:r>
                <a:r>
                  <a:rPr lang="en-US" altLang="zh-TW" sz="1400" dirty="0">
                    <a:ea typeface="標楷體" panose="03000509000000000000" pitchFamily="65" charset="-120"/>
                  </a:rPr>
                  <a:t>https://moodle3.ntnu.edu.tw/</a:t>
                </a:r>
                <a:endParaRPr lang="zh-TW" altLang="en-US" sz="1400" dirty="0">
                  <a:ea typeface="標楷體" panose="03000509000000000000" pitchFamily="65" charset="-120"/>
                </a:endParaRPr>
              </a:p>
            </p:txBody>
          </p:sp>
          <p:sp>
            <p:nvSpPr>
              <p:cNvPr id="14" name="文字方塊 13"/>
              <p:cNvSpPr txBox="1"/>
              <p:nvPr/>
            </p:nvSpPr>
            <p:spPr>
              <a:xfrm>
                <a:off x="947636" y="1843374"/>
                <a:ext cx="4462312" cy="460452"/>
              </a:xfrm>
              <a:prstGeom prst="rect">
                <a:avLst/>
              </a:prstGeom>
              <a:noFill/>
            </p:spPr>
            <p:txBody>
              <a:bodyPr wrap="none" rtlCol="0">
                <a:spAutoFit/>
              </a:bodyPr>
              <a:lstStyle/>
              <a:p>
                <a:r>
                  <a:rPr lang="en-US" altLang="zh-TW" sz="2000" b="1" dirty="0">
                    <a:ea typeface="標楷體" panose="03000509000000000000" pitchFamily="65" charset="-120"/>
                  </a:rPr>
                  <a:t>(1) Moodle – A Digital Learning Platform</a:t>
                </a:r>
                <a:endParaRPr lang="zh-TW" altLang="zh-TW" sz="2000" b="1" dirty="0">
                  <a:ea typeface="標楷體" panose="03000509000000000000" pitchFamily="65" charset="-120"/>
                </a:endParaRPr>
              </a:p>
            </p:txBody>
          </p:sp>
        </p:grpSp>
        <p:pic>
          <p:nvPicPr>
            <p:cNvPr id="25" name="圖片 24">
              <a:extLst>
                <a:ext uri="{FF2B5EF4-FFF2-40B4-BE49-F238E27FC236}">
                  <a16:creationId xmlns:a16="http://schemas.microsoft.com/office/drawing/2014/main" id="{8238CD3F-22B1-447A-97ED-67DD7D8AFD4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122401" y="2351950"/>
              <a:ext cx="828000" cy="952873"/>
            </a:xfrm>
            <a:prstGeom prst="rect">
              <a:avLst/>
            </a:prstGeom>
            <a:ln>
              <a:noFill/>
            </a:ln>
          </p:spPr>
        </p:pic>
      </p:grpSp>
      <p:grpSp>
        <p:nvGrpSpPr>
          <p:cNvPr id="10" name="群組 9">
            <a:extLst>
              <a:ext uri="{FF2B5EF4-FFF2-40B4-BE49-F238E27FC236}">
                <a16:creationId xmlns:a16="http://schemas.microsoft.com/office/drawing/2014/main" id="{758FF937-A1E2-44C2-8D17-57457B8D5A1E}"/>
              </a:ext>
            </a:extLst>
          </p:cNvPr>
          <p:cNvGrpSpPr/>
          <p:nvPr/>
        </p:nvGrpSpPr>
        <p:grpSpPr>
          <a:xfrm>
            <a:off x="1809785" y="3673645"/>
            <a:ext cx="9046408" cy="1090721"/>
            <a:chOff x="1809785" y="3673645"/>
            <a:chExt cx="9046408" cy="1090721"/>
          </a:xfrm>
        </p:grpSpPr>
        <p:grpSp>
          <p:nvGrpSpPr>
            <p:cNvPr id="22" name="群組 21">
              <a:extLst>
                <a:ext uri="{FF2B5EF4-FFF2-40B4-BE49-F238E27FC236}">
                  <a16:creationId xmlns:a16="http://schemas.microsoft.com/office/drawing/2014/main" id="{D8804DF4-84CC-4059-BA45-6687B84F811E}"/>
                </a:ext>
              </a:extLst>
            </p:cNvPr>
            <p:cNvGrpSpPr/>
            <p:nvPr/>
          </p:nvGrpSpPr>
          <p:grpSpPr>
            <a:xfrm>
              <a:off x="1809785" y="3673645"/>
              <a:ext cx="8387953" cy="1090721"/>
              <a:chOff x="664391" y="2574812"/>
              <a:chExt cx="8387953" cy="1090721"/>
            </a:xfrm>
          </p:grpSpPr>
          <p:sp>
            <p:nvSpPr>
              <p:cNvPr id="24" name="文字方塊 23">
                <a:extLst>
                  <a:ext uri="{FF2B5EF4-FFF2-40B4-BE49-F238E27FC236}">
                    <a16:creationId xmlns:a16="http://schemas.microsoft.com/office/drawing/2014/main" id="{FF9C6DA0-0EE2-4D5E-93D8-2196D63713C8}"/>
                  </a:ext>
                </a:extLst>
              </p:cNvPr>
              <p:cNvSpPr txBox="1"/>
              <p:nvPr/>
            </p:nvSpPr>
            <p:spPr>
              <a:xfrm>
                <a:off x="664391" y="2574812"/>
                <a:ext cx="1440587" cy="400110"/>
              </a:xfrm>
              <a:prstGeom prst="rect">
                <a:avLst/>
              </a:prstGeom>
              <a:noFill/>
            </p:spPr>
            <p:txBody>
              <a:bodyPr wrap="none" rtlCol="0">
                <a:spAutoFit/>
              </a:bodyPr>
              <a:lstStyle/>
              <a:p>
                <a:r>
                  <a:rPr lang="en-US" altLang="zh-TW" sz="2000" b="1" dirty="0">
                    <a:ea typeface="標楷體" panose="03000509000000000000" pitchFamily="65" charset="-120"/>
                  </a:rPr>
                  <a:t>(2) Libraries</a:t>
                </a:r>
                <a:endParaRPr lang="zh-TW" altLang="zh-TW" sz="2000" b="1" dirty="0">
                  <a:ea typeface="標楷體" panose="03000509000000000000" pitchFamily="65" charset="-120"/>
                </a:endParaRPr>
              </a:p>
            </p:txBody>
          </p:sp>
          <p:sp>
            <p:nvSpPr>
              <p:cNvPr id="26" name="文字方塊 25">
                <a:extLst>
                  <a:ext uri="{FF2B5EF4-FFF2-40B4-BE49-F238E27FC236}">
                    <a16:creationId xmlns:a16="http://schemas.microsoft.com/office/drawing/2014/main" id="{9B4F247A-C250-4C94-81AB-E9D506445BFA}"/>
                  </a:ext>
                </a:extLst>
              </p:cNvPr>
              <p:cNvSpPr txBox="1"/>
              <p:nvPr/>
            </p:nvSpPr>
            <p:spPr>
              <a:xfrm>
                <a:off x="1121063" y="2926869"/>
                <a:ext cx="7931281" cy="738664"/>
              </a:xfrm>
              <a:prstGeom prst="rect">
                <a:avLst/>
              </a:prstGeom>
              <a:noFill/>
            </p:spPr>
            <p:txBody>
              <a:bodyPr wrap="square" rtlCol="0">
                <a:spAutoFit/>
              </a:bodyPr>
              <a:lstStyle/>
              <a:p>
                <a:r>
                  <a:rPr lang="en-US" altLang="zh-TW" sz="1400" dirty="0">
                    <a:ea typeface="標楷體" panose="03000509000000000000" pitchFamily="65" charset="-120"/>
                  </a:rPr>
                  <a:t>NTNU library boasts the second largest collection among all Taiwanese universities. Our libraries also offer extensive services to all students and faculties, providing top-notch support to research and learning. </a:t>
                </a:r>
              </a:p>
              <a:p>
                <a:pPr marL="285750" indent="-285750">
                  <a:buFont typeface="Arial" panose="020B0604020202020204" pitchFamily="34" charset="0"/>
                  <a:buChar char="•"/>
                </a:pPr>
                <a:r>
                  <a:rPr lang="en-US" altLang="zh-TW" sz="1400" dirty="0">
                    <a:ea typeface="標楷體" panose="03000509000000000000" pitchFamily="65" charset="-120"/>
                  </a:rPr>
                  <a:t>https://www.lib.ntnu.edu.tw/</a:t>
                </a:r>
                <a:r>
                  <a:rPr lang="zh-TW" altLang="en-US" sz="1400" dirty="0">
                    <a:ea typeface="標楷體" panose="03000509000000000000" pitchFamily="65" charset="-120"/>
                  </a:rPr>
                  <a:t> </a:t>
                </a:r>
              </a:p>
            </p:txBody>
          </p:sp>
        </p:grpSp>
        <p:pic>
          <p:nvPicPr>
            <p:cNvPr id="28" name="圖片 27">
              <a:extLst>
                <a:ext uri="{FF2B5EF4-FFF2-40B4-BE49-F238E27FC236}">
                  <a16:creationId xmlns:a16="http://schemas.microsoft.com/office/drawing/2014/main" id="{34BE62D9-8FB2-4EC4-B894-92F8766FEE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6331" y="4073754"/>
              <a:ext cx="619862" cy="619862"/>
            </a:xfrm>
            <a:prstGeom prst="rect">
              <a:avLst/>
            </a:prstGeom>
          </p:spPr>
        </p:pic>
      </p:grpSp>
    </p:spTree>
    <p:extLst>
      <p:ext uri="{BB962C8B-B14F-4D97-AF65-F5344CB8AC3E}">
        <p14:creationId xmlns:p14="http://schemas.microsoft.com/office/powerpoint/2010/main" val="1186606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4" name="文字方塊 13"/>
          <p:cNvSpPr txBox="1"/>
          <p:nvPr/>
        </p:nvSpPr>
        <p:spPr>
          <a:xfrm>
            <a:off x="1072768" y="894359"/>
            <a:ext cx="10038416" cy="961545"/>
          </a:xfrm>
          <a:prstGeom prst="rect">
            <a:avLst/>
          </a:prstGeom>
          <a:noFill/>
        </p:spPr>
        <p:txBody>
          <a:bodyPr wrap="square" rtlCol="0">
            <a:spAutoFit/>
          </a:bodyPr>
          <a:lstStyle/>
          <a:p>
            <a:pPr>
              <a:lnSpc>
                <a:spcPct val="150000"/>
              </a:lnSpc>
            </a:pPr>
            <a:r>
              <a:rPr lang="en-US" altLang="zh-TW" sz="2000" b="1" dirty="0">
                <a:latin typeface="標楷體" panose="03000509000000000000" pitchFamily="65" charset="-120"/>
                <a:ea typeface="標楷體" panose="03000509000000000000" pitchFamily="65" charset="-120"/>
              </a:rPr>
              <a:t>(4)</a:t>
            </a:r>
            <a:r>
              <a:rPr lang="zh-TW" altLang="en-US" sz="2000" b="1" dirty="0">
                <a:latin typeface="標楷體" panose="03000509000000000000" pitchFamily="65" charset="-120"/>
                <a:ea typeface="標楷體" panose="03000509000000000000" pitchFamily="65" charset="-120"/>
              </a:rPr>
              <a:t>讀書會</a:t>
            </a:r>
            <a:endParaRPr lang="en-US" altLang="zh-TW" sz="2000" b="1" dirty="0">
              <a:latin typeface="標楷體" panose="03000509000000000000" pitchFamily="65" charset="-120"/>
              <a:ea typeface="標楷體" panose="03000509000000000000" pitchFamily="65" charset="-120"/>
            </a:endParaRPr>
          </a:p>
          <a:p>
            <a:pPr>
              <a:lnSpc>
                <a:spcPct val="150000"/>
              </a:lnSpc>
            </a:pPr>
            <a:r>
              <a:rPr lang="zh-TW" altLang="en-US" sz="2000" dirty="0">
                <a:latin typeface="標楷體" panose="03000509000000000000" pitchFamily="65" charset="-120"/>
                <a:ea typeface="標楷體" panose="03000509000000000000" pitchFamily="65" charset="-120"/>
              </a:rPr>
              <a:t>學習如入桃花林，旅途上落英繽紛，企盼能一同領略彼此眼中的美。</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1160895" y="2408082"/>
            <a:ext cx="6294477" cy="2585323"/>
          </a:xfrm>
          <a:prstGeom prst="rect">
            <a:avLst/>
          </a:prstGeom>
          <a:noFill/>
        </p:spPr>
        <p:txBody>
          <a:bodyPr wrap="square" rtlCol="0">
            <a:spAutoFit/>
          </a:bodyPr>
          <a:lstStyle/>
          <a:p>
            <a:pPr algn="just"/>
            <a:r>
              <a:rPr lang="zh-TW" altLang="en-US" dirty="0">
                <a:latin typeface="標楷體" panose="03000509000000000000" pitchFamily="65" charset="-120"/>
                <a:ea typeface="標楷體" panose="03000509000000000000" pitchFamily="65" charset="-120"/>
              </a:rPr>
              <a:t>為鼓勵同儕交流並促進閱讀學習，凡本校在學學生五人（含）以上，至多十人，不限系所皆可組成讀書會，於每學期申請時限內，填寫申請表與計畫書向圖書館提出，申請項目含「專業經典」、「專題討論」、「教學研討」、「成長探索」等主題。經審查後公告錄取，並於指定日期內繳交「簽到暨紀錄表」、「成果報告書」後，將可獲得補助，盼同學皆能合作學習！每學期開學即開放申請，敬請關注讀書會網站與圖書館最新消息。</a:t>
            </a:r>
            <a:endParaRPr lang="en-US" altLang="zh-TW" strike="sngStrike" dirty="0">
              <a:latin typeface="標楷體" panose="03000509000000000000" pitchFamily="65" charset="-120"/>
              <a:ea typeface="標楷體" panose="03000509000000000000" pitchFamily="65" charset="-120"/>
            </a:endParaRPr>
          </a:p>
          <a:p>
            <a:pPr algn="just"/>
            <a:endParaRPr lang="zh-TW" altLang="en-US" strike="sngStrike" dirty="0">
              <a:latin typeface="標楷體" panose="03000509000000000000" pitchFamily="65" charset="-120"/>
              <a:ea typeface="標楷體" panose="03000509000000000000" pitchFamily="65" charset="-120"/>
            </a:endParaRPr>
          </a:p>
        </p:txBody>
      </p:sp>
      <p:pic>
        <p:nvPicPr>
          <p:cNvPr id="21" name="圖片 20"/>
          <p:cNvPicPr>
            <a:picLocks noChangeAspect="1"/>
          </p:cNvPicPr>
          <p:nvPr/>
        </p:nvPicPr>
        <p:blipFill>
          <a:blip r:embed="rId4" cstate="print"/>
          <a:stretch>
            <a:fillRect/>
          </a:stretch>
        </p:blipFill>
        <p:spPr>
          <a:xfrm>
            <a:off x="9990749" y="1972479"/>
            <a:ext cx="988585" cy="1318114"/>
          </a:xfrm>
          <a:prstGeom prst="rect">
            <a:avLst/>
          </a:prstGeom>
        </p:spPr>
      </p:pic>
      <p:pic>
        <p:nvPicPr>
          <p:cNvPr id="25" name="圖片 24"/>
          <p:cNvPicPr>
            <a:picLocks noChangeAspect="1"/>
          </p:cNvPicPr>
          <p:nvPr/>
        </p:nvPicPr>
        <p:blipFill>
          <a:blip r:embed="rId5" cstate="print"/>
          <a:stretch>
            <a:fillRect/>
          </a:stretch>
        </p:blipFill>
        <p:spPr>
          <a:xfrm>
            <a:off x="7835760" y="3495764"/>
            <a:ext cx="3143574" cy="2095715"/>
          </a:xfrm>
          <a:prstGeom prst="rect">
            <a:avLst/>
          </a:prstGeom>
        </p:spPr>
      </p:pic>
      <p:pic>
        <p:nvPicPr>
          <p:cNvPr id="26" name="圖片 25"/>
          <p:cNvPicPr>
            <a:picLocks noChangeAspect="1"/>
          </p:cNvPicPr>
          <p:nvPr/>
        </p:nvPicPr>
        <p:blipFill>
          <a:blip r:embed="rId6" cstate="print"/>
          <a:stretch>
            <a:fillRect/>
          </a:stretch>
        </p:blipFill>
        <p:spPr>
          <a:xfrm>
            <a:off x="7835760" y="1972479"/>
            <a:ext cx="1774602" cy="1330952"/>
          </a:xfrm>
          <a:prstGeom prst="rect">
            <a:avLst/>
          </a:prstGeom>
        </p:spPr>
      </p:pic>
      <p:grpSp>
        <p:nvGrpSpPr>
          <p:cNvPr id="13" name="群組 12"/>
          <p:cNvGrpSpPr/>
          <p:nvPr/>
        </p:nvGrpSpPr>
        <p:grpSpPr>
          <a:xfrm>
            <a:off x="1212666" y="1822759"/>
            <a:ext cx="1800493" cy="507832"/>
            <a:chOff x="1212666" y="2287921"/>
            <a:chExt cx="1800493" cy="507832"/>
          </a:xfrm>
        </p:grpSpPr>
        <p:sp>
          <p:nvSpPr>
            <p:cNvPr id="5" name="矩形 4"/>
            <p:cNvSpPr/>
            <p:nvPr/>
          </p:nvSpPr>
          <p:spPr>
            <a:xfrm>
              <a:off x="1276586" y="2323015"/>
              <a:ext cx="1655800" cy="4727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4" name="矩形 3"/>
            <p:cNvSpPr/>
            <p:nvPr/>
          </p:nvSpPr>
          <p:spPr>
            <a:xfrm>
              <a:off x="1212666" y="2287921"/>
              <a:ext cx="1800493" cy="459100"/>
            </a:xfrm>
            <a:prstGeom prst="rect">
              <a:avLst/>
            </a:prstGeom>
          </p:spPr>
          <p:txBody>
            <a:bodyPr wrap="none">
              <a:spAutoFit/>
            </a:bodyPr>
            <a:lstStyle/>
            <a:p>
              <a:pPr>
                <a:lnSpc>
                  <a:spcPct val="150000"/>
                </a:lnSpc>
              </a:pP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自主讀書會</a:t>
              </a:r>
              <a:r>
                <a:rPr lang="en-US" altLang="zh-TW" dirty="0">
                  <a:solidFill>
                    <a:schemeClr val="bg1"/>
                  </a:solidFill>
                  <a:latin typeface="標楷體" panose="03000509000000000000" pitchFamily="65" charset="-120"/>
                  <a:ea typeface="標楷體" panose="03000509000000000000" pitchFamily="65" charset="-120"/>
                </a:rPr>
                <a:t>】</a:t>
              </a:r>
            </a:p>
          </p:txBody>
        </p:sp>
      </p:grpSp>
      <p:sp>
        <p:nvSpPr>
          <p:cNvPr id="27" name="文字方塊 26"/>
          <p:cNvSpPr txBox="1"/>
          <p:nvPr/>
        </p:nvSpPr>
        <p:spPr>
          <a:xfrm>
            <a:off x="3907758" y="231104"/>
            <a:ext cx="2621230" cy="400110"/>
          </a:xfrm>
          <a:prstGeom prst="rect">
            <a:avLst/>
          </a:prstGeom>
          <a:noFill/>
        </p:spPr>
        <p:txBody>
          <a:bodyPr wrap="none" rtlCol="0">
            <a:spAutoFit/>
          </a:bodyPr>
          <a:lstStyle/>
          <a:p>
            <a:r>
              <a:rPr lang="zh-TW" altLang="zh-TW" sz="2000" b="1" dirty="0">
                <a:solidFill>
                  <a:srgbClr val="70AD47"/>
                </a:solidFill>
                <a:latin typeface="標楷體" panose="03000509000000000000" pitchFamily="65" charset="-120"/>
                <a:ea typeface="標楷體" panose="03000509000000000000" pitchFamily="65" charset="-120"/>
              </a:rPr>
              <a:t>大學只有在教室學嗎</a:t>
            </a:r>
            <a:r>
              <a:rPr lang="en-US" altLang="zh-TW" sz="2000" b="1" dirty="0">
                <a:solidFill>
                  <a:srgbClr val="70AD47"/>
                </a:solidFill>
                <a:latin typeface="標楷體" panose="03000509000000000000" pitchFamily="65" charset="-120"/>
                <a:ea typeface="標楷體" panose="03000509000000000000" pitchFamily="65" charset="-120"/>
              </a:rPr>
              <a:t>?</a:t>
            </a:r>
            <a:endParaRPr lang="zh-TW" altLang="en-US" sz="2000" b="1" dirty="0">
              <a:solidFill>
                <a:srgbClr val="70AD47"/>
              </a:solidFill>
              <a:latin typeface="標楷體" panose="03000509000000000000" pitchFamily="65" charset="-120"/>
              <a:ea typeface="標楷體" panose="03000509000000000000" pitchFamily="65" charset="-120"/>
            </a:endParaRPr>
          </a:p>
        </p:txBody>
      </p:sp>
      <p:sp>
        <p:nvSpPr>
          <p:cNvPr id="28"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66</a:t>
            </a:fld>
            <a:endParaRPr lang="zh-TW" altLang="en-US">
              <a:latin typeface="標楷體" panose="03000509000000000000" pitchFamily="65" charset="-120"/>
              <a:ea typeface="標楷體" panose="03000509000000000000" pitchFamily="65" charset="-120"/>
            </a:endParaRPr>
          </a:p>
        </p:txBody>
      </p:sp>
      <p:grpSp>
        <p:nvGrpSpPr>
          <p:cNvPr id="24" name="群組 23">
            <a:extLst>
              <a:ext uri="{FF2B5EF4-FFF2-40B4-BE49-F238E27FC236}">
                <a16:creationId xmlns:a16="http://schemas.microsoft.com/office/drawing/2014/main" id="{E9819305-7F89-4065-A743-DE986AEE38EF}"/>
              </a:ext>
            </a:extLst>
          </p:cNvPr>
          <p:cNvGrpSpPr/>
          <p:nvPr/>
        </p:nvGrpSpPr>
        <p:grpSpPr>
          <a:xfrm>
            <a:off x="3013159" y="138534"/>
            <a:ext cx="967396" cy="662400"/>
            <a:chOff x="6931742" y="4268728"/>
            <a:chExt cx="967396" cy="662400"/>
          </a:xfrm>
        </p:grpSpPr>
        <p:sp>
          <p:nvSpPr>
            <p:cNvPr id="30" name="橢圓 29">
              <a:extLst>
                <a:ext uri="{FF2B5EF4-FFF2-40B4-BE49-F238E27FC236}">
                  <a16:creationId xmlns:a16="http://schemas.microsoft.com/office/drawing/2014/main" id="{FC1D7BC6-151E-400A-83BF-78B7FA5E414F}"/>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1" name="文字方塊 30">
              <a:extLst>
                <a:ext uri="{FF2B5EF4-FFF2-40B4-BE49-F238E27FC236}">
                  <a16:creationId xmlns:a16="http://schemas.microsoft.com/office/drawing/2014/main" id="{5E431D54-2FB5-4174-846D-26D47100E192}"/>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nvGrpSpPr>
          <p:cNvPr id="33" name="群組 32">
            <a:extLst>
              <a:ext uri="{FF2B5EF4-FFF2-40B4-BE49-F238E27FC236}">
                <a16:creationId xmlns:a16="http://schemas.microsoft.com/office/drawing/2014/main" id="{DA68522A-8D17-48A7-A872-A7BDF6879D01}"/>
              </a:ext>
            </a:extLst>
          </p:cNvPr>
          <p:cNvGrpSpPr/>
          <p:nvPr/>
        </p:nvGrpSpPr>
        <p:grpSpPr>
          <a:xfrm>
            <a:off x="1298713" y="5884080"/>
            <a:ext cx="7684257" cy="738664"/>
            <a:chOff x="2142970" y="5884080"/>
            <a:chExt cx="6840000" cy="738664"/>
          </a:xfrm>
        </p:grpSpPr>
        <p:sp>
          <p:nvSpPr>
            <p:cNvPr id="34" name="文字方塊 33">
              <a:extLst>
                <a:ext uri="{FF2B5EF4-FFF2-40B4-BE49-F238E27FC236}">
                  <a16:creationId xmlns:a16="http://schemas.microsoft.com/office/drawing/2014/main" id="{A415799B-147D-4722-8071-605C526EC7FF}"/>
                </a:ext>
              </a:extLst>
            </p:cNvPr>
            <p:cNvSpPr txBox="1"/>
            <p:nvPr/>
          </p:nvSpPr>
          <p:spPr>
            <a:xfrm>
              <a:off x="2142970" y="5884080"/>
              <a:ext cx="6840000" cy="738664"/>
            </a:xfrm>
            <a:prstGeom prst="rect">
              <a:avLst/>
            </a:prstGeom>
            <a:noFill/>
            <a:ln>
              <a:solidFill>
                <a:schemeClr val="tx1"/>
              </a:solidFill>
            </a:ln>
          </p:spPr>
          <p:txBody>
            <a:bodyPr wrap="square" rtlCol="0">
              <a:spAutoFit/>
            </a:bodyPr>
            <a:lstStyle/>
            <a:p>
              <a:r>
                <a:rPr lang="zh-TW" altLang="en-US" sz="1400" dirty="0">
                  <a:latin typeface="標楷體" panose="03000509000000000000" pitchFamily="65" charset="-120"/>
                  <a:ea typeface="標楷體" panose="03000509000000000000" pitchFamily="65" charset="-120"/>
                </a:rPr>
                <a:t>讀書會網站：</a:t>
              </a:r>
              <a:r>
                <a:rPr lang="en-US" altLang="zh-TW" sz="1400" dirty="0">
                  <a:latin typeface="標楷體" panose="03000509000000000000" pitchFamily="65" charset="-120"/>
                  <a:ea typeface="標楷體" panose="03000509000000000000" pitchFamily="65" charset="-120"/>
                  <a:hlinkClick r:id="rId7"/>
                </a:rPr>
                <a:t>https://subjectguide.lib.ntnu.edu.tw/readinggroup</a:t>
              </a:r>
              <a:endParaRPr lang="en-US" altLang="zh-TW" sz="1400" dirty="0">
                <a:latin typeface="標楷體" panose="03000509000000000000" pitchFamily="65" charset="-120"/>
                <a:ea typeface="標楷體" panose="03000509000000000000" pitchFamily="65" charset="-120"/>
              </a:endParaRPr>
            </a:p>
            <a:p>
              <a:br>
                <a:rPr lang="en-US" altLang="zh-TW" sz="1400" dirty="0">
                  <a:latin typeface="標楷體" panose="03000509000000000000" pitchFamily="65" charset="-120"/>
                  <a:ea typeface="標楷體" panose="03000509000000000000" pitchFamily="65" charset="-120"/>
                </a:rPr>
              </a:br>
              <a:r>
                <a:rPr lang="zh-TW" altLang="en-US" sz="1400" dirty="0">
                  <a:latin typeface="標楷體" panose="03000509000000000000" pitchFamily="65" charset="-120"/>
                  <a:ea typeface="標楷體" panose="03000509000000000000" pitchFamily="65" charset="-120"/>
                </a:rPr>
                <a:t>相關事項敬請洽詢圖書館推廣諮詢組：</a:t>
              </a:r>
              <a:r>
                <a:rPr lang="zh-TW" altLang="en-US" sz="1400" dirty="0">
                  <a:solidFill>
                    <a:srgbClr val="FF0000"/>
                  </a:solidFill>
                  <a:latin typeface="標楷體" panose="03000509000000000000" pitchFamily="65" charset="-120"/>
                  <a:ea typeface="標楷體" panose="03000509000000000000" pitchFamily="65" charset="-120"/>
                </a:rPr>
                <a:t> </a:t>
              </a:r>
              <a:r>
                <a:rPr lang="en-US" altLang="zh-TW" sz="1400" dirty="0">
                  <a:latin typeface="標楷體" panose="03000509000000000000" pitchFamily="65" charset="-120"/>
                  <a:ea typeface="標楷體" panose="03000509000000000000" pitchFamily="65" charset="-120"/>
                  <a:hlinkClick r:id="rId8"/>
                </a:rPr>
                <a:t>libservice@deps.ntnu.edu.tw</a:t>
              </a:r>
              <a:r>
                <a:rPr lang="en-US" altLang="zh-TW" sz="1400" dirty="0">
                  <a:latin typeface="標楷體" panose="03000509000000000000" pitchFamily="65" charset="-120"/>
                  <a:ea typeface="標楷體" panose="03000509000000000000" pitchFamily="65" charset="-120"/>
                </a:rPr>
                <a:t> 02-77495250 </a:t>
              </a:r>
              <a:endParaRPr lang="zh-TW" altLang="en-US" sz="1400" dirty="0">
                <a:latin typeface="標楷體" panose="03000509000000000000" pitchFamily="65" charset="-120"/>
                <a:ea typeface="標楷體" panose="03000509000000000000" pitchFamily="65" charset="-120"/>
              </a:endParaRPr>
            </a:p>
          </p:txBody>
        </p:sp>
        <p:pic>
          <p:nvPicPr>
            <p:cNvPr id="35" name="圖片 34">
              <a:extLst>
                <a:ext uri="{FF2B5EF4-FFF2-40B4-BE49-F238E27FC236}">
                  <a16:creationId xmlns:a16="http://schemas.microsoft.com/office/drawing/2014/main" id="{98406F24-4FD9-41C4-BEBB-B5FE24432E95}"/>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207033" y="5929412"/>
              <a:ext cx="576000" cy="648000"/>
            </a:xfrm>
            <a:prstGeom prst="rect">
              <a:avLst/>
            </a:prstGeom>
          </p:spPr>
        </p:pic>
      </p:grpSp>
    </p:spTree>
    <p:extLst>
      <p:ext uri="{BB962C8B-B14F-4D97-AF65-F5344CB8AC3E}">
        <p14:creationId xmlns:p14="http://schemas.microsoft.com/office/powerpoint/2010/main" val="1674706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4" name="文字方塊 13"/>
          <p:cNvSpPr txBox="1"/>
          <p:nvPr/>
        </p:nvSpPr>
        <p:spPr>
          <a:xfrm>
            <a:off x="1072768" y="894359"/>
            <a:ext cx="10038416" cy="961545"/>
          </a:xfrm>
          <a:prstGeom prst="rect">
            <a:avLst/>
          </a:prstGeom>
          <a:noFill/>
        </p:spPr>
        <p:txBody>
          <a:bodyPr wrap="square" rtlCol="0">
            <a:spAutoFit/>
          </a:bodyPr>
          <a:lstStyle/>
          <a:p>
            <a:pPr>
              <a:lnSpc>
                <a:spcPct val="150000"/>
              </a:lnSpc>
            </a:pPr>
            <a:r>
              <a:rPr lang="en-US" altLang="zh-TW" sz="2000" b="1" dirty="0">
                <a:ea typeface="標楷體" panose="03000509000000000000" pitchFamily="65" charset="-120"/>
              </a:rPr>
              <a:t>(4)Reading Groups</a:t>
            </a:r>
          </a:p>
          <a:p>
            <a:pPr>
              <a:lnSpc>
                <a:spcPct val="150000"/>
              </a:lnSpc>
            </a:pPr>
            <a:r>
              <a:rPr lang="en-US" altLang="zh-TW" sz="2000" dirty="0">
                <a:ea typeface="標楷體" panose="03000509000000000000" pitchFamily="65" charset="-120"/>
              </a:rPr>
              <a:t>The journey of learning should be enjoyed and shared with likeminded company</a:t>
            </a:r>
          </a:p>
        </p:txBody>
      </p:sp>
      <p:sp>
        <p:nvSpPr>
          <p:cNvPr id="15" name="文字方塊 14"/>
          <p:cNvSpPr txBox="1"/>
          <p:nvPr/>
        </p:nvSpPr>
        <p:spPr>
          <a:xfrm>
            <a:off x="1160895" y="2408082"/>
            <a:ext cx="6294477" cy="1754326"/>
          </a:xfrm>
          <a:prstGeom prst="rect">
            <a:avLst/>
          </a:prstGeom>
          <a:noFill/>
        </p:spPr>
        <p:txBody>
          <a:bodyPr wrap="square" rtlCol="0">
            <a:spAutoFit/>
          </a:bodyPr>
          <a:lstStyle/>
          <a:p>
            <a:pPr algn="just"/>
            <a:r>
              <a:rPr lang="en-US" altLang="zh-TW" dirty="0">
                <a:ea typeface="標楷體" panose="03000509000000000000" pitchFamily="65" charset="-120"/>
              </a:rPr>
              <a:t>To encourage the formation of cohorts and learning through reading, all NTNU students are eligible to form reading groups. A reading group should consist of at least 5 students. Applications and proposals are due within the first two weeks of each semester. Funding will be provided once the applications are approved.</a:t>
            </a:r>
          </a:p>
        </p:txBody>
      </p:sp>
      <p:pic>
        <p:nvPicPr>
          <p:cNvPr id="21" name="圖片 20"/>
          <p:cNvPicPr>
            <a:picLocks noChangeAspect="1"/>
          </p:cNvPicPr>
          <p:nvPr/>
        </p:nvPicPr>
        <p:blipFill>
          <a:blip r:embed="rId4" cstate="print"/>
          <a:stretch>
            <a:fillRect/>
          </a:stretch>
        </p:blipFill>
        <p:spPr>
          <a:xfrm>
            <a:off x="9990749" y="1972479"/>
            <a:ext cx="988585" cy="1318114"/>
          </a:xfrm>
          <a:prstGeom prst="rect">
            <a:avLst/>
          </a:prstGeom>
        </p:spPr>
      </p:pic>
      <p:pic>
        <p:nvPicPr>
          <p:cNvPr id="25" name="圖片 24"/>
          <p:cNvPicPr>
            <a:picLocks noChangeAspect="1"/>
          </p:cNvPicPr>
          <p:nvPr/>
        </p:nvPicPr>
        <p:blipFill>
          <a:blip r:embed="rId5" cstate="print"/>
          <a:stretch>
            <a:fillRect/>
          </a:stretch>
        </p:blipFill>
        <p:spPr>
          <a:xfrm>
            <a:off x="7835760" y="3495764"/>
            <a:ext cx="3143574" cy="2095715"/>
          </a:xfrm>
          <a:prstGeom prst="rect">
            <a:avLst/>
          </a:prstGeom>
        </p:spPr>
      </p:pic>
      <p:pic>
        <p:nvPicPr>
          <p:cNvPr id="26" name="圖片 25"/>
          <p:cNvPicPr>
            <a:picLocks noChangeAspect="1"/>
          </p:cNvPicPr>
          <p:nvPr/>
        </p:nvPicPr>
        <p:blipFill>
          <a:blip r:embed="rId6" cstate="print"/>
          <a:stretch>
            <a:fillRect/>
          </a:stretch>
        </p:blipFill>
        <p:spPr>
          <a:xfrm>
            <a:off x="7835760" y="1972479"/>
            <a:ext cx="1774602" cy="1330952"/>
          </a:xfrm>
          <a:prstGeom prst="rect">
            <a:avLst/>
          </a:prstGeom>
        </p:spPr>
      </p:pic>
      <p:grpSp>
        <p:nvGrpSpPr>
          <p:cNvPr id="13" name="群組 12"/>
          <p:cNvGrpSpPr/>
          <p:nvPr/>
        </p:nvGrpSpPr>
        <p:grpSpPr>
          <a:xfrm>
            <a:off x="1212666" y="1822759"/>
            <a:ext cx="2151920" cy="507832"/>
            <a:chOff x="1212666" y="2287921"/>
            <a:chExt cx="2151920" cy="507832"/>
          </a:xfrm>
        </p:grpSpPr>
        <p:sp>
          <p:nvSpPr>
            <p:cNvPr id="5" name="矩形 4"/>
            <p:cNvSpPr/>
            <p:nvPr/>
          </p:nvSpPr>
          <p:spPr>
            <a:xfrm>
              <a:off x="1276586" y="2323015"/>
              <a:ext cx="2088000" cy="4727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ea typeface="標楷體" panose="03000509000000000000" pitchFamily="65" charset="-120"/>
              </a:endParaRPr>
            </a:p>
          </p:txBody>
        </p:sp>
        <p:sp>
          <p:nvSpPr>
            <p:cNvPr id="4" name="矩形 3"/>
            <p:cNvSpPr/>
            <p:nvPr/>
          </p:nvSpPr>
          <p:spPr>
            <a:xfrm>
              <a:off x="1212666" y="2287921"/>
              <a:ext cx="2128211" cy="463653"/>
            </a:xfrm>
            <a:prstGeom prst="rect">
              <a:avLst/>
            </a:prstGeom>
          </p:spPr>
          <p:txBody>
            <a:bodyPr wrap="none">
              <a:spAutoFit/>
            </a:bodyPr>
            <a:lstStyle/>
            <a:p>
              <a:pPr>
                <a:lnSpc>
                  <a:spcPct val="150000"/>
                </a:lnSpc>
              </a:pPr>
              <a:r>
                <a:rPr lang="en-US" altLang="zh-TW" dirty="0">
                  <a:solidFill>
                    <a:schemeClr val="bg1"/>
                  </a:solidFill>
                  <a:ea typeface="標楷體" panose="03000509000000000000" pitchFamily="65" charset="-120"/>
                </a:rPr>
                <a:t>【Reading Groups】</a:t>
              </a:r>
            </a:p>
          </p:txBody>
        </p:sp>
      </p:grpSp>
      <p:sp>
        <p:nvSpPr>
          <p:cNvPr id="3" name="投影片編號版面配置區 2"/>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67</a:t>
            </a:fld>
            <a:endParaRPr lang="zh-TW" altLang="en-US">
              <a:latin typeface="標楷體" panose="03000509000000000000" pitchFamily="65" charset="-120"/>
              <a:ea typeface="標楷體" panose="03000509000000000000" pitchFamily="65" charset="-120"/>
            </a:endParaRPr>
          </a:p>
        </p:txBody>
      </p:sp>
      <p:grpSp>
        <p:nvGrpSpPr>
          <p:cNvPr id="32" name="群組 31">
            <a:extLst>
              <a:ext uri="{FF2B5EF4-FFF2-40B4-BE49-F238E27FC236}">
                <a16:creationId xmlns:a16="http://schemas.microsoft.com/office/drawing/2014/main" id="{168DF7D7-40BE-4D6A-B02D-D0591840575D}"/>
              </a:ext>
            </a:extLst>
          </p:cNvPr>
          <p:cNvGrpSpPr/>
          <p:nvPr/>
        </p:nvGrpSpPr>
        <p:grpSpPr>
          <a:xfrm>
            <a:off x="1298713" y="5887271"/>
            <a:ext cx="8892852" cy="738664"/>
            <a:chOff x="2142970" y="6041274"/>
            <a:chExt cx="6840000" cy="738664"/>
          </a:xfrm>
        </p:grpSpPr>
        <p:sp>
          <p:nvSpPr>
            <p:cNvPr id="36" name="文字方塊 35">
              <a:extLst>
                <a:ext uri="{FF2B5EF4-FFF2-40B4-BE49-F238E27FC236}">
                  <a16:creationId xmlns:a16="http://schemas.microsoft.com/office/drawing/2014/main" id="{C1A3706C-4518-4CDC-B644-80240BBE1025}"/>
                </a:ext>
              </a:extLst>
            </p:cNvPr>
            <p:cNvSpPr txBox="1"/>
            <p:nvPr/>
          </p:nvSpPr>
          <p:spPr>
            <a:xfrm>
              <a:off x="2142970" y="6041274"/>
              <a:ext cx="6840000" cy="738664"/>
            </a:xfrm>
            <a:prstGeom prst="rect">
              <a:avLst/>
            </a:prstGeom>
            <a:noFill/>
            <a:ln>
              <a:solidFill>
                <a:schemeClr val="tx1"/>
              </a:solidFill>
            </a:ln>
          </p:spPr>
          <p:txBody>
            <a:bodyPr wrap="square" rtlCol="0" anchor="ctr">
              <a:spAutoFit/>
            </a:bodyPr>
            <a:lstStyle/>
            <a:p>
              <a:r>
                <a:rPr lang="en-US" altLang="zh-TW" sz="1400" dirty="0">
                  <a:ea typeface="標楷體" panose="03000509000000000000" pitchFamily="65" charset="-120"/>
                </a:rPr>
                <a:t>Reading Group website</a:t>
              </a:r>
              <a:r>
                <a:rPr lang="zh-TW" altLang="en-US" sz="1400" dirty="0">
                  <a:ea typeface="標楷體" panose="03000509000000000000" pitchFamily="65" charset="-120"/>
                </a:rPr>
                <a:t>：</a:t>
              </a:r>
              <a:r>
                <a:rPr lang="en-US" altLang="zh-TW" sz="1400" dirty="0">
                  <a:ea typeface="標楷體" panose="03000509000000000000" pitchFamily="65" charset="-120"/>
                  <a:hlinkClick r:id="rId7"/>
                </a:rPr>
                <a:t>https://subjectguide.lib.ntnu.edu.tw/readinggroup</a:t>
              </a:r>
              <a:endParaRPr lang="en-US" altLang="zh-TW" sz="1400" dirty="0">
                <a:ea typeface="標楷體" panose="03000509000000000000" pitchFamily="65" charset="-120"/>
              </a:endParaRPr>
            </a:p>
            <a:p>
              <a:br>
                <a:rPr lang="en-US" altLang="zh-TW" sz="1400" dirty="0">
                  <a:ea typeface="標楷體" panose="03000509000000000000" pitchFamily="65" charset="-120"/>
                </a:rPr>
              </a:br>
              <a:r>
                <a:rPr lang="en-US" altLang="zh-TW" sz="1400" dirty="0">
                  <a:ea typeface="標楷體" panose="03000509000000000000" pitchFamily="65" charset="-120"/>
                </a:rPr>
                <a:t>Please contact the Library for any inquiries</a:t>
              </a:r>
              <a:r>
                <a:rPr lang="zh-TW" altLang="en-US" sz="1400" dirty="0">
                  <a:ea typeface="標楷體" panose="03000509000000000000" pitchFamily="65" charset="-120"/>
                </a:rPr>
                <a:t>：</a:t>
              </a:r>
              <a:r>
                <a:rPr lang="en-US" altLang="zh-TW" sz="1400" dirty="0">
                  <a:ea typeface="標楷體" panose="03000509000000000000" pitchFamily="65" charset="-120"/>
                  <a:hlinkClick r:id="rId8"/>
                </a:rPr>
                <a:t>libservice@deps.ntnu.edu.tw</a:t>
              </a:r>
              <a:r>
                <a:rPr lang="en-US" altLang="zh-TW" sz="1400" dirty="0">
                  <a:ea typeface="標楷體" panose="03000509000000000000" pitchFamily="65" charset="-120"/>
                </a:rPr>
                <a:t> 02-77495250 </a:t>
              </a:r>
              <a:endParaRPr lang="zh-TW" altLang="en-US" sz="1400" dirty="0">
                <a:ea typeface="標楷體" panose="03000509000000000000" pitchFamily="65" charset="-120"/>
              </a:endParaRPr>
            </a:p>
          </p:txBody>
        </p:sp>
        <p:pic>
          <p:nvPicPr>
            <p:cNvPr id="37" name="圖片 36">
              <a:extLst>
                <a:ext uri="{FF2B5EF4-FFF2-40B4-BE49-F238E27FC236}">
                  <a16:creationId xmlns:a16="http://schemas.microsoft.com/office/drawing/2014/main" id="{FE90B3D7-1C09-45F6-BBC9-3BD7DBB7750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147061" y="6050606"/>
              <a:ext cx="553793" cy="720000"/>
            </a:xfrm>
            <a:prstGeom prst="rect">
              <a:avLst/>
            </a:prstGeom>
          </p:spPr>
        </p:pic>
      </p:grpSp>
      <p:grpSp>
        <p:nvGrpSpPr>
          <p:cNvPr id="20" name="群組 19">
            <a:extLst>
              <a:ext uri="{FF2B5EF4-FFF2-40B4-BE49-F238E27FC236}">
                <a16:creationId xmlns:a16="http://schemas.microsoft.com/office/drawing/2014/main" id="{2689976A-634A-40CD-941E-0F1E3C352761}"/>
              </a:ext>
            </a:extLst>
          </p:cNvPr>
          <p:cNvGrpSpPr/>
          <p:nvPr/>
        </p:nvGrpSpPr>
        <p:grpSpPr>
          <a:xfrm>
            <a:off x="3013159" y="138534"/>
            <a:ext cx="6537682" cy="662400"/>
            <a:chOff x="3013159" y="138534"/>
            <a:chExt cx="6537682" cy="662400"/>
          </a:xfrm>
        </p:grpSpPr>
        <p:sp>
          <p:nvSpPr>
            <p:cNvPr id="22" name="文字方塊 21">
              <a:extLst>
                <a:ext uri="{FF2B5EF4-FFF2-40B4-BE49-F238E27FC236}">
                  <a16:creationId xmlns:a16="http://schemas.microsoft.com/office/drawing/2014/main" id="{B951D9DE-522E-4555-A41B-3E28F0354078}"/>
                </a:ext>
              </a:extLst>
            </p:cNvPr>
            <p:cNvSpPr txBox="1"/>
            <p:nvPr/>
          </p:nvSpPr>
          <p:spPr>
            <a:xfrm>
              <a:off x="3907758" y="231104"/>
              <a:ext cx="5643083" cy="400110"/>
            </a:xfrm>
            <a:prstGeom prst="rect">
              <a:avLst/>
            </a:prstGeom>
            <a:noFill/>
          </p:spPr>
          <p:txBody>
            <a:bodyPr wrap="none" rtlCol="0">
              <a:spAutoFit/>
            </a:bodyPr>
            <a:lstStyle/>
            <a:p>
              <a:r>
                <a:rPr lang="en-US" altLang="zh-TW" sz="2000" b="1" dirty="0">
                  <a:solidFill>
                    <a:srgbClr val="70AD47"/>
                  </a:solidFill>
                  <a:ea typeface="標楷體" panose="03000509000000000000" pitchFamily="65" charset="-120"/>
                </a:rPr>
                <a:t>Does learning always have to be inside classrooms?</a:t>
              </a:r>
            </a:p>
          </p:txBody>
        </p:sp>
        <p:sp>
          <p:nvSpPr>
            <p:cNvPr id="29" name="Line 11">
              <a:extLst>
                <a:ext uri="{FF2B5EF4-FFF2-40B4-BE49-F238E27FC236}">
                  <a16:creationId xmlns:a16="http://schemas.microsoft.com/office/drawing/2014/main" id="{D3D78AB3-F721-4404-B427-401C1AE4A158}"/>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33" name="群組 32">
              <a:extLst>
                <a:ext uri="{FF2B5EF4-FFF2-40B4-BE49-F238E27FC236}">
                  <a16:creationId xmlns:a16="http://schemas.microsoft.com/office/drawing/2014/main" id="{19C003CF-9792-46F7-9473-456F3050FD21}"/>
                </a:ext>
              </a:extLst>
            </p:cNvPr>
            <p:cNvGrpSpPr/>
            <p:nvPr/>
          </p:nvGrpSpPr>
          <p:grpSpPr>
            <a:xfrm>
              <a:off x="3013159" y="138534"/>
              <a:ext cx="967396" cy="662400"/>
              <a:chOff x="6931742" y="4268728"/>
              <a:chExt cx="967396" cy="662400"/>
            </a:xfrm>
          </p:grpSpPr>
          <p:sp>
            <p:nvSpPr>
              <p:cNvPr id="34" name="橢圓 33">
                <a:extLst>
                  <a:ext uri="{FF2B5EF4-FFF2-40B4-BE49-F238E27FC236}">
                    <a16:creationId xmlns:a16="http://schemas.microsoft.com/office/drawing/2014/main" id="{C6A174D6-ADF6-443A-97BC-C901A99675C2}"/>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5" name="文字方塊 34">
                <a:extLst>
                  <a:ext uri="{FF2B5EF4-FFF2-40B4-BE49-F238E27FC236}">
                    <a16:creationId xmlns:a16="http://schemas.microsoft.com/office/drawing/2014/main" id="{9B70E7C8-580D-49B3-B0CB-15177EAEA91A}"/>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Tree>
    <p:extLst>
      <p:ext uri="{BB962C8B-B14F-4D97-AF65-F5344CB8AC3E}">
        <p14:creationId xmlns:p14="http://schemas.microsoft.com/office/powerpoint/2010/main" val="309866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07758" y="231104"/>
            <a:ext cx="2621230" cy="400110"/>
          </a:xfrm>
          <a:prstGeom prst="rect">
            <a:avLst/>
          </a:prstGeom>
          <a:noFill/>
        </p:spPr>
        <p:txBody>
          <a:bodyPr wrap="none" rtlCol="0">
            <a:spAutoFit/>
          </a:bodyPr>
          <a:lstStyle/>
          <a:p>
            <a:r>
              <a:rPr lang="zh-TW" altLang="zh-TW" sz="2000" b="1" dirty="0">
                <a:solidFill>
                  <a:srgbClr val="70AD47"/>
                </a:solidFill>
                <a:latin typeface="標楷體" panose="03000509000000000000" pitchFamily="65" charset="-120"/>
                <a:ea typeface="標楷體" panose="03000509000000000000" pitchFamily="65" charset="-120"/>
              </a:rPr>
              <a:t>大學只有在教室學嗎</a:t>
            </a:r>
            <a:r>
              <a:rPr lang="en-US" altLang="zh-TW" sz="2000" b="1" dirty="0">
                <a:solidFill>
                  <a:srgbClr val="70AD47"/>
                </a:solidFill>
                <a:latin typeface="標楷體" panose="03000509000000000000" pitchFamily="65" charset="-120"/>
                <a:ea typeface="標楷體" panose="03000509000000000000" pitchFamily="65" charset="-120"/>
              </a:rPr>
              <a:t>?</a:t>
            </a:r>
            <a:endParaRPr lang="zh-TW" altLang="en-US" sz="2000" b="1" dirty="0">
              <a:solidFill>
                <a:srgbClr val="70AD47"/>
              </a:solidFill>
              <a:latin typeface="標楷體" panose="03000509000000000000" pitchFamily="65" charset="-120"/>
              <a:ea typeface="標楷體" panose="03000509000000000000" pitchFamily="65" charset="-120"/>
            </a:endParaRP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矩形 1"/>
          <p:cNvSpPr/>
          <p:nvPr/>
        </p:nvSpPr>
        <p:spPr>
          <a:xfrm>
            <a:off x="1061600" y="1202781"/>
            <a:ext cx="4888293" cy="1508105"/>
          </a:xfrm>
          <a:prstGeom prst="rect">
            <a:avLst/>
          </a:prstGeom>
        </p:spPr>
        <p:txBody>
          <a:bodyPr wrap="square">
            <a:spAutoFit/>
          </a:bodyPr>
          <a:lstStyle/>
          <a:p>
            <a:r>
              <a:rPr lang="en-US" altLang="zh-TW" sz="2000" b="1" dirty="0">
                <a:latin typeface="標楷體" panose="03000509000000000000" pitchFamily="65" charset="-120"/>
                <a:ea typeface="標楷體" panose="03000509000000000000" pitchFamily="65" charset="-120"/>
              </a:rPr>
              <a:t>(5)</a:t>
            </a:r>
            <a:r>
              <a:rPr lang="zh-TW" altLang="en-US" sz="2000" b="1" dirty="0">
                <a:latin typeface="標楷體" panose="03000509000000000000" pitchFamily="65" charset="-120"/>
                <a:ea typeface="標楷體" panose="03000509000000000000" pitchFamily="65" charset="-120"/>
              </a:rPr>
              <a:t>研討會、工作坊、講座</a:t>
            </a:r>
            <a:endParaRPr lang="en-US" altLang="zh-TW" sz="2000" b="1"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目不暇給，豐富多元的研討會、工作坊、講座，每天在校園各種場合舉辦，別猶豫，走進去參加，學到賺到，這才是大學生活。</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68</a:t>
            </a:fld>
            <a:endParaRPr lang="zh-TW" altLang="en-US">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F5292197-058A-4DA7-9D29-DB286BAD5BF3}"/>
              </a:ext>
            </a:extLst>
          </p:cNvPr>
          <p:cNvSpPr/>
          <p:nvPr/>
        </p:nvSpPr>
        <p:spPr>
          <a:xfrm>
            <a:off x="6533932" y="1202781"/>
            <a:ext cx="4888293" cy="1508105"/>
          </a:xfrm>
          <a:prstGeom prst="rect">
            <a:avLst/>
          </a:prstGeom>
        </p:spPr>
        <p:txBody>
          <a:bodyPr wrap="square">
            <a:spAutoFit/>
          </a:bodyPr>
          <a:lstStyle/>
          <a:p>
            <a:r>
              <a:rPr lang="en-US" altLang="zh-TW" sz="2000" b="1" dirty="0">
                <a:latin typeface="標楷體" panose="03000509000000000000" pitchFamily="65" charset="-120"/>
                <a:ea typeface="標楷體" panose="03000509000000000000" pitchFamily="65" charset="-120"/>
              </a:rPr>
              <a:t>(6)</a:t>
            </a:r>
            <a:r>
              <a:rPr lang="zh-TW" altLang="en-US" sz="2000" b="1" dirty="0">
                <a:latin typeface="標楷體" panose="03000509000000000000" pitchFamily="65" charset="-120"/>
                <a:ea typeface="標楷體" panose="03000509000000000000" pitchFamily="65" charset="-120"/>
              </a:rPr>
              <a:t>產業實習</a:t>
            </a:r>
            <a:endParaRPr lang="en-US" altLang="zh-TW" sz="2000" b="1"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實務印證理論，學與用合一，釐清未來職涯方向，為自己的就業競爭力加分，請大膽的走出校園實習去。</a:t>
            </a:r>
          </a:p>
        </p:txBody>
      </p:sp>
      <p:pic>
        <p:nvPicPr>
          <p:cNvPr id="6" name="圖片 5">
            <a:extLst>
              <a:ext uri="{FF2B5EF4-FFF2-40B4-BE49-F238E27FC236}">
                <a16:creationId xmlns:a16="http://schemas.microsoft.com/office/drawing/2014/main" id="{2BA7DBFA-9A64-4E63-82C5-8DC922B8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600" y="3039159"/>
            <a:ext cx="2759467" cy="1638886"/>
          </a:xfrm>
          <a:prstGeom prst="rect">
            <a:avLst/>
          </a:prstGeom>
        </p:spPr>
      </p:pic>
      <p:pic>
        <p:nvPicPr>
          <p:cNvPr id="11" name="圖片 10">
            <a:extLst>
              <a:ext uri="{FF2B5EF4-FFF2-40B4-BE49-F238E27FC236}">
                <a16:creationId xmlns:a16="http://schemas.microsoft.com/office/drawing/2014/main" id="{921E0644-5369-46C8-A834-3069B89F15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176" y="3041362"/>
            <a:ext cx="2178096" cy="1633154"/>
          </a:xfrm>
          <a:prstGeom prst="rect">
            <a:avLst/>
          </a:prstGeom>
        </p:spPr>
      </p:pic>
      <p:grpSp>
        <p:nvGrpSpPr>
          <p:cNvPr id="12" name="群組 11">
            <a:extLst>
              <a:ext uri="{FF2B5EF4-FFF2-40B4-BE49-F238E27FC236}">
                <a16:creationId xmlns:a16="http://schemas.microsoft.com/office/drawing/2014/main" id="{CDD79C70-F3FA-4CA4-90A3-2B1413A6E955}"/>
              </a:ext>
            </a:extLst>
          </p:cNvPr>
          <p:cNvGrpSpPr/>
          <p:nvPr/>
        </p:nvGrpSpPr>
        <p:grpSpPr>
          <a:xfrm>
            <a:off x="3013159" y="138534"/>
            <a:ext cx="967396" cy="662400"/>
            <a:chOff x="6931742" y="4268728"/>
            <a:chExt cx="967396" cy="662400"/>
          </a:xfrm>
        </p:grpSpPr>
        <p:sp>
          <p:nvSpPr>
            <p:cNvPr id="14" name="橢圓 13">
              <a:extLst>
                <a:ext uri="{FF2B5EF4-FFF2-40B4-BE49-F238E27FC236}">
                  <a16:creationId xmlns:a16="http://schemas.microsoft.com/office/drawing/2014/main" id="{9CCA4C87-8924-4BAE-8BF8-5B1F26606CB0}"/>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19BE0AC8-FC06-4C7A-8212-7B5421D39192}"/>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pic>
        <p:nvPicPr>
          <p:cNvPr id="7" name="圖片 6">
            <a:extLst>
              <a:ext uri="{FF2B5EF4-FFF2-40B4-BE49-F238E27FC236}">
                <a16:creationId xmlns:a16="http://schemas.microsoft.com/office/drawing/2014/main" id="{3A1498FD-1099-4556-8ADF-6602146B6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3360" y="2842907"/>
            <a:ext cx="1635366" cy="1226525"/>
          </a:xfrm>
          <a:prstGeom prst="rect">
            <a:avLst/>
          </a:prstGeom>
        </p:spPr>
      </p:pic>
      <p:pic>
        <p:nvPicPr>
          <p:cNvPr id="16" name="圖片 15">
            <a:extLst>
              <a:ext uri="{FF2B5EF4-FFF2-40B4-BE49-F238E27FC236}">
                <a16:creationId xmlns:a16="http://schemas.microsoft.com/office/drawing/2014/main" id="{8F02CEEE-ACC7-43DB-9940-26D091080C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9134" y="2842907"/>
            <a:ext cx="1633618" cy="1226525"/>
          </a:xfrm>
          <a:prstGeom prst="rect">
            <a:avLst/>
          </a:prstGeom>
        </p:spPr>
      </p:pic>
      <p:pic>
        <p:nvPicPr>
          <p:cNvPr id="17" name="圖片 16">
            <a:extLst>
              <a:ext uri="{FF2B5EF4-FFF2-40B4-BE49-F238E27FC236}">
                <a16:creationId xmlns:a16="http://schemas.microsoft.com/office/drawing/2014/main" id="{29827000-945E-4DD4-AADD-DB624B4B97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2637" y="4150548"/>
            <a:ext cx="3380877" cy="2009550"/>
          </a:xfrm>
          <a:prstGeom prst="rect">
            <a:avLst/>
          </a:prstGeom>
        </p:spPr>
      </p:pic>
    </p:spTree>
    <p:extLst>
      <p:ext uri="{BB962C8B-B14F-4D97-AF65-F5344CB8AC3E}">
        <p14:creationId xmlns:p14="http://schemas.microsoft.com/office/powerpoint/2010/main" val="2183138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矩形 1"/>
          <p:cNvSpPr/>
          <p:nvPr/>
        </p:nvSpPr>
        <p:spPr>
          <a:xfrm>
            <a:off x="1061600" y="1202781"/>
            <a:ext cx="4888293" cy="2062103"/>
          </a:xfrm>
          <a:prstGeom prst="rect">
            <a:avLst/>
          </a:prstGeom>
        </p:spPr>
        <p:txBody>
          <a:bodyPr wrap="square">
            <a:spAutoFit/>
          </a:bodyPr>
          <a:lstStyle/>
          <a:p>
            <a:r>
              <a:rPr lang="en-US" altLang="zh-TW" sz="2000" b="1" dirty="0">
                <a:ea typeface="標楷體" panose="03000509000000000000" pitchFamily="65" charset="-120"/>
              </a:rPr>
              <a:t>(5)</a:t>
            </a:r>
            <a:r>
              <a:rPr lang="zh-TW" altLang="en-US" sz="2000" b="1" dirty="0">
                <a:ea typeface="標楷體" panose="03000509000000000000" pitchFamily="65" charset="-120"/>
              </a:rPr>
              <a:t> </a:t>
            </a:r>
            <a:r>
              <a:rPr lang="en-US" altLang="zh-TW" sz="2000" b="1" dirty="0">
                <a:ea typeface="標楷體" panose="03000509000000000000" pitchFamily="65" charset="-120"/>
              </a:rPr>
              <a:t>Seminars, workshops, lectures</a:t>
            </a:r>
          </a:p>
          <a:p>
            <a:pPr marL="285750" indent="-285750">
              <a:buFont typeface="Wingdings" panose="05000000000000000000" pitchFamily="2" charset="2"/>
              <a:buChar char="l"/>
            </a:pPr>
            <a:endParaRPr lang="en-US" altLang="zh-TW" dirty="0">
              <a:ea typeface="標楷體" panose="03000509000000000000" pitchFamily="65" charset="-120"/>
            </a:endParaRPr>
          </a:p>
          <a:p>
            <a:r>
              <a:rPr lang="en-US" altLang="zh-TW" dirty="0">
                <a:ea typeface="標楷體" panose="03000509000000000000" pitchFamily="65" charset="-120"/>
              </a:rPr>
              <a:t>Conferences, workshops, and lectures that cover topics of all fields in depth are held on campus all year round. Don’t miss out on these exciting opportunities of learning and make the most out of your college years.</a:t>
            </a:r>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69</a:t>
            </a:fld>
            <a:endParaRPr lang="zh-TW" altLang="en-US">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F5292197-058A-4DA7-9D29-DB286BAD5BF3}"/>
              </a:ext>
            </a:extLst>
          </p:cNvPr>
          <p:cNvSpPr/>
          <p:nvPr/>
        </p:nvSpPr>
        <p:spPr>
          <a:xfrm>
            <a:off x="6533932" y="1202781"/>
            <a:ext cx="4888293" cy="1785104"/>
          </a:xfrm>
          <a:prstGeom prst="rect">
            <a:avLst/>
          </a:prstGeom>
        </p:spPr>
        <p:txBody>
          <a:bodyPr wrap="square">
            <a:spAutoFit/>
          </a:bodyPr>
          <a:lstStyle/>
          <a:p>
            <a:r>
              <a:rPr lang="en-US" altLang="zh-TW" sz="2000" b="1" dirty="0">
                <a:ea typeface="標楷體" panose="03000509000000000000" pitchFamily="65" charset="-120"/>
              </a:rPr>
              <a:t>(6)</a:t>
            </a:r>
            <a:r>
              <a:rPr lang="zh-TW" altLang="en-US" sz="2000" b="1" dirty="0">
                <a:ea typeface="標楷體" panose="03000509000000000000" pitchFamily="65" charset="-120"/>
              </a:rPr>
              <a:t> </a:t>
            </a:r>
            <a:r>
              <a:rPr lang="en-US" altLang="zh-TW" sz="2000" b="1" dirty="0">
                <a:ea typeface="標楷體" panose="03000509000000000000" pitchFamily="65" charset="-120"/>
              </a:rPr>
              <a:t>Industry Internships</a:t>
            </a:r>
          </a:p>
          <a:p>
            <a:endParaRPr lang="en-US" altLang="zh-TW" dirty="0">
              <a:ea typeface="標楷體" panose="03000509000000000000" pitchFamily="65" charset="-120"/>
            </a:endParaRPr>
          </a:p>
          <a:p>
            <a:r>
              <a:rPr lang="en-US" altLang="zh-TW" dirty="0">
                <a:ea typeface="標楷體" panose="03000509000000000000" pitchFamily="65" charset="-120"/>
              </a:rPr>
              <a:t>Put theory into practice! This is the only way to keep you motivated with learning. Whether go abroad or into a factory, bravely go where you have never been before.</a:t>
            </a:r>
          </a:p>
        </p:txBody>
      </p:sp>
      <p:pic>
        <p:nvPicPr>
          <p:cNvPr id="6" name="圖片 5">
            <a:extLst>
              <a:ext uri="{FF2B5EF4-FFF2-40B4-BE49-F238E27FC236}">
                <a16:creationId xmlns:a16="http://schemas.microsoft.com/office/drawing/2014/main" id="{2BA7DBFA-9A64-4E63-82C5-8DC922B8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600" y="3593117"/>
            <a:ext cx="2759467" cy="1638886"/>
          </a:xfrm>
          <a:prstGeom prst="rect">
            <a:avLst/>
          </a:prstGeom>
        </p:spPr>
      </p:pic>
      <p:pic>
        <p:nvPicPr>
          <p:cNvPr id="11" name="圖片 10">
            <a:extLst>
              <a:ext uri="{FF2B5EF4-FFF2-40B4-BE49-F238E27FC236}">
                <a16:creationId xmlns:a16="http://schemas.microsoft.com/office/drawing/2014/main" id="{921E0644-5369-46C8-A834-3069B89F15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176" y="3595320"/>
            <a:ext cx="2178096" cy="1633154"/>
          </a:xfrm>
          <a:prstGeom prst="rect">
            <a:avLst/>
          </a:prstGeom>
        </p:spPr>
      </p:pic>
      <p:pic>
        <p:nvPicPr>
          <p:cNvPr id="7" name="圖片 6">
            <a:extLst>
              <a:ext uri="{FF2B5EF4-FFF2-40B4-BE49-F238E27FC236}">
                <a16:creationId xmlns:a16="http://schemas.microsoft.com/office/drawing/2014/main" id="{3A1498FD-1099-4556-8ADF-6602146B6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3360" y="3305694"/>
            <a:ext cx="1635366" cy="1226525"/>
          </a:xfrm>
          <a:prstGeom prst="rect">
            <a:avLst/>
          </a:prstGeom>
        </p:spPr>
      </p:pic>
      <p:pic>
        <p:nvPicPr>
          <p:cNvPr id="16" name="圖片 15">
            <a:extLst>
              <a:ext uri="{FF2B5EF4-FFF2-40B4-BE49-F238E27FC236}">
                <a16:creationId xmlns:a16="http://schemas.microsoft.com/office/drawing/2014/main" id="{8F02CEEE-ACC7-43DB-9940-26D091080C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9134" y="3305694"/>
            <a:ext cx="1633618" cy="1226525"/>
          </a:xfrm>
          <a:prstGeom prst="rect">
            <a:avLst/>
          </a:prstGeom>
        </p:spPr>
      </p:pic>
      <p:pic>
        <p:nvPicPr>
          <p:cNvPr id="17" name="圖片 16">
            <a:extLst>
              <a:ext uri="{FF2B5EF4-FFF2-40B4-BE49-F238E27FC236}">
                <a16:creationId xmlns:a16="http://schemas.microsoft.com/office/drawing/2014/main" id="{29827000-945E-4DD4-AADD-DB624B4B97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2637" y="4613335"/>
            <a:ext cx="3380877" cy="2009550"/>
          </a:xfrm>
          <a:prstGeom prst="rect">
            <a:avLst/>
          </a:prstGeom>
        </p:spPr>
      </p:pic>
      <p:grpSp>
        <p:nvGrpSpPr>
          <p:cNvPr id="18" name="群組 17">
            <a:extLst>
              <a:ext uri="{FF2B5EF4-FFF2-40B4-BE49-F238E27FC236}">
                <a16:creationId xmlns:a16="http://schemas.microsoft.com/office/drawing/2014/main" id="{75319775-D072-4AB8-A7C9-17054613035C}"/>
              </a:ext>
            </a:extLst>
          </p:cNvPr>
          <p:cNvGrpSpPr/>
          <p:nvPr/>
        </p:nvGrpSpPr>
        <p:grpSpPr>
          <a:xfrm>
            <a:off x="3013159" y="138534"/>
            <a:ext cx="6537682" cy="662400"/>
            <a:chOff x="3013159" y="138534"/>
            <a:chExt cx="6537682" cy="662400"/>
          </a:xfrm>
        </p:grpSpPr>
        <p:sp>
          <p:nvSpPr>
            <p:cNvPr id="19" name="文字方塊 18">
              <a:extLst>
                <a:ext uri="{FF2B5EF4-FFF2-40B4-BE49-F238E27FC236}">
                  <a16:creationId xmlns:a16="http://schemas.microsoft.com/office/drawing/2014/main" id="{8812B0D6-E922-49CA-8EE7-2924D1C1E45C}"/>
                </a:ext>
              </a:extLst>
            </p:cNvPr>
            <p:cNvSpPr txBox="1"/>
            <p:nvPr/>
          </p:nvSpPr>
          <p:spPr>
            <a:xfrm>
              <a:off x="3907758" y="231104"/>
              <a:ext cx="5643083" cy="400110"/>
            </a:xfrm>
            <a:prstGeom prst="rect">
              <a:avLst/>
            </a:prstGeom>
            <a:noFill/>
          </p:spPr>
          <p:txBody>
            <a:bodyPr wrap="none" rtlCol="0">
              <a:spAutoFit/>
            </a:bodyPr>
            <a:lstStyle/>
            <a:p>
              <a:r>
                <a:rPr lang="en-US" altLang="zh-TW" sz="2000" b="1" dirty="0">
                  <a:solidFill>
                    <a:srgbClr val="70AD47"/>
                  </a:solidFill>
                  <a:ea typeface="標楷體" panose="03000509000000000000" pitchFamily="65" charset="-120"/>
                </a:rPr>
                <a:t>Does learning always have to be inside classrooms?</a:t>
              </a:r>
            </a:p>
          </p:txBody>
        </p:sp>
        <p:sp>
          <p:nvSpPr>
            <p:cNvPr id="20" name="Line 11">
              <a:extLst>
                <a:ext uri="{FF2B5EF4-FFF2-40B4-BE49-F238E27FC236}">
                  <a16:creationId xmlns:a16="http://schemas.microsoft.com/office/drawing/2014/main" id="{9A953401-5569-49B4-B756-5A3EA1E8401B}"/>
                </a:ext>
              </a:extLst>
            </p:cNvPr>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21" name="群組 20">
              <a:extLst>
                <a:ext uri="{FF2B5EF4-FFF2-40B4-BE49-F238E27FC236}">
                  <a16:creationId xmlns:a16="http://schemas.microsoft.com/office/drawing/2014/main" id="{B8D09090-A3E4-4C6D-BFE6-6E08B1CB76C0}"/>
                </a:ext>
              </a:extLst>
            </p:cNvPr>
            <p:cNvGrpSpPr/>
            <p:nvPr/>
          </p:nvGrpSpPr>
          <p:grpSpPr>
            <a:xfrm>
              <a:off x="3013159" y="138534"/>
              <a:ext cx="967396" cy="662400"/>
              <a:chOff x="6931742" y="4268728"/>
              <a:chExt cx="967396" cy="662400"/>
            </a:xfrm>
          </p:grpSpPr>
          <p:sp>
            <p:nvSpPr>
              <p:cNvPr id="22" name="橢圓 21">
                <a:extLst>
                  <a:ext uri="{FF2B5EF4-FFF2-40B4-BE49-F238E27FC236}">
                    <a16:creationId xmlns:a16="http://schemas.microsoft.com/office/drawing/2014/main" id="{EF6C619B-1B7A-4719-991E-A606FD2DFDAD}"/>
                  </a:ext>
                </a:extLst>
              </p:cNvPr>
              <p:cNvSpPr/>
              <p:nvPr/>
            </p:nvSpPr>
            <p:spPr>
              <a:xfrm>
                <a:off x="6931742" y="4268728"/>
                <a:ext cx="662400" cy="66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4" name="文字方塊 23">
                <a:extLst>
                  <a:ext uri="{FF2B5EF4-FFF2-40B4-BE49-F238E27FC236}">
                    <a16:creationId xmlns:a16="http://schemas.microsoft.com/office/drawing/2014/main" id="{AACE933D-C2E2-4795-90EB-116BEB08E1FB}"/>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6</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Tree>
    <p:extLst>
      <p:ext uri="{BB962C8B-B14F-4D97-AF65-F5344CB8AC3E}">
        <p14:creationId xmlns:p14="http://schemas.microsoft.com/office/powerpoint/2010/main" val="35789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5" name="投影片編號版面配置區 4"/>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7</a:t>
            </a:fld>
            <a:endParaRPr lang="zh-TW" altLang="en-US">
              <a:latin typeface="標楷體" panose="03000509000000000000" pitchFamily="65" charset="-120"/>
              <a:ea typeface="標楷體" panose="03000509000000000000" pitchFamily="65" charset="-120"/>
            </a:endParaRPr>
          </a:p>
        </p:txBody>
      </p:sp>
      <p:sp>
        <p:nvSpPr>
          <p:cNvPr id="7" name="文字方塊 6"/>
          <p:cNvSpPr txBox="1"/>
          <p:nvPr/>
        </p:nvSpPr>
        <p:spPr>
          <a:xfrm>
            <a:off x="5987141" y="5915854"/>
            <a:ext cx="5508367" cy="369332"/>
          </a:xfrm>
          <a:prstGeom prst="rect">
            <a:avLst/>
          </a:prstGeom>
          <a:noFill/>
        </p:spPr>
        <p:txBody>
          <a:bodyPr wrap="none" rtlCol="0">
            <a:spAutoFit/>
          </a:bodyPr>
          <a:lstStyle/>
          <a:p>
            <a:r>
              <a:rPr lang="en-US" altLang="zh-TW" b="1" dirty="0">
                <a:solidFill>
                  <a:schemeClr val="accent5"/>
                </a:solidFill>
                <a:ea typeface="標楷體" panose="03000509000000000000" pitchFamily="65" charset="-120"/>
              </a:rPr>
              <a:t>【NTNU Bachelor’s Degree Graduation Requirements】</a:t>
            </a:r>
            <a:endParaRPr lang="zh-TW" altLang="en-US" b="1" dirty="0">
              <a:solidFill>
                <a:schemeClr val="accent5"/>
              </a:solidFill>
              <a:ea typeface="標楷體" panose="03000509000000000000" pitchFamily="65" charset="-120"/>
            </a:endParaRPr>
          </a:p>
        </p:txBody>
      </p:sp>
      <p:grpSp>
        <p:nvGrpSpPr>
          <p:cNvPr id="3" name="群組 2">
            <a:extLst>
              <a:ext uri="{FF2B5EF4-FFF2-40B4-BE49-F238E27FC236}">
                <a16:creationId xmlns:a16="http://schemas.microsoft.com/office/drawing/2014/main" id="{C2135DD9-4BEB-4814-A95C-5177EEF6DC4A}"/>
              </a:ext>
            </a:extLst>
          </p:cNvPr>
          <p:cNvGrpSpPr/>
          <p:nvPr/>
        </p:nvGrpSpPr>
        <p:grpSpPr>
          <a:xfrm>
            <a:off x="6237220" y="103626"/>
            <a:ext cx="5216539" cy="5741065"/>
            <a:chOff x="6833742" y="2764031"/>
            <a:chExt cx="3473077" cy="3822296"/>
          </a:xfrm>
        </p:grpSpPr>
        <p:pic>
          <p:nvPicPr>
            <p:cNvPr id="8" name="圖片 7">
              <a:extLst>
                <a:ext uri="{FF2B5EF4-FFF2-40B4-BE49-F238E27FC236}">
                  <a16:creationId xmlns:a16="http://schemas.microsoft.com/office/drawing/2014/main" id="{E8E22A09-5428-452D-9753-0FAB4282AE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74" b="10763"/>
            <a:stretch/>
          </p:blipFill>
          <p:spPr>
            <a:xfrm>
              <a:off x="6833742" y="2764031"/>
              <a:ext cx="3148458" cy="3822296"/>
            </a:xfrm>
            <a:prstGeom prst="rect">
              <a:avLst/>
            </a:prstGeom>
          </p:spPr>
        </p:pic>
        <p:sp>
          <p:nvSpPr>
            <p:cNvPr id="13" name="文字方塊 12"/>
            <p:cNvSpPr txBox="1"/>
            <p:nvPr/>
          </p:nvSpPr>
          <p:spPr>
            <a:xfrm>
              <a:off x="8279206" y="5582272"/>
              <a:ext cx="1421310" cy="799157"/>
            </a:xfrm>
            <a:prstGeom prst="rect">
              <a:avLst/>
            </a:prstGeom>
            <a:noFill/>
          </p:spPr>
          <p:txBody>
            <a:bodyPr wrap="square" rtlCol="0">
              <a:spAutoFit/>
            </a:bodyPr>
            <a:lstStyle/>
            <a:p>
              <a:pPr algn="ctr"/>
              <a:r>
                <a:rPr lang="en-US" altLang="zh-TW" sz="1200" dirty="0">
                  <a:solidFill>
                    <a:schemeClr val="bg1"/>
                  </a:solidFill>
                </a:rPr>
                <a:t>Chinese Thinking and Expression 4 Credits</a:t>
              </a:r>
              <a:endParaRPr lang="zh-TW" altLang="zh-TW" sz="1200" dirty="0">
                <a:solidFill>
                  <a:schemeClr val="bg1"/>
                </a:solidFill>
              </a:endParaRPr>
            </a:p>
            <a:p>
              <a:pPr algn="ctr"/>
              <a:r>
                <a:rPr lang="en-US" altLang="zh-TW" sz="1200" dirty="0">
                  <a:solidFill>
                    <a:schemeClr val="bg1"/>
                  </a:solidFill>
                </a:rPr>
                <a:t>English 6 Credits</a:t>
              </a:r>
              <a:endParaRPr lang="zh-TW" altLang="zh-TW" sz="1200" dirty="0">
                <a:solidFill>
                  <a:schemeClr val="bg1"/>
                </a:solidFill>
              </a:endParaRPr>
            </a:p>
            <a:p>
              <a:pPr algn="ctr"/>
              <a:r>
                <a:rPr lang="en-US" altLang="zh-TW" sz="1200" dirty="0">
                  <a:solidFill>
                    <a:schemeClr val="bg1"/>
                  </a:solidFill>
                </a:rPr>
                <a:t>General Education 18 Credits</a:t>
              </a:r>
              <a:endParaRPr lang="zh-TW" altLang="zh-TW" sz="1200" dirty="0">
                <a:solidFill>
                  <a:schemeClr val="bg1"/>
                </a:solidFill>
              </a:endParaRPr>
            </a:p>
            <a:p>
              <a:pPr algn="ctr"/>
              <a:r>
                <a:rPr lang="en-US" altLang="zh-TW" sz="1200" dirty="0">
                  <a:solidFill>
                    <a:schemeClr val="bg1"/>
                  </a:solidFill>
                </a:rPr>
                <a:t>Sports Requirement 4 Credits</a:t>
              </a:r>
              <a:endParaRPr lang="zh-TW" altLang="zh-TW" sz="1200" dirty="0">
                <a:solidFill>
                  <a:schemeClr val="bg1"/>
                </a:solidFill>
              </a:endParaRPr>
            </a:p>
            <a:p>
              <a:pPr algn="ctr"/>
              <a:r>
                <a:rPr lang="en-US" altLang="zh-TW" sz="1200" dirty="0">
                  <a:solidFill>
                    <a:schemeClr val="bg1"/>
                  </a:solidFill>
                </a:rPr>
                <a:t>Service Learning Courses</a:t>
              </a:r>
              <a:endParaRPr lang="zh-TW" altLang="zh-TW" sz="1200" dirty="0">
                <a:solidFill>
                  <a:schemeClr val="bg1"/>
                </a:solidFill>
              </a:endParaRPr>
            </a:p>
          </p:txBody>
        </p:sp>
        <p:sp>
          <p:nvSpPr>
            <p:cNvPr id="15" name="文字方塊 14">
              <a:extLst>
                <a:ext uri="{FF2B5EF4-FFF2-40B4-BE49-F238E27FC236}">
                  <a16:creationId xmlns:a16="http://schemas.microsoft.com/office/drawing/2014/main" id="{5B1D3230-171D-4999-877A-A5445D754A6E}"/>
                </a:ext>
              </a:extLst>
            </p:cNvPr>
            <p:cNvSpPr txBox="1"/>
            <p:nvPr/>
          </p:nvSpPr>
          <p:spPr>
            <a:xfrm>
              <a:off x="7292641" y="5676134"/>
              <a:ext cx="1063622" cy="614736"/>
            </a:xfrm>
            <a:prstGeom prst="rect">
              <a:avLst/>
            </a:prstGeom>
            <a:noFill/>
          </p:spPr>
          <p:txBody>
            <a:bodyPr wrap="none" rtlCol="0">
              <a:spAutoFit/>
            </a:bodyPr>
            <a:lstStyle/>
            <a:p>
              <a:pPr algn="ctr"/>
              <a:r>
                <a:rPr lang="en-US" altLang="zh-TW" b="1" dirty="0">
                  <a:solidFill>
                    <a:schemeClr val="bg1"/>
                  </a:solidFill>
                </a:rPr>
                <a:t>Common Core </a:t>
              </a:r>
            </a:p>
            <a:p>
              <a:pPr algn="ctr"/>
              <a:r>
                <a:rPr lang="en-US" altLang="zh-TW" b="1" dirty="0">
                  <a:solidFill>
                    <a:schemeClr val="bg1"/>
                  </a:solidFill>
                </a:rPr>
                <a:t>Requirements</a:t>
              </a:r>
            </a:p>
            <a:p>
              <a:pPr algn="ctr"/>
              <a:r>
                <a:rPr lang="en-US" altLang="zh-TW" dirty="0">
                  <a:solidFill>
                    <a:schemeClr val="bg1"/>
                  </a:solidFill>
                </a:rPr>
                <a:t>32 credits</a:t>
              </a:r>
              <a:endParaRPr lang="zh-TW" altLang="en-US" dirty="0">
                <a:solidFill>
                  <a:schemeClr val="bg1"/>
                </a:solidFill>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A62742E0-FCE8-4617-8CFD-A288CEE0CAFA}"/>
                </a:ext>
              </a:extLst>
            </p:cNvPr>
            <p:cNvSpPr txBox="1"/>
            <p:nvPr/>
          </p:nvSpPr>
          <p:spPr>
            <a:xfrm>
              <a:off x="7594052" y="4885205"/>
              <a:ext cx="1691763" cy="614736"/>
            </a:xfrm>
            <a:prstGeom prst="rect">
              <a:avLst/>
            </a:prstGeom>
            <a:noFill/>
          </p:spPr>
          <p:txBody>
            <a:bodyPr wrap="none" rtlCol="0">
              <a:spAutoFit/>
            </a:bodyPr>
            <a:lstStyle/>
            <a:p>
              <a:pPr algn="ctr"/>
              <a:r>
                <a:rPr lang="en-US" altLang="zh-TW" b="1" dirty="0">
                  <a:solidFill>
                    <a:schemeClr val="bg1"/>
                  </a:solidFill>
                </a:rPr>
                <a:t>Departmental Courses </a:t>
              </a:r>
            </a:p>
            <a:p>
              <a:pPr algn="ctr"/>
              <a:r>
                <a:rPr lang="en-US" altLang="zh-TW" b="1" dirty="0">
                  <a:solidFill>
                    <a:schemeClr val="bg1"/>
                  </a:solidFill>
                </a:rPr>
                <a:t>(Required and Electives) </a:t>
              </a:r>
            </a:p>
            <a:p>
              <a:pPr algn="ctr"/>
              <a:r>
                <a:rPr lang="en-US" altLang="zh-TW" dirty="0">
                  <a:solidFill>
                    <a:schemeClr val="bg1"/>
                  </a:solidFill>
                </a:rPr>
                <a:t>75 credits</a:t>
              </a:r>
              <a:endParaRPr lang="zh-TW" altLang="en-US" dirty="0">
                <a:solidFill>
                  <a:schemeClr val="bg1"/>
                </a:solidFill>
              </a:endParaRPr>
            </a:p>
          </p:txBody>
        </p:sp>
        <p:sp>
          <p:nvSpPr>
            <p:cNvPr id="20" name="文字方塊 19">
              <a:extLst>
                <a:ext uri="{FF2B5EF4-FFF2-40B4-BE49-F238E27FC236}">
                  <a16:creationId xmlns:a16="http://schemas.microsoft.com/office/drawing/2014/main" id="{6E78C3EB-9E50-4C92-BD19-7DF1CE43814B}"/>
                </a:ext>
              </a:extLst>
            </p:cNvPr>
            <p:cNvSpPr txBox="1"/>
            <p:nvPr/>
          </p:nvSpPr>
          <p:spPr>
            <a:xfrm>
              <a:off x="7755228" y="3499852"/>
              <a:ext cx="1369410" cy="963087"/>
            </a:xfrm>
            <a:prstGeom prst="rect">
              <a:avLst/>
            </a:prstGeom>
            <a:noFill/>
          </p:spPr>
          <p:txBody>
            <a:bodyPr wrap="none" rtlCol="0">
              <a:spAutoFit/>
            </a:bodyPr>
            <a:lstStyle/>
            <a:p>
              <a:pPr algn="ctr"/>
              <a:r>
                <a:rPr lang="en-US" altLang="zh-TW" b="1" dirty="0">
                  <a:solidFill>
                    <a:schemeClr val="bg1"/>
                  </a:solidFill>
                </a:rPr>
                <a:t>Electives</a:t>
              </a:r>
              <a:r>
                <a:rPr lang="en-US" altLang="zh-TW" sz="2800" dirty="0">
                  <a:solidFill>
                    <a:schemeClr val="bg1"/>
                  </a:solidFill>
                </a:rPr>
                <a:t> </a:t>
              </a:r>
              <a:endParaRPr lang="zh-TW" altLang="zh-TW" sz="2800" dirty="0">
                <a:solidFill>
                  <a:schemeClr val="bg1"/>
                </a:solidFill>
              </a:endParaRPr>
            </a:p>
            <a:p>
              <a:pPr algn="ctr"/>
              <a:r>
                <a:rPr lang="en-US" altLang="zh-TW" sz="1200" dirty="0">
                  <a:solidFill>
                    <a:schemeClr val="bg1"/>
                  </a:solidFill>
                </a:rPr>
                <a:t>Credit Programs 12-20 Credits</a:t>
              </a:r>
              <a:endParaRPr lang="zh-TW" altLang="zh-TW" sz="1200" dirty="0">
                <a:solidFill>
                  <a:schemeClr val="bg1"/>
                </a:solidFill>
              </a:endParaRPr>
            </a:p>
            <a:p>
              <a:pPr algn="ctr"/>
              <a:r>
                <a:rPr lang="en-US" altLang="zh-TW" sz="1200" dirty="0">
                  <a:solidFill>
                    <a:schemeClr val="bg1"/>
                  </a:solidFill>
                </a:rPr>
                <a:t>Minors 20-30 Credits</a:t>
              </a:r>
              <a:endParaRPr lang="zh-TW" altLang="zh-TW" sz="1200" dirty="0">
                <a:solidFill>
                  <a:schemeClr val="bg1"/>
                </a:solidFill>
              </a:endParaRPr>
            </a:p>
            <a:p>
              <a:pPr algn="ctr"/>
              <a:r>
                <a:rPr lang="en-US" altLang="zh-TW" sz="1200" dirty="0">
                  <a:solidFill>
                    <a:schemeClr val="bg1"/>
                  </a:solidFill>
                </a:rPr>
                <a:t>Double Major 40-50 Credits</a:t>
              </a:r>
              <a:endParaRPr lang="zh-TW" altLang="zh-TW" sz="1200" dirty="0">
                <a:solidFill>
                  <a:schemeClr val="bg1"/>
                </a:solidFill>
              </a:endParaRPr>
            </a:p>
            <a:p>
              <a:pPr algn="ctr"/>
              <a:r>
                <a:rPr lang="en-US" altLang="zh-TW" sz="1200" dirty="0">
                  <a:solidFill>
                    <a:schemeClr val="bg1"/>
                  </a:solidFill>
                </a:rPr>
                <a:t>International Learning Credits</a:t>
              </a:r>
              <a:endParaRPr lang="zh-TW" altLang="en-US" sz="1200" dirty="0">
                <a:solidFill>
                  <a:schemeClr val="bg1"/>
                </a:solidFill>
              </a:endParaRPr>
            </a:p>
            <a:p>
              <a:pPr algn="ctr"/>
              <a:endParaRPr lang="zh-TW" altLang="en-US" sz="1200" dirty="0">
                <a:solidFill>
                  <a:schemeClr val="bg1"/>
                </a:solidFill>
                <a:latin typeface="標楷體" panose="03000509000000000000" pitchFamily="65" charset="-120"/>
                <a:ea typeface="標楷體" panose="03000509000000000000" pitchFamily="65" charset="-120"/>
              </a:endParaRPr>
            </a:p>
          </p:txBody>
        </p:sp>
        <p:sp>
          <p:nvSpPr>
            <p:cNvPr id="22" name="文字方塊 21">
              <a:extLst>
                <a:ext uri="{FF2B5EF4-FFF2-40B4-BE49-F238E27FC236}">
                  <a16:creationId xmlns:a16="http://schemas.microsoft.com/office/drawing/2014/main" id="{B158FB65-DD9B-47B0-ABC7-C30A8D7FB0C9}"/>
                </a:ext>
              </a:extLst>
            </p:cNvPr>
            <p:cNvSpPr txBox="1"/>
            <p:nvPr/>
          </p:nvSpPr>
          <p:spPr>
            <a:xfrm>
              <a:off x="8937408" y="3117363"/>
              <a:ext cx="1369411" cy="389332"/>
            </a:xfrm>
            <a:prstGeom prst="rect">
              <a:avLst/>
            </a:prstGeom>
            <a:noFill/>
          </p:spPr>
          <p:txBody>
            <a:bodyPr wrap="square" rtlCol="0">
              <a:spAutoFit/>
            </a:bodyPr>
            <a:lstStyle/>
            <a:p>
              <a:pPr algn="ctr"/>
              <a:r>
                <a:rPr lang="en-US" altLang="zh-TW" sz="1600" b="1" dirty="0">
                  <a:solidFill>
                    <a:srgbClr val="4472C4"/>
                  </a:solidFill>
                  <a:ea typeface="標楷體" panose="03000509000000000000" pitchFamily="65" charset="-120"/>
                </a:rPr>
                <a:t>Min. 128 Credits Required to Graduate</a:t>
              </a:r>
            </a:p>
          </p:txBody>
        </p:sp>
      </p:grpSp>
      <p:grpSp>
        <p:nvGrpSpPr>
          <p:cNvPr id="24" name="群組 23">
            <a:extLst>
              <a:ext uri="{FF2B5EF4-FFF2-40B4-BE49-F238E27FC236}">
                <a16:creationId xmlns:a16="http://schemas.microsoft.com/office/drawing/2014/main" id="{E135ADE9-D15A-44F3-ADF0-2C2F1FF2377E}"/>
              </a:ext>
            </a:extLst>
          </p:cNvPr>
          <p:cNvGrpSpPr/>
          <p:nvPr/>
        </p:nvGrpSpPr>
        <p:grpSpPr>
          <a:xfrm>
            <a:off x="3030585" y="103626"/>
            <a:ext cx="4586278" cy="699192"/>
            <a:chOff x="3030585" y="103626"/>
            <a:chExt cx="4586278" cy="699192"/>
          </a:xfrm>
        </p:grpSpPr>
        <p:sp>
          <p:nvSpPr>
            <p:cNvPr id="25" name="文字方塊 24">
              <a:extLst>
                <a:ext uri="{FF2B5EF4-FFF2-40B4-BE49-F238E27FC236}">
                  <a16:creationId xmlns:a16="http://schemas.microsoft.com/office/drawing/2014/main" id="{154D2208-37E9-489B-ADD0-A3C3500BD144}"/>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26" name="Line 11">
              <a:extLst>
                <a:ext uri="{FF2B5EF4-FFF2-40B4-BE49-F238E27FC236}">
                  <a16:creationId xmlns:a16="http://schemas.microsoft.com/office/drawing/2014/main" id="{D29AFADF-7756-4AED-955F-FD2FAE0D4F87}"/>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27" name="圖片 26">
              <a:extLst>
                <a:ext uri="{FF2B5EF4-FFF2-40B4-BE49-F238E27FC236}">
                  <a16:creationId xmlns:a16="http://schemas.microsoft.com/office/drawing/2014/main" id="{5C146170-9147-4411-B912-47E6EEE5A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sp>
        <p:nvSpPr>
          <p:cNvPr id="28" name="文字方塊 27">
            <a:extLst>
              <a:ext uri="{FF2B5EF4-FFF2-40B4-BE49-F238E27FC236}">
                <a16:creationId xmlns:a16="http://schemas.microsoft.com/office/drawing/2014/main" id="{F50A08FF-7C62-4F2F-8269-F97851AB16F5}"/>
              </a:ext>
            </a:extLst>
          </p:cNvPr>
          <p:cNvSpPr txBox="1"/>
          <p:nvPr/>
        </p:nvSpPr>
        <p:spPr>
          <a:xfrm>
            <a:off x="846563" y="1393732"/>
            <a:ext cx="5112748" cy="3416320"/>
          </a:xfrm>
          <a:prstGeom prst="rect">
            <a:avLst/>
          </a:prstGeom>
          <a:noFill/>
        </p:spPr>
        <p:txBody>
          <a:bodyPr wrap="square" rtlCol="0">
            <a:spAutoFit/>
          </a:bodyPr>
          <a:lstStyle/>
          <a:p>
            <a:r>
              <a:rPr lang="en-US" altLang="zh-TW" b="1" dirty="0"/>
              <a:t>Congratulations on becoming a member of the NTNU family! </a:t>
            </a:r>
            <a:endParaRPr lang="zh-TW" altLang="zh-TW" dirty="0"/>
          </a:p>
          <a:p>
            <a:r>
              <a:rPr lang="en-US" altLang="zh-TW" b="1" dirty="0"/>
              <a:t>With all the excitement of leaving home and coming to college, the possibilities in your new life just seem endless. </a:t>
            </a:r>
            <a:endParaRPr lang="zh-TW" altLang="zh-TW" dirty="0"/>
          </a:p>
          <a:p>
            <a:r>
              <a:rPr lang="en-US" altLang="zh-TW" dirty="0"/>
              <a:t>But before you kick off on your newly independent life at NTNU, we have to let you know what it will take for you to get your degree. The figure below shows the distribution of credit hours for an undergraduate degree. We would suggest that you make good use of the 21 elective credits to further enrich your college experience!</a:t>
            </a:r>
            <a:endParaRPr lang="zh-TW" altLang="zh-TW" dirty="0"/>
          </a:p>
        </p:txBody>
      </p:sp>
      <p:sp>
        <p:nvSpPr>
          <p:cNvPr id="29" name="文字方塊 28">
            <a:extLst>
              <a:ext uri="{FF2B5EF4-FFF2-40B4-BE49-F238E27FC236}">
                <a16:creationId xmlns:a16="http://schemas.microsoft.com/office/drawing/2014/main" id="{0AC5D6A9-145B-43BD-A0D2-EDEB5D51627E}"/>
              </a:ext>
            </a:extLst>
          </p:cNvPr>
          <p:cNvSpPr txBox="1"/>
          <p:nvPr/>
        </p:nvSpPr>
        <p:spPr>
          <a:xfrm>
            <a:off x="532663" y="1025680"/>
            <a:ext cx="2966646" cy="369332"/>
          </a:xfrm>
          <a:prstGeom prst="rect">
            <a:avLst/>
          </a:prstGeom>
          <a:noFill/>
        </p:spPr>
        <p:txBody>
          <a:bodyPr wrap="none" rtlCol="0">
            <a:spAutoFit/>
          </a:bodyPr>
          <a:lstStyle/>
          <a:p>
            <a:pPr lvl="0"/>
            <a:r>
              <a:rPr lang="en-US" altLang="zh-TW" b="1" dirty="0">
                <a:ea typeface="華康中圓體" panose="020F0509000000000000" pitchFamily="49" charset="-120"/>
              </a:rPr>
              <a:t>(1)</a:t>
            </a:r>
            <a:r>
              <a:rPr lang="en-US" altLang="zh-TW" b="1" dirty="0"/>
              <a:t> Graduation Requirements</a:t>
            </a:r>
            <a:endParaRPr lang="zh-TW" altLang="zh-TW" b="1" dirty="0"/>
          </a:p>
        </p:txBody>
      </p:sp>
      <p:sp>
        <p:nvSpPr>
          <p:cNvPr id="30" name="矩形 29">
            <a:extLst>
              <a:ext uri="{FF2B5EF4-FFF2-40B4-BE49-F238E27FC236}">
                <a16:creationId xmlns:a16="http://schemas.microsoft.com/office/drawing/2014/main" id="{E8C79306-79C3-44D3-BDE2-70D53A5CDBBB}"/>
              </a:ext>
            </a:extLst>
          </p:cNvPr>
          <p:cNvSpPr/>
          <p:nvPr/>
        </p:nvSpPr>
        <p:spPr>
          <a:xfrm>
            <a:off x="846562" y="4828649"/>
            <a:ext cx="5112749" cy="1754326"/>
          </a:xfrm>
          <a:prstGeom prst="rect">
            <a:avLst/>
          </a:prstGeom>
        </p:spPr>
        <p:txBody>
          <a:bodyPr wrap="square">
            <a:spAutoFit/>
          </a:bodyPr>
          <a:lstStyle/>
          <a:p>
            <a:r>
              <a:rPr lang="en-US" altLang="zh-TW" b="1" dirty="0"/>
              <a:t>Basic Requirement: 128 Credits Required to Graduate</a:t>
            </a:r>
            <a:endParaRPr lang="zh-TW" altLang="zh-TW" dirty="0"/>
          </a:p>
          <a:p>
            <a:r>
              <a:rPr lang="en-US" altLang="zh-TW" b="1" dirty="0">
                <a:ea typeface="華康中圓體" panose="020F0509000000000000" pitchFamily="49" charset="-120"/>
              </a:rPr>
              <a:t>*</a:t>
            </a:r>
            <a:r>
              <a:rPr lang="en-US" altLang="zh-TW" b="1" dirty="0"/>
              <a:t>Including General Education, Sports, Departmental Requirements, Electives, Service Learning + Other departmental graduation requirements (such as foreign language ability, internship etc.)</a:t>
            </a:r>
            <a:endParaRPr lang="zh-TW" altLang="zh-TW" dirty="0"/>
          </a:p>
        </p:txBody>
      </p:sp>
    </p:spTree>
    <p:extLst>
      <p:ext uri="{BB962C8B-B14F-4D97-AF65-F5344CB8AC3E}">
        <p14:creationId xmlns:p14="http://schemas.microsoft.com/office/powerpoint/2010/main" val="2292950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166337464"/>
              </p:ext>
            </p:extLst>
          </p:nvPr>
        </p:nvGraphicFramePr>
        <p:xfrm>
          <a:off x="841203" y="2370288"/>
          <a:ext cx="2737739" cy="40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內容版面配置區 2"/>
          <p:cNvSpPr>
            <a:spLocks noGrp="1"/>
          </p:cNvSpPr>
          <p:nvPr>
            <p:ph type="subTitle" idx="1"/>
          </p:nvPr>
        </p:nvSpPr>
        <p:spPr>
          <a:xfrm>
            <a:off x="695616" y="2884539"/>
            <a:ext cx="6252955" cy="3011160"/>
          </a:xfrm>
        </p:spPr>
        <p:txBody>
          <a:bodyPr>
            <a:noAutofit/>
          </a:bodyPr>
          <a:lstStyle/>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造假：虛構不存在之申請資料、研究資料或研究成果。</a:t>
            </a:r>
            <a:endParaRPr lang="en-US" altLang="zh-TW" sz="1800" dirty="0">
              <a:latin typeface="標楷體" panose="03000509000000000000" pitchFamily="65" charset="-120"/>
              <a:ea typeface="標楷體" panose="03000509000000000000" pitchFamily="65" charset="-120"/>
            </a:endParaRPr>
          </a:p>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變造：不實變更申請資料、研究資料或研究成果。</a:t>
            </a:r>
            <a:endParaRPr lang="en-US" altLang="zh-TW" sz="1800" dirty="0">
              <a:latin typeface="標楷體" panose="03000509000000000000" pitchFamily="65" charset="-120"/>
              <a:ea typeface="標楷體" panose="03000509000000000000" pitchFamily="65" charset="-120"/>
            </a:endParaRPr>
          </a:p>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抄襲：援用他人之申請資料、研究資料或研究成果未註明出處。註明出處不當，情節重大者，以抄襲論。</a:t>
            </a:r>
            <a:endParaRPr lang="en-US" altLang="zh-TW" sz="1800" dirty="0">
              <a:latin typeface="標楷體" panose="03000509000000000000" pitchFamily="65" charset="-120"/>
              <a:ea typeface="標楷體" panose="03000509000000000000" pitchFamily="65" charset="-120"/>
            </a:endParaRPr>
          </a:p>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由他人代寫。</a:t>
            </a:r>
            <a:endParaRPr lang="en-US" altLang="zh-TW" sz="1800" dirty="0">
              <a:latin typeface="標楷體" panose="03000509000000000000" pitchFamily="65" charset="-120"/>
              <a:ea typeface="標楷體" panose="03000509000000000000" pitchFamily="65" charset="-120"/>
            </a:endParaRPr>
          </a:p>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未經註明而重複出版公開發行。</a:t>
            </a:r>
            <a:endParaRPr lang="en-US" altLang="zh-TW" sz="1800" dirty="0">
              <a:latin typeface="標楷體" panose="03000509000000000000" pitchFamily="65" charset="-120"/>
              <a:ea typeface="標楷體" panose="03000509000000000000" pitchFamily="65" charset="-120"/>
            </a:endParaRPr>
          </a:p>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大幅引用自己已發表之著作，未適當引註。</a:t>
            </a:r>
            <a:endParaRPr lang="en-US" altLang="zh-TW" sz="1800" dirty="0">
              <a:latin typeface="標楷體" panose="03000509000000000000" pitchFamily="65" charset="-120"/>
              <a:ea typeface="標楷體" panose="03000509000000000000" pitchFamily="65" charset="-120"/>
            </a:endParaRPr>
          </a:p>
          <a:p>
            <a:pPr marL="457200" indent="-457200" algn="l">
              <a:lnSpc>
                <a:spcPct val="100000"/>
              </a:lnSpc>
              <a:buFont typeface="+mj-lt"/>
              <a:buAutoNum type="arabicPeriod"/>
            </a:pPr>
            <a:r>
              <a:rPr lang="zh-TW" altLang="en-US" sz="1800" dirty="0">
                <a:latin typeface="標楷體" panose="03000509000000000000" pitchFamily="65" charset="-120"/>
                <a:ea typeface="標楷體" panose="03000509000000000000" pitchFamily="65" charset="-120"/>
              </a:rPr>
              <a:t>以翻譯代替論著，並未適當註明。</a:t>
            </a:r>
            <a:endParaRPr lang="en-US" altLang="zh-TW" sz="1800" dirty="0">
              <a:latin typeface="標楷體" panose="03000509000000000000" pitchFamily="65" charset="-120"/>
              <a:ea typeface="標楷體" panose="03000509000000000000" pitchFamily="65" charset="-120"/>
            </a:endParaRPr>
          </a:p>
        </p:txBody>
      </p:sp>
      <p:pic>
        <p:nvPicPr>
          <p:cNvPr id="24" name="圖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16588">
            <a:off x="10024239" y="360648"/>
            <a:ext cx="1222427" cy="1222427"/>
          </a:xfrm>
          <a:prstGeom prst="rect">
            <a:avLst/>
          </a:prstGeom>
        </p:spPr>
      </p:pic>
      <p:sp>
        <p:nvSpPr>
          <p:cNvPr id="14" name="內容版面配置區 2"/>
          <p:cNvSpPr txBox="1">
            <a:spLocks/>
          </p:cNvSpPr>
          <p:nvPr/>
        </p:nvSpPr>
        <p:spPr>
          <a:xfrm>
            <a:off x="771393" y="1393635"/>
            <a:ext cx="6177178" cy="16235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zh-TW" altLang="en-US" sz="1900" dirty="0">
                <a:latin typeface="標楷體" panose="03000509000000000000" pitchFamily="65" charset="-120"/>
                <a:ea typeface="標楷體" panose="03000509000000000000" pitchFamily="65" charset="-120"/>
              </a:rPr>
              <a:t>你已具備學術研究的倫理知識了嗎？</a:t>
            </a:r>
            <a:endParaRPr lang="en-US" altLang="zh-TW" sz="1900" dirty="0">
              <a:latin typeface="標楷體" panose="03000509000000000000" pitchFamily="65" charset="-120"/>
              <a:ea typeface="標楷體" panose="03000509000000000000" pitchFamily="65" charset="-120"/>
            </a:endParaRPr>
          </a:p>
          <a:p>
            <a:pPr algn="l">
              <a:lnSpc>
                <a:spcPct val="100000"/>
              </a:lnSpc>
            </a:pPr>
            <a:r>
              <a:rPr lang="zh-TW" altLang="en-US" sz="1900" dirty="0">
                <a:latin typeface="標楷體" panose="03000509000000000000" pitchFamily="65" charset="-120"/>
                <a:ea typeface="標楷體" panose="03000509000000000000" pitchFamily="65" charset="-120"/>
              </a:rPr>
              <a:t>請注意，下列行為都違反了學術倫理喔！</a:t>
            </a:r>
            <a:endParaRPr lang="en-US" altLang="zh-TW" sz="1900" dirty="0">
              <a:latin typeface="標楷體" panose="03000509000000000000" pitchFamily="65" charset="-120"/>
              <a:ea typeface="標楷體" panose="03000509000000000000" pitchFamily="65" charset="-120"/>
            </a:endParaRPr>
          </a:p>
        </p:txBody>
      </p:sp>
      <p:grpSp>
        <p:nvGrpSpPr>
          <p:cNvPr id="2" name="群組 1">
            <a:extLst>
              <a:ext uri="{FF2B5EF4-FFF2-40B4-BE49-F238E27FC236}">
                <a16:creationId xmlns:a16="http://schemas.microsoft.com/office/drawing/2014/main" id="{7A57F793-05C3-4EC1-918C-88329DD6041B}"/>
              </a:ext>
            </a:extLst>
          </p:cNvPr>
          <p:cNvGrpSpPr/>
          <p:nvPr/>
        </p:nvGrpSpPr>
        <p:grpSpPr>
          <a:xfrm>
            <a:off x="7407280" y="2138789"/>
            <a:ext cx="4358000" cy="2376000"/>
            <a:chOff x="7407280" y="1930243"/>
            <a:chExt cx="4358000" cy="2376000"/>
          </a:xfrm>
        </p:grpSpPr>
        <p:sp>
          <p:nvSpPr>
            <p:cNvPr id="4" name="圓角矩形圖說文字 3"/>
            <p:cNvSpPr/>
            <p:nvPr/>
          </p:nvSpPr>
          <p:spPr>
            <a:xfrm>
              <a:off x="7407280" y="1930243"/>
              <a:ext cx="4358000" cy="2376000"/>
            </a:xfrm>
            <a:prstGeom prst="wedgeRoundRectCallout">
              <a:avLst>
                <a:gd name="adj1" fmla="val -59937"/>
                <a:gd name="adj2" fmla="val 3477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zh-TW" altLang="en-US" sz="1600" dirty="0">
                  <a:solidFill>
                    <a:srgbClr val="FF3399"/>
                  </a:solidFill>
                  <a:latin typeface="標楷體" panose="03000509000000000000" pitchFamily="65" charset="-120"/>
                  <a:ea typeface="標楷體" panose="03000509000000000000" pitchFamily="65" charset="-120"/>
                </a:rPr>
                <a:t>    </a:t>
              </a:r>
              <a:r>
                <a:rPr lang="zh-TW" altLang="en-US" sz="1600" dirty="0">
                  <a:solidFill>
                    <a:schemeClr val="bg1"/>
                  </a:solidFill>
                  <a:latin typeface="標楷體" panose="03000509000000000000" pitchFamily="65" charset="-120"/>
                  <a:ea typeface="標楷體" panose="03000509000000000000" pitchFamily="65" charset="-120"/>
                </a:rPr>
                <a:t>這些態樣內容節錄自</a:t>
              </a:r>
              <a:r>
                <a:rPr lang="zh-TW" altLang="en-US" sz="1600" b="1" dirty="0">
                  <a:solidFill>
                    <a:schemeClr val="bg1"/>
                  </a:solidFill>
                  <a:latin typeface="標楷體" panose="03000509000000000000" pitchFamily="65" charset="-120"/>
                  <a:ea typeface="標楷體" panose="03000509000000000000" pitchFamily="65" charset="-120"/>
                </a:rPr>
                <a:t>教育部「專科以上學校學術倫理案件處理原則」。</a:t>
              </a:r>
              <a:endParaRPr lang="zh-TW" altLang="en-US" sz="1600" dirty="0">
                <a:solidFill>
                  <a:schemeClr val="bg1"/>
                </a:solidFill>
                <a:latin typeface="標楷體" panose="03000509000000000000" pitchFamily="65" charset="-120"/>
                <a:ea typeface="標楷體" panose="03000509000000000000" pitchFamily="65" charset="-120"/>
              </a:endParaRPr>
            </a:p>
          </p:txBody>
        </p:sp>
        <p:sp>
          <p:nvSpPr>
            <p:cNvPr id="7" name="手繪多邊形 6"/>
            <p:cNvSpPr/>
            <p:nvPr/>
          </p:nvSpPr>
          <p:spPr>
            <a:xfrm>
              <a:off x="9104017" y="3595576"/>
              <a:ext cx="1679526" cy="500053"/>
            </a:xfrm>
            <a:custGeom>
              <a:avLst/>
              <a:gdLst>
                <a:gd name="connsiteX0" fmla="*/ 0 w 1679526"/>
                <a:gd name="connsiteY0" fmla="*/ 0 h 500053"/>
                <a:gd name="connsiteX1" fmla="*/ 1679526 w 1679526"/>
                <a:gd name="connsiteY1" fmla="*/ 0 h 500053"/>
                <a:gd name="connsiteX2" fmla="*/ 1679526 w 1679526"/>
                <a:gd name="connsiteY2" fmla="*/ 500053 h 500053"/>
                <a:gd name="connsiteX3" fmla="*/ 0 w 1679526"/>
                <a:gd name="connsiteY3" fmla="*/ 500053 h 500053"/>
                <a:gd name="connsiteX4" fmla="*/ 0 w 1679526"/>
                <a:gd name="connsiteY4" fmla="*/ 0 h 50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26" h="500053">
                  <a:moveTo>
                    <a:pt x="0" y="0"/>
                  </a:moveTo>
                  <a:lnTo>
                    <a:pt x="1679526" y="0"/>
                  </a:lnTo>
                  <a:lnTo>
                    <a:pt x="1679526" y="500053"/>
                  </a:lnTo>
                  <a:lnTo>
                    <a:pt x="0" y="50005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zh-TW" altLang="en-US" sz="1600" kern="1200" dirty="0">
                  <a:latin typeface="標楷體" panose="03000509000000000000" pitchFamily="65" charset="-120"/>
                  <a:ea typeface="標楷體" panose="03000509000000000000" pitchFamily="65" charset="-120"/>
                </a:rPr>
                <a:t>詳看法規全文</a:t>
              </a:r>
            </a:p>
          </p:txBody>
        </p:sp>
        <p:sp>
          <p:nvSpPr>
            <p:cNvPr id="23" name="橢圓 22"/>
            <p:cNvSpPr/>
            <p:nvPr/>
          </p:nvSpPr>
          <p:spPr>
            <a:xfrm>
              <a:off x="7687480" y="2064621"/>
              <a:ext cx="281577" cy="281577"/>
            </a:xfrm>
            <a:prstGeom prst="ellipse">
              <a:avLst/>
            </a:prstGeom>
            <a:blipFill>
              <a:blip r:embed="rId8" cstate="print">
                <a:lum bright="70000" contrast="-70000"/>
                <a:extLst>
                  <a:ext uri="{28A0092B-C50C-407E-A947-70E740481C1C}">
                    <a14:useLocalDpi xmlns:a14="http://schemas.microsoft.com/office/drawing/2010/main" val="0"/>
                  </a:ext>
                </a:extLst>
              </a:blip>
              <a:srcRect/>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302232"/>
                <a:satOff val="-24813"/>
                <a:lumOff val="-6970"/>
                <a:alphaOff val="0"/>
              </a:schemeClr>
            </a:effectRef>
            <a:fontRef idx="minor">
              <a:schemeClr val="dk1">
                <a:hueOff val="0"/>
                <a:satOff val="0"/>
                <a:lumOff val="0"/>
                <a:alphaOff val="0"/>
              </a:schemeClr>
            </a:fontRef>
          </p:style>
        </p:sp>
        <p:pic>
          <p:nvPicPr>
            <p:cNvPr id="8" name="圖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647" y="2924054"/>
              <a:ext cx="1171575" cy="1171575"/>
            </a:xfrm>
            <a:prstGeom prst="rect">
              <a:avLst/>
            </a:prstGeom>
          </p:spPr>
        </p:pic>
      </p:grpSp>
      <p:grpSp>
        <p:nvGrpSpPr>
          <p:cNvPr id="5" name="群組 4">
            <a:extLst>
              <a:ext uri="{FF2B5EF4-FFF2-40B4-BE49-F238E27FC236}">
                <a16:creationId xmlns:a16="http://schemas.microsoft.com/office/drawing/2014/main" id="{452FE128-0A95-4E32-9EC5-48D9353C5598}"/>
              </a:ext>
            </a:extLst>
          </p:cNvPr>
          <p:cNvGrpSpPr/>
          <p:nvPr/>
        </p:nvGrpSpPr>
        <p:grpSpPr>
          <a:xfrm>
            <a:off x="3071780" y="270824"/>
            <a:ext cx="6349709" cy="662400"/>
            <a:chOff x="841203" y="270824"/>
            <a:chExt cx="6349709" cy="662400"/>
          </a:xfrm>
        </p:grpSpPr>
        <p:sp>
          <p:nvSpPr>
            <p:cNvPr id="17" name="文字方塊 16"/>
            <p:cNvSpPr txBox="1"/>
            <p:nvPr/>
          </p:nvSpPr>
          <p:spPr>
            <a:xfrm>
              <a:off x="1612224" y="348217"/>
              <a:ext cx="3518912" cy="400110"/>
            </a:xfrm>
            <a:prstGeom prst="rect">
              <a:avLst/>
            </a:prstGeom>
            <a:noFill/>
          </p:spPr>
          <p:txBody>
            <a:bodyPr wrap="none" rtlCol="0">
              <a:spAutoFit/>
            </a:bodyPr>
            <a:lstStyle/>
            <a:p>
              <a:r>
                <a:rPr lang="zh-TW" altLang="en-US" sz="2000" b="1" dirty="0">
                  <a:solidFill>
                    <a:srgbClr val="9999FF"/>
                  </a:solidFill>
                  <a:latin typeface="標楷體" panose="03000509000000000000" pitchFamily="65" charset="-120"/>
                  <a:ea typeface="標楷體" panose="03000509000000000000" pitchFamily="65" charset="-120"/>
                </a:rPr>
                <a:t>哪些行為違反了學術倫理呢？</a:t>
              </a:r>
            </a:p>
          </p:txBody>
        </p:sp>
        <p:sp>
          <p:nvSpPr>
            <p:cNvPr id="18" name="Line 11"/>
            <p:cNvSpPr>
              <a:spLocks noChangeShapeType="1"/>
            </p:cNvSpPr>
            <p:nvPr/>
          </p:nvSpPr>
          <p:spPr bwMode="auto">
            <a:xfrm flipH="1">
              <a:off x="1612224" y="740042"/>
              <a:ext cx="5578688"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19" name="群組 18">
              <a:extLst>
                <a:ext uri="{FF2B5EF4-FFF2-40B4-BE49-F238E27FC236}">
                  <a16:creationId xmlns:a16="http://schemas.microsoft.com/office/drawing/2014/main" id="{670BF4D8-60E4-431C-A085-C88D1730D7AB}"/>
                </a:ext>
              </a:extLst>
            </p:cNvPr>
            <p:cNvGrpSpPr/>
            <p:nvPr/>
          </p:nvGrpSpPr>
          <p:grpSpPr>
            <a:xfrm>
              <a:off x="841203" y="270824"/>
              <a:ext cx="967396" cy="662400"/>
              <a:chOff x="6931742" y="4268728"/>
              <a:chExt cx="967396" cy="662400"/>
            </a:xfrm>
          </p:grpSpPr>
          <p:sp>
            <p:nvSpPr>
              <p:cNvPr id="20" name="橢圓 19">
                <a:extLst>
                  <a:ext uri="{FF2B5EF4-FFF2-40B4-BE49-F238E27FC236}">
                    <a16:creationId xmlns:a16="http://schemas.microsoft.com/office/drawing/2014/main" id="{332DADE9-4855-48AC-8CAE-5525AF8115BF}"/>
                  </a:ext>
                </a:extLst>
              </p:cNvPr>
              <p:cNvSpPr/>
              <p:nvPr/>
            </p:nvSpPr>
            <p:spPr>
              <a:xfrm>
                <a:off x="6931742" y="4268728"/>
                <a:ext cx="662400" cy="662400"/>
              </a:xfrm>
              <a:prstGeom prst="ellipse">
                <a:avLst/>
              </a:prstGeom>
              <a:solidFill>
                <a:srgbClr val="9999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15B64FE7-8629-487E-8343-CC5EADA5C0DB}"/>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7</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
        <p:nvSpPr>
          <p:cNvPr id="22" name="文字方塊 21">
            <a:extLst>
              <a:ext uri="{FF2B5EF4-FFF2-40B4-BE49-F238E27FC236}">
                <a16:creationId xmlns:a16="http://schemas.microsoft.com/office/drawing/2014/main" id="{C0B566C1-6F39-42D1-B72B-9B4325DD7B2E}"/>
              </a:ext>
            </a:extLst>
          </p:cNvPr>
          <p:cNvSpPr txBox="1"/>
          <p:nvPr/>
        </p:nvSpPr>
        <p:spPr>
          <a:xfrm>
            <a:off x="7407280" y="4620750"/>
            <a:ext cx="4358000" cy="369332"/>
          </a:xfrm>
          <a:prstGeom prst="rect">
            <a:avLst/>
          </a:prstGeom>
          <a:noFill/>
          <a:ln>
            <a:solidFill>
              <a:schemeClr val="tx1"/>
            </a:solidFill>
          </a:ln>
        </p:spPr>
        <p:txBody>
          <a:bodyPr wrap="square" rtlCol="0">
            <a:spAutoFit/>
          </a:bodyPr>
          <a:lstStyle/>
          <a:p>
            <a:r>
              <a:rPr lang="zh-TW" altLang="en-US" dirty="0">
                <a:latin typeface="標楷體" panose="03000509000000000000" pitchFamily="65" charset="-120"/>
                <a:ea typeface="標楷體" panose="03000509000000000000" pitchFamily="65" charset="-120"/>
              </a:rPr>
              <a:t>教務處研究生教務組 電話</a:t>
            </a:r>
            <a:r>
              <a:rPr lang="en-US" altLang="zh-TW" dirty="0">
                <a:latin typeface="標楷體" panose="03000509000000000000" pitchFamily="65" charset="-120"/>
                <a:ea typeface="標楷體" panose="03000509000000000000" pitchFamily="65" charset="-120"/>
              </a:rPr>
              <a:t>:02-77491097</a:t>
            </a:r>
          </a:p>
        </p:txBody>
      </p:sp>
      <p:sp>
        <p:nvSpPr>
          <p:cNvPr id="25" name="投影片編號版面配置區 1">
            <a:extLst>
              <a:ext uri="{FF2B5EF4-FFF2-40B4-BE49-F238E27FC236}">
                <a16:creationId xmlns:a16="http://schemas.microsoft.com/office/drawing/2014/main" id="{FCFCD448-D3D2-47CA-A317-6567291E35B5}"/>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70</a:t>
            </a:fld>
            <a:endParaRPr lang="zh-TW" altLang="en-US">
              <a:latin typeface="標楷體" panose="03000509000000000000" pitchFamily="65" charset="-120"/>
              <a:ea typeface="標楷體" panose="03000509000000000000" pitchFamily="65" charset="-120"/>
            </a:endParaRPr>
          </a:p>
        </p:txBody>
      </p:sp>
      <p:pic>
        <p:nvPicPr>
          <p:cNvPr id="26" name="圖片 25">
            <a:extLst>
              <a:ext uri="{FF2B5EF4-FFF2-40B4-BE49-F238E27FC236}">
                <a16:creationId xmlns:a16="http://schemas.microsoft.com/office/drawing/2014/main" id="{5A7E7106-3D0E-4D9A-A0F7-404C0CDED4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2359163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type="subTitle" idx="1"/>
          </p:nvPr>
        </p:nvSpPr>
        <p:spPr>
          <a:xfrm>
            <a:off x="695616" y="2622771"/>
            <a:ext cx="6252955" cy="3011160"/>
          </a:xfrm>
        </p:spPr>
        <p:txBody>
          <a:bodyPr>
            <a:noAutofit/>
          </a:bodyPr>
          <a:lstStyle/>
          <a:p>
            <a:pPr marL="457200" lvl="0" indent="-457200" algn="l">
              <a:buFont typeface="+mj-lt"/>
              <a:buAutoNum type="arabicPeriod"/>
            </a:pPr>
            <a:r>
              <a:rPr lang="en-US" altLang="zh-TW" sz="1800" dirty="0"/>
              <a:t>Fabrication: Fabricating nonexistent application information, research data, or research findings</a:t>
            </a:r>
            <a:endParaRPr lang="zh-TW" altLang="zh-TW" sz="1800" dirty="0"/>
          </a:p>
          <a:p>
            <a:pPr marL="457200" lvl="0" indent="-457200" algn="l">
              <a:buFont typeface="+mj-lt"/>
              <a:buAutoNum type="arabicPeriod"/>
            </a:pPr>
            <a:r>
              <a:rPr lang="en-US" altLang="zh-TW" sz="1800" dirty="0"/>
              <a:t>Fraud: Altering one’s application information, research data, or researching findings. </a:t>
            </a:r>
            <a:endParaRPr lang="zh-TW" altLang="zh-TW" sz="1800" dirty="0"/>
          </a:p>
          <a:p>
            <a:pPr marL="457200" lvl="0" indent="-457200" algn="l">
              <a:buFont typeface="+mj-lt"/>
              <a:buAutoNum type="arabicPeriod"/>
            </a:pPr>
            <a:r>
              <a:rPr lang="en-US" altLang="zh-TW" sz="1800" dirty="0"/>
              <a:t>Plagiarism: Make use of other’s work in their applications, research data, or research findings without proper citation. Extensive or serious violations of citation rules will be viewed as plagiarism.  </a:t>
            </a:r>
            <a:endParaRPr lang="zh-TW" altLang="zh-TW" sz="1800" dirty="0"/>
          </a:p>
          <a:p>
            <a:pPr marL="457200" lvl="0" indent="-457200" algn="l">
              <a:buFont typeface="+mj-lt"/>
              <a:buAutoNum type="arabicPeriod"/>
            </a:pPr>
            <a:r>
              <a:rPr lang="en-US" altLang="zh-TW" sz="1800" dirty="0"/>
              <a:t>Ghostwriting</a:t>
            </a:r>
            <a:endParaRPr lang="zh-TW" altLang="zh-TW" sz="1800" dirty="0"/>
          </a:p>
          <a:p>
            <a:pPr marL="457200" lvl="0" indent="-457200" algn="l">
              <a:buFont typeface="+mj-lt"/>
              <a:buAutoNum type="arabicPeriod"/>
            </a:pPr>
            <a:r>
              <a:rPr lang="en-US" altLang="zh-TW" sz="1800" dirty="0"/>
              <a:t>Reprinting published works without notation</a:t>
            </a:r>
            <a:endParaRPr lang="zh-TW" altLang="zh-TW" sz="1800" dirty="0"/>
          </a:p>
          <a:p>
            <a:pPr marL="457200" lvl="0" indent="-457200" algn="l">
              <a:buFont typeface="+mj-lt"/>
              <a:buAutoNum type="arabicPeriod"/>
            </a:pPr>
            <a:r>
              <a:rPr lang="en-US" altLang="zh-TW" sz="1800" dirty="0"/>
              <a:t>Citing one’s own work extensively without proper notation</a:t>
            </a:r>
            <a:endParaRPr lang="zh-TW" altLang="zh-TW" sz="1800" dirty="0"/>
          </a:p>
          <a:p>
            <a:pPr marL="457200" lvl="0" indent="-457200" algn="l">
              <a:buFont typeface="+mj-lt"/>
              <a:buAutoNum type="arabicPeriod"/>
            </a:pPr>
            <a:r>
              <a:rPr lang="en-US" altLang="zh-TW" sz="1800" dirty="0"/>
              <a:t>Translating published works without notation</a:t>
            </a:r>
            <a:endParaRPr lang="zh-TW" altLang="zh-TW" sz="1800" dirty="0"/>
          </a:p>
        </p:txBody>
      </p:sp>
      <p:pic>
        <p:nvPicPr>
          <p:cNvPr id="24" name="圖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16588">
            <a:off x="10024239" y="360648"/>
            <a:ext cx="1222427" cy="1222427"/>
          </a:xfrm>
          <a:prstGeom prst="rect">
            <a:avLst/>
          </a:prstGeom>
        </p:spPr>
      </p:pic>
      <p:sp>
        <p:nvSpPr>
          <p:cNvPr id="14" name="內容版面配置區 2"/>
          <p:cNvSpPr txBox="1">
            <a:spLocks/>
          </p:cNvSpPr>
          <p:nvPr/>
        </p:nvSpPr>
        <p:spPr>
          <a:xfrm>
            <a:off x="771393" y="1131868"/>
            <a:ext cx="7284036" cy="7917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TW" sz="1800" dirty="0"/>
              <a:t>Do you have a sufficient level of knowledge about academic ethics?</a:t>
            </a:r>
            <a:endParaRPr lang="zh-TW" altLang="zh-TW" sz="1800" dirty="0"/>
          </a:p>
          <a:p>
            <a:pPr algn="l"/>
            <a:r>
              <a:rPr lang="en-US" altLang="zh-TW" sz="1800" dirty="0"/>
              <a:t>Please be aware that all of the following are in violation of academic ethics!</a:t>
            </a:r>
            <a:endParaRPr lang="en-US" altLang="zh-TW" sz="1600" dirty="0">
              <a:ea typeface="華康中圓體" panose="020F0509000000000000" pitchFamily="49" charset="-120"/>
            </a:endParaRPr>
          </a:p>
        </p:txBody>
      </p:sp>
      <p:grpSp>
        <p:nvGrpSpPr>
          <p:cNvPr id="2" name="群組 1">
            <a:extLst>
              <a:ext uri="{FF2B5EF4-FFF2-40B4-BE49-F238E27FC236}">
                <a16:creationId xmlns:a16="http://schemas.microsoft.com/office/drawing/2014/main" id="{C2497E4A-90D2-403C-B20E-FD8FF7109BCC}"/>
              </a:ext>
            </a:extLst>
          </p:cNvPr>
          <p:cNvGrpSpPr/>
          <p:nvPr/>
        </p:nvGrpSpPr>
        <p:grpSpPr>
          <a:xfrm>
            <a:off x="7407280" y="2138788"/>
            <a:ext cx="4358000" cy="2376000"/>
            <a:chOff x="7407280" y="1930242"/>
            <a:chExt cx="4358000" cy="2376000"/>
          </a:xfrm>
        </p:grpSpPr>
        <p:sp>
          <p:nvSpPr>
            <p:cNvPr id="4" name="圓角矩形圖說文字 3"/>
            <p:cNvSpPr/>
            <p:nvPr/>
          </p:nvSpPr>
          <p:spPr>
            <a:xfrm>
              <a:off x="7407280" y="1930242"/>
              <a:ext cx="4358000" cy="2376000"/>
            </a:xfrm>
            <a:prstGeom prst="wedgeRoundRectCallout">
              <a:avLst>
                <a:gd name="adj1" fmla="val -59937"/>
                <a:gd name="adj2" fmla="val 3477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zh-TW" altLang="en-US" sz="1400" dirty="0">
                  <a:solidFill>
                    <a:srgbClr val="FF3399"/>
                  </a:solidFill>
                  <a:ea typeface="標楷體" panose="03000509000000000000" pitchFamily="65" charset="-120"/>
                </a:rPr>
                <a:t>          </a:t>
              </a:r>
              <a:r>
                <a:rPr lang="en-US" altLang="zh-TW" sz="1400" dirty="0">
                  <a:solidFill>
                    <a:schemeClr val="bg1"/>
                  </a:solidFill>
                  <a:ea typeface="標楷體" panose="03000509000000000000" pitchFamily="65" charset="-120"/>
                </a:rPr>
                <a:t>The violations listed here are based on the “Directions for the Resolving of Academic Ethics Cases in Educational Institutions (Junior College and above)”.</a:t>
              </a:r>
              <a:endParaRPr lang="zh-TW" altLang="en-US" sz="1400" dirty="0">
                <a:solidFill>
                  <a:schemeClr val="bg1"/>
                </a:solidFill>
                <a:ea typeface="標楷體" panose="03000509000000000000" pitchFamily="65" charset="-120"/>
              </a:endParaRPr>
            </a:p>
          </p:txBody>
        </p:sp>
        <p:sp>
          <p:nvSpPr>
            <p:cNvPr id="7" name="手繪多邊形 6"/>
            <p:cNvSpPr/>
            <p:nvPr/>
          </p:nvSpPr>
          <p:spPr>
            <a:xfrm>
              <a:off x="9104017" y="3594658"/>
              <a:ext cx="1679526" cy="500053"/>
            </a:xfrm>
            <a:custGeom>
              <a:avLst/>
              <a:gdLst>
                <a:gd name="connsiteX0" fmla="*/ 0 w 1679526"/>
                <a:gd name="connsiteY0" fmla="*/ 0 h 500053"/>
                <a:gd name="connsiteX1" fmla="*/ 1679526 w 1679526"/>
                <a:gd name="connsiteY1" fmla="*/ 0 h 500053"/>
                <a:gd name="connsiteX2" fmla="*/ 1679526 w 1679526"/>
                <a:gd name="connsiteY2" fmla="*/ 500053 h 500053"/>
                <a:gd name="connsiteX3" fmla="*/ 0 w 1679526"/>
                <a:gd name="connsiteY3" fmla="*/ 500053 h 500053"/>
                <a:gd name="connsiteX4" fmla="*/ 0 w 1679526"/>
                <a:gd name="connsiteY4" fmla="*/ 0 h 50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26" h="500053">
                  <a:moveTo>
                    <a:pt x="0" y="0"/>
                  </a:moveTo>
                  <a:lnTo>
                    <a:pt x="1679526" y="0"/>
                  </a:lnTo>
                  <a:lnTo>
                    <a:pt x="1679526" y="500053"/>
                  </a:lnTo>
                  <a:lnTo>
                    <a:pt x="0" y="50005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altLang="zh-TW" sz="1200" dirty="0"/>
                <a:t>For complete Directions (Traditional Chinese only)</a:t>
              </a:r>
              <a:endParaRPr lang="zh-TW" altLang="en-US" sz="1100" dirty="0">
                <a:ea typeface="華康中圓體" panose="020F0509000000000000" pitchFamily="49" charset="-120"/>
              </a:endParaRPr>
            </a:p>
          </p:txBody>
        </p:sp>
        <p:sp>
          <p:nvSpPr>
            <p:cNvPr id="23" name="橢圓 22"/>
            <p:cNvSpPr/>
            <p:nvPr/>
          </p:nvSpPr>
          <p:spPr>
            <a:xfrm>
              <a:off x="7687480" y="2064621"/>
              <a:ext cx="281577" cy="281577"/>
            </a:xfrm>
            <a:prstGeom prst="ellipse">
              <a:avLst/>
            </a:prstGeom>
            <a:blipFill>
              <a:blip r:embed="rId3" cstate="print">
                <a:lum bright="70000" contrast="-70000"/>
                <a:extLst>
                  <a:ext uri="{28A0092B-C50C-407E-A947-70E740481C1C}">
                    <a14:useLocalDpi xmlns:a14="http://schemas.microsoft.com/office/drawing/2010/main" val="0"/>
                  </a:ext>
                </a:extLst>
              </a:blip>
              <a:srcRect/>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302232"/>
                <a:satOff val="-24813"/>
                <a:lumOff val="-6970"/>
                <a:alphaOff val="0"/>
              </a:schemeClr>
            </a:effectRef>
            <a:fontRef idx="minor">
              <a:schemeClr val="dk1">
                <a:hueOff val="0"/>
                <a:satOff val="0"/>
                <a:lumOff val="0"/>
                <a:alphaOff val="0"/>
              </a:schemeClr>
            </a:fontRef>
          </p:style>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647" y="2923136"/>
              <a:ext cx="1171575" cy="1171575"/>
            </a:xfrm>
            <a:prstGeom prst="rect">
              <a:avLst/>
            </a:prstGeom>
          </p:spPr>
        </p:pic>
      </p:grpSp>
      <p:grpSp>
        <p:nvGrpSpPr>
          <p:cNvPr id="5" name="群組 4">
            <a:extLst>
              <a:ext uri="{FF2B5EF4-FFF2-40B4-BE49-F238E27FC236}">
                <a16:creationId xmlns:a16="http://schemas.microsoft.com/office/drawing/2014/main" id="{09898E5E-AC62-4B17-8290-086FA8FD3608}"/>
              </a:ext>
            </a:extLst>
          </p:cNvPr>
          <p:cNvGrpSpPr/>
          <p:nvPr/>
        </p:nvGrpSpPr>
        <p:grpSpPr>
          <a:xfrm>
            <a:off x="3071780" y="270824"/>
            <a:ext cx="6349709" cy="662400"/>
            <a:chOff x="841203" y="270824"/>
            <a:chExt cx="6349709" cy="662400"/>
          </a:xfrm>
        </p:grpSpPr>
        <p:sp>
          <p:nvSpPr>
            <p:cNvPr id="17" name="文字方塊 16"/>
            <p:cNvSpPr txBox="1"/>
            <p:nvPr/>
          </p:nvSpPr>
          <p:spPr>
            <a:xfrm>
              <a:off x="1612224" y="348217"/>
              <a:ext cx="3850862" cy="400110"/>
            </a:xfrm>
            <a:prstGeom prst="rect">
              <a:avLst/>
            </a:prstGeom>
            <a:noFill/>
          </p:spPr>
          <p:txBody>
            <a:bodyPr wrap="none" rtlCol="0">
              <a:spAutoFit/>
            </a:bodyPr>
            <a:lstStyle/>
            <a:p>
              <a:r>
                <a:rPr lang="en-US" altLang="zh-TW" sz="2000" b="1" dirty="0">
                  <a:solidFill>
                    <a:srgbClr val="9999FF"/>
                  </a:solidFill>
                  <a:ea typeface="標楷體" panose="03000509000000000000" pitchFamily="65" charset="-120"/>
                </a:rPr>
                <a:t>What will violate academic ethics?</a:t>
              </a:r>
            </a:p>
          </p:txBody>
        </p:sp>
        <p:sp>
          <p:nvSpPr>
            <p:cNvPr id="18" name="Line 11"/>
            <p:cNvSpPr>
              <a:spLocks noChangeShapeType="1"/>
            </p:cNvSpPr>
            <p:nvPr/>
          </p:nvSpPr>
          <p:spPr bwMode="auto">
            <a:xfrm flipH="1">
              <a:off x="1612224" y="740042"/>
              <a:ext cx="5578688"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19" name="群組 18">
              <a:extLst>
                <a:ext uri="{FF2B5EF4-FFF2-40B4-BE49-F238E27FC236}">
                  <a16:creationId xmlns:a16="http://schemas.microsoft.com/office/drawing/2014/main" id="{670BF4D8-60E4-431C-A085-C88D1730D7AB}"/>
                </a:ext>
              </a:extLst>
            </p:cNvPr>
            <p:cNvGrpSpPr/>
            <p:nvPr/>
          </p:nvGrpSpPr>
          <p:grpSpPr>
            <a:xfrm>
              <a:off x="841203" y="270824"/>
              <a:ext cx="967396" cy="662400"/>
              <a:chOff x="6931742" y="4268728"/>
              <a:chExt cx="967396" cy="662400"/>
            </a:xfrm>
          </p:grpSpPr>
          <p:sp>
            <p:nvSpPr>
              <p:cNvPr id="20" name="橢圓 19">
                <a:extLst>
                  <a:ext uri="{FF2B5EF4-FFF2-40B4-BE49-F238E27FC236}">
                    <a16:creationId xmlns:a16="http://schemas.microsoft.com/office/drawing/2014/main" id="{332DADE9-4855-48AC-8CAE-5525AF8115BF}"/>
                  </a:ext>
                </a:extLst>
              </p:cNvPr>
              <p:cNvSpPr/>
              <p:nvPr/>
            </p:nvSpPr>
            <p:spPr>
              <a:xfrm>
                <a:off x="6931742" y="4268728"/>
                <a:ext cx="662400" cy="662400"/>
              </a:xfrm>
              <a:prstGeom prst="ellipse">
                <a:avLst/>
              </a:prstGeom>
              <a:solidFill>
                <a:srgbClr val="9999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15B64FE7-8629-487E-8343-CC5EADA5C0DB}"/>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7</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
        <p:nvSpPr>
          <p:cNvPr id="22" name="文字方塊 21">
            <a:extLst>
              <a:ext uri="{FF2B5EF4-FFF2-40B4-BE49-F238E27FC236}">
                <a16:creationId xmlns:a16="http://schemas.microsoft.com/office/drawing/2014/main" id="{C0B566C1-6F39-42D1-B72B-9B4325DD7B2E}"/>
              </a:ext>
            </a:extLst>
          </p:cNvPr>
          <p:cNvSpPr txBox="1"/>
          <p:nvPr/>
        </p:nvSpPr>
        <p:spPr>
          <a:xfrm>
            <a:off x="7407280" y="4620750"/>
            <a:ext cx="4358000" cy="923330"/>
          </a:xfrm>
          <a:prstGeom prst="rect">
            <a:avLst/>
          </a:prstGeom>
          <a:noFill/>
          <a:ln>
            <a:solidFill>
              <a:schemeClr val="tx1"/>
            </a:solidFill>
          </a:ln>
        </p:spPr>
        <p:txBody>
          <a:bodyPr wrap="square" rtlCol="0">
            <a:spAutoFit/>
          </a:bodyPr>
          <a:lstStyle/>
          <a:p>
            <a:r>
              <a:rPr lang="en-US" altLang="zh-TW" dirty="0">
                <a:ea typeface="標楷體" panose="03000509000000000000" pitchFamily="65" charset="-120"/>
              </a:rPr>
              <a:t>Graduate Studies Division, Office of Academic Affairs</a:t>
            </a:r>
            <a:br>
              <a:rPr lang="en-US" altLang="zh-TW" dirty="0">
                <a:ea typeface="標楷體" panose="03000509000000000000" pitchFamily="65" charset="-120"/>
              </a:rPr>
            </a:br>
            <a:r>
              <a:rPr lang="en-US" altLang="zh-TW" dirty="0">
                <a:ea typeface="標楷體" panose="03000509000000000000" pitchFamily="65" charset="-120"/>
              </a:rPr>
              <a:t>TEL: (02) 77491097</a:t>
            </a:r>
          </a:p>
        </p:txBody>
      </p:sp>
      <p:graphicFrame>
        <p:nvGraphicFramePr>
          <p:cNvPr id="25" name="資料庫圖表 24">
            <a:extLst>
              <a:ext uri="{FF2B5EF4-FFF2-40B4-BE49-F238E27FC236}">
                <a16:creationId xmlns:a16="http://schemas.microsoft.com/office/drawing/2014/main" id="{59EE6BFA-C846-4D5C-BD35-D2FDE714DB4D}"/>
              </a:ext>
            </a:extLst>
          </p:cNvPr>
          <p:cNvGraphicFramePr/>
          <p:nvPr>
            <p:extLst>
              <p:ext uri="{D42A27DB-BD31-4B8C-83A1-F6EECF244321}">
                <p14:modId xmlns:p14="http://schemas.microsoft.com/office/powerpoint/2010/main" val="982013205"/>
              </p:ext>
            </p:extLst>
          </p:nvPr>
        </p:nvGraphicFramePr>
        <p:xfrm>
          <a:off x="841203" y="1880292"/>
          <a:ext cx="5284389" cy="400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投影片編號版面配置區 1">
            <a:extLst>
              <a:ext uri="{FF2B5EF4-FFF2-40B4-BE49-F238E27FC236}">
                <a16:creationId xmlns:a16="http://schemas.microsoft.com/office/drawing/2014/main" id="{D7078007-11AC-4E11-9FCF-C177C03217F1}"/>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71</a:t>
            </a:fld>
            <a:endParaRPr lang="zh-TW" altLang="en-US">
              <a:latin typeface="標楷體" panose="03000509000000000000" pitchFamily="65" charset="-120"/>
              <a:ea typeface="標楷體" panose="03000509000000000000" pitchFamily="65" charset="-120"/>
            </a:endParaRPr>
          </a:p>
        </p:txBody>
      </p:sp>
      <p:pic>
        <p:nvPicPr>
          <p:cNvPr id="27" name="圖片 26">
            <a:extLst>
              <a:ext uri="{FF2B5EF4-FFF2-40B4-BE49-F238E27FC236}">
                <a16:creationId xmlns:a16="http://schemas.microsoft.com/office/drawing/2014/main" id="{586ACD1D-626F-45D5-9884-C2C58B675C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26492802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副標題 49"/>
          <p:cNvSpPr>
            <a:spLocks noGrp="1"/>
          </p:cNvSpPr>
          <p:nvPr>
            <p:ph type="subTitle" idx="1"/>
          </p:nvPr>
        </p:nvSpPr>
        <p:spPr/>
        <p:txBody>
          <a:bodyPr/>
          <a:lstStyle/>
          <a:p>
            <a:endParaRPr lang="zh-TW" altLang="en-US">
              <a:latin typeface="標楷體" panose="03000509000000000000" pitchFamily="65" charset="-120"/>
              <a:ea typeface="標楷體" panose="03000509000000000000" pitchFamily="65" charset="-120"/>
            </a:endParaRPr>
          </a:p>
        </p:txBody>
      </p:sp>
      <p:graphicFrame>
        <p:nvGraphicFramePr>
          <p:cNvPr id="53" name="表格 52"/>
          <p:cNvGraphicFramePr>
            <a:graphicFrameLocks noGrp="1"/>
          </p:cNvGraphicFramePr>
          <p:nvPr>
            <p:extLst>
              <p:ext uri="{D42A27DB-BD31-4B8C-83A1-F6EECF244321}">
                <p14:modId xmlns:p14="http://schemas.microsoft.com/office/powerpoint/2010/main" val="2686102819"/>
              </p:ext>
            </p:extLst>
          </p:nvPr>
        </p:nvGraphicFramePr>
        <p:xfrm>
          <a:off x="542732" y="1495995"/>
          <a:ext cx="11292923" cy="4886418"/>
        </p:xfrm>
        <a:graphic>
          <a:graphicData uri="http://schemas.openxmlformats.org/drawingml/2006/table">
            <a:tbl>
              <a:tblPr/>
              <a:tblGrid>
                <a:gridCol w="502763">
                  <a:extLst>
                    <a:ext uri="{9D8B030D-6E8A-4147-A177-3AD203B41FA5}">
                      <a16:colId xmlns:a16="http://schemas.microsoft.com/office/drawing/2014/main" val="20000"/>
                    </a:ext>
                  </a:extLst>
                </a:gridCol>
                <a:gridCol w="2451376">
                  <a:extLst>
                    <a:ext uri="{9D8B030D-6E8A-4147-A177-3AD203B41FA5}">
                      <a16:colId xmlns:a16="http://schemas.microsoft.com/office/drawing/2014/main" val="20001"/>
                    </a:ext>
                  </a:extLst>
                </a:gridCol>
                <a:gridCol w="2355587">
                  <a:extLst>
                    <a:ext uri="{9D8B030D-6E8A-4147-A177-3AD203B41FA5}">
                      <a16:colId xmlns:a16="http://schemas.microsoft.com/office/drawing/2014/main" val="20002"/>
                    </a:ext>
                  </a:extLst>
                </a:gridCol>
                <a:gridCol w="1994399">
                  <a:extLst>
                    <a:ext uri="{9D8B030D-6E8A-4147-A177-3AD203B41FA5}">
                      <a16:colId xmlns:a16="http://schemas.microsoft.com/office/drawing/2014/main" val="20003"/>
                    </a:ext>
                  </a:extLst>
                </a:gridCol>
                <a:gridCol w="1994399">
                  <a:extLst>
                    <a:ext uri="{9D8B030D-6E8A-4147-A177-3AD203B41FA5}">
                      <a16:colId xmlns:a16="http://schemas.microsoft.com/office/drawing/2014/main" val="20004"/>
                    </a:ext>
                  </a:extLst>
                </a:gridCol>
                <a:gridCol w="1994399">
                  <a:extLst>
                    <a:ext uri="{9D8B030D-6E8A-4147-A177-3AD203B41FA5}">
                      <a16:colId xmlns:a16="http://schemas.microsoft.com/office/drawing/2014/main" val="20005"/>
                    </a:ext>
                  </a:extLst>
                </a:gridCol>
              </a:tblGrid>
              <a:tr h="302599">
                <a:tc gridSpan="2">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600" kern="100" dirty="0">
                          <a:latin typeface="標楷體" panose="03000509000000000000" pitchFamily="65" charset="-120"/>
                          <a:ea typeface="標楷體" panose="03000509000000000000" pitchFamily="65" charset="-120"/>
                          <a:cs typeface="Times New Roman"/>
                        </a:rPr>
                        <a:t>大一</a:t>
                      </a:r>
                      <a:endParaRPr lang="zh-TW" sz="2800" kern="100" dirty="0">
                        <a:latin typeface="標楷體" panose="03000509000000000000" pitchFamily="65" charset="-120"/>
                        <a:ea typeface="標楷體" panose="03000509000000000000"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a:latin typeface="標楷體" panose="03000509000000000000" pitchFamily="65" charset="-120"/>
                          <a:ea typeface="標楷體" panose="03000509000000000000" pitchFamily="65" charset="-120"/>
                          <a:cs typeface="Times New Roman"/>
                        </a:rPr>
                        <a:t>大二</a:t>
                      </a:r>
                      <a:endParaRPr lang="zh-TW" sz="2800" kern="100" dirty="0">
                        <a:latin typeface="標楷體" panose="03000509000000000000" pitchFamily="65" charset="-120"/>
                        <a:ea typeface="標楷體" panose="03000509000000000000"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a:latin typeface="標楷體" panose="03000509000000000000" pitchFamily="65" charset="-120"/>
                          <a:ea typeface="標楷體" panose="03000509000000000000" pitchFamily="65" charset="-120"/>
                          <a:cs typeface="Times New Roman"/>
                        </a:rPr>
                        <a:t>大三</a:t>
                      </a:r>
                      <a:endParaRPr lang="zh-TW" sz="2800" kern="100" dirty="0">
                        <a:latin typeface="標楷體" panose="03000509000000000000" pitchFamily="65" charset="-120"/>
                        <a:ea typeface="標楷體" panose="03000509000000000000"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a:latin typeface="標楷體" panose="03000509000000000000" pitchFamily="65" charset="-120"/>
                          <a:ea typeface="標楷體" panose="03000509000000000000" pitchFamily="65" charset="-120"/>
                          <a:cs typeface="Times New Roman"/>
                        </a:rPr>
                        <a:t>大四</a:t>
                      </a:r>
                      <a:endParaRPr lang="zh-TW" sz="2800" kern="100" dirty="0">
                        <a:latin typeface="標楷體" panose="03000509000000000000" pitchFamily="65" charset="-120"/>
                        <a:ea typeface="標楷體" panose="03000509000000000000"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599">
                <a:tc rowSpan="5">
                  <a:txBody>
                    <a:bodyPr/>
                    <a:lstStyle/>
                    <a:p>
                      <a:pPr marL="71755" marR="71755" algn="ctr">
                        <a:spcAft>
                          <a:spcPts val="0"/>
                        </a:spcAft>
                      </a:pPr>
                      <a:r>
                        <a:rPr lang="zh-HK" sz="1200" b="1" kern="100" dirty="0">
                          <a:latin typeface="標楷體" panose="03000509000000000000" pitchFamily="65" charset="-120"/>
                          <a:ea typeface="標楷體" panose="03000509000000000000" pitchFamily="65" charset="-120"/>
                          <a:cs typeface="Times New Roman"/>
                        </a:rPr>
                        <a:t>修課規劃</a:t>
                      </a:r>
                      <a:endParaRPr lang="zh-TW" sz="1800" kern="100" dirty="0">
                        <a:latin typeface="標楷體" panose="03000509000000000000" pitchFamily="65" charset="-120"/>
                        <a:ea typeface="標楷體" panose="03000509000000000000" pitchFamily="65" charset="-120"/>
                        <a:cs typeface="Times New Roman"/>
                      </a:endParaRPr>
                    </a:p>
                  </a:txBody>
                  <a:tcPr marL="68580" marR="68580" marT="9525" marB="0" vert="eaVert"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zh-TW" sz="1100" kern="100" dirty="0">
                          <a:latin typeface="標楷體" panose="03000509000000000000" pitchFamily="65" charset="-120"/>
                          <a:ea typeface="標楷體" panose="03000509000000000000" pitchFamily="65" charset="-120"/>
                          <a:cs typeface="Times New Roman"/>
                        </a:rPr>
                        <a:t>校共同必修</a:t>
                      </a:r>
                      <a:r>
                        <a:rPr lang="en-US" sz="1100" kern="100" dirty="0">
                          <a:latin typeface="標楷體" panose="03000509000000000000" pitchFamily="65" charset="-120"/>
                          <a:ea typeface="標楷體" panose="03000509000000000000" pitchFamily="65" charset="-120"/>
                          <a:cs typeface="Times New Roman"/>
                        </a:rPr>
                        <a:t>(</a:t>
                      </a:r>
                      <a:r>
                        <a:rPr lang="zh-TW" sz="1100" kern="100" dirty="0">
                          <a:latin typeface="標楷體" panose="03000509000000000000" pitchFamily="65" charset="-120"/>
                          <a:ea typeface="標楷體" panose="03000509000000000000" pitchFamily="65" charset="-120"/>
                          <a:cs typeface="Times New Roman"/>
                        </a:rPr>
                        <a:t>通識、國、英、體</a:t>
                      </a:r>
                      <a:r>
                        <a:rPr lang="en-US" sz="1100" kern="100" dirty="0">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252166">
                <a:tc vMerge="1">
                  <a:txBody>
                    <a:bodyPr/>
                    <a:lstStyle/>
                    <a:p>
                      <a:endParaRPr lang="zh-TW" altLang="en-US"/>
                    </a:p>
                  </a:txBody>
                  <a:tcPr/>
                </a:tc>
                <a:tc>
                  <a:txBody>
                    <a:bodyPr/>
                    <a:lstStyle/>
                    <a:p>
                      <a:pPr>
                        <a:spcAft>
                          <a:spcPts val="0"/>
                        </a:spcAft>
                      </a:pPr>
                      <a:r>
                        <a:rPr lang="zh-TW" sz="1100" kern="100" dirty="0">
                          <a:latin typeface="標楷體" panose="03000509000000000000" pitchFamily="65" charset="-120"/>
                          <a:ea typeface="標楷體" panose="03000509000000000000" pitchFamily="65" charset="-120"/>
                          <a:cs typeface="Times New Roman"/>
                        </a:rPr>
                        <a:t>系必修、選修</a:t>
                      </a:r>
                      <a:endParaRPr lang="zh-TW" sz="1800" kern="100" dirty="0">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252166">
                <a:tc vMerge="1">
                  <a:txBody>
                    <a:bodyPr/>
                    <a:lstStyle/>
                    <a:p>
                      <a:endParaRPr lang="zh-TW" altLang="en-US"/>
                    </a:p>
                  </a:txBody>
                  <a:tcPr/>
                </a:tc>
                <a:tc>
                  <a:txBody>
                    <a:bodyPr/>
                    <a:lstStyle/>
                    <a:p>
                      <a:pPr>
                        <a:spcAft>
                          <a:spcPts val="0"/>
                        </a:spcAft>
                      </a:pPr>
                      <a:r>
                        <a:rPr lang="zh-TW" sz="1100" kern="100" dirty="0">
                          <a:latin typeface="標楷體" panose="03000509000000000000" pitchFamily="65" charset="-120"/>
                          <a:ea typeface="標楷體" panose="03000509000000000000" pitchFamily="65" charset="-120"/>
                          <a:cs typeface="Times New Roman"/>
                        </a:rPr>
                        <a:t>自由選修</a:t>
                      </a:r>
                      <a:endParaRPr lang="zh-TW" sz="1800" kern="100" dirty="0">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403466">
                <a:tc vMerge="1">
                  <a:txBody>
                    <a:bodyPr/>
                    <a:lstStyle/>
                    <a:p>
                      <a:endParaRPr lang="zh-TW" altLang="en-US"/>
                    </a:p>
                  </a:txBody>
                  <a:tcPr/>
                </a:tc>
                <a:tc rowSpan="2">
                  <a:txBody>
                    <a:bodyPr/>
                    <a:lstStyle/>
                    <a:p>
                      <a:pPr>
                        <a:spcAft>
                          <a:spcPts val="0"/>
                        </a:spcAft>
                      </a:pPr>
                      <a:r>
                        <a:rPr lang="zh-TW" sz="1100" b="1" kern="100" dirty="0">
                          <a:solidFill>
                            <a:srgbClr val="538135"/>
                          </a:solidFill>
                          <a:latin typeface="標楷體" panose="03000509000000000000" pitchFamily="65" charset="-120"/>
                          <a:ea typeface="標楷體" panose="03000509000000000000" pitchFamily="65" charset="-120"/>
                          <a:cs typeface="Times New Roman"/>
                        </a:rPr>
                        <a:t>雙主修、輔系、學位學程</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en-US" sz="1100" b="1" kern="100" dirty="0">
                          <a:solidFill>
                            <a:srgbClr val="538135"/>
                          </a:solidFill>
                          <a:latin typeface="標楷體" panose="03000509000000000000" pitchFamily="65" charset="-120"/>
                          <a:ea typeface="標楷體" panose="03000509000000000000" pitchFamily="65" charset="-120"/>
                          <a:cs typeface="Times New Roman"/>
                        </a:rPr>
                        <a:t>(</a:t>
                      </a:r>
                      <a:r>
                        <a:rPr lang="zh-TW" sz="1100" b="1" kern="100" dirty="0">
                          <a:solidFill>
                            <a:srgbClr val="538135"/>
                          </a:solidFill>
                          <a:latin typeface="標楷體" panose="03000509000000000000" pitchFamily="65" charset="-120"/>
                          <a:ea typeface="標楷體" panose="03000509000000000000" pitchFamily="65" charset="-120"/>
                          <a:cs typeface="Times New Roman"/>
                        </a:rPr>
                        <a:t>需先修</a:t>
                      </a:r>
                      <a:r>
                        <a:rPr lang="zh-HK" sz="1100" b="1" kern="100" dirty="0">
                          <a:solidFill>
                            <a:srgbClr val="538135"/>
                          </a:solidFill>
                          <a:latin typeface="標楷體" panose="03000509000000000000" pitchFamily="65" charset="-120"/>
                          <a:ea typeface="標楷體" panose="03000509000000000000" pitchFamily="65" charset="-120"/>
                          <a:cs typeface="Times New Roman"/>
                        </a:rPr>
                        <a:t>學</a:t>
                      </a:r>
                      <a:r>
                        <a:rPr lang="zh-TW" sz="1100" b="1" kern="100" dirty="0">
                          <a:solidFill>
                            <a:srgbClr val="538135"/>
                          </a:solidFill>
                          <a:latin typeface="標楷體" panose="03000509000000000000" pitchFamily="65" charset="-120"/>
                          <a:ea typeface="標楷體" panose="03000509000000000000" pitchFamily="65" charset="-120"/>
                          <a:cs typeface="Times New Roman"/>
                        </a:rPr>
                        <a:t>系第一門跨域探索課程</a:t>
                      </a:r>
                      <a:r>
                        <a:rPr lang="en-US" sz="1100" b="1" kern="100" dirty="0">
                          <a:solidFill>
                            <a:srgbClr val="538135"/>
                          </a:solidFill>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zh-TW" sz="1100" kern="100" dirty="0">
                          <a:latin typeface="標楷體" panose="03000509000000000000" pitchFamily="65" charset="-120"/>
                          <a:ea typeface="標楷體" panose="03000509000000000000" pitchFamily="65" charset="-120"/>
                          <a:cs typeface="Times New Roman"/>
                        </a:rPr>
                        <a:t>詳見本冊</a:t>
                      </a:r>
                      <a:r>
                        <a:rPr lang="en-US" sz="1100" kern="100" dirty="0" err="1">
                          <a:latin typeface="標楷體" panose="03000509000000000000" pitchFamily="65" charset="-120"/>
                          <a:ea typeface="標楷體" panose="03000509000000000000" pitchFamily="65" charset="-120"/>
                          <a:cs typeface="Times New Roman"/>
                        </a:rPr>
                        <a:t>CH2</a:t>
                      </a:r>
                      <a:endParaRPr lang="zh-TW" sz="1800" kern="100" dirty="0">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gridSpan="4">
                  <a:txBody>
                    <a:bodyPr/>
                    <a:lstStyle/>
                    <a:p>
                      <a:pPr>
                        <a:lnSpc>
                          <a:spcPct val="150000"/>
                        </a:lnSpc>
                        <a:spcAft>
                          <a:spcPts val="0"/>
                        </a:spcAft>
                      </a:pPr>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403466">
                <a:tc vMerge="1">
                  <a:txBody>
                    <a:bodyPr/>
                    <a:lstStyle/>
                    <a:p>
                      <a:endParaRPr lang="zh-TW" altLang="en-US"/>
                    </a:p>
                  </a:txBody>
                  <a:tcPr/>
                </a:tc>
                <a:tc vMerge="1">
                  <a:txBody>
                    <a:bodyPr/>
                    <a:lstStyle/>
                    <a:p>
                      <a:endParaRPr lang="zh-TW" altLang="en-US"/>
                    </a:p>
                  </a:txBody>
                  <a:tcPr/>
                </a:tc>
                <a:tc gridSpan="4">
                  <a:txBody>
                    <a:bodyPr/>
                    <a:lstStyle/>
                    <a:p>
                      <a:pPr>
                        <a:lnSpc>
                          <a:spcPct val="150000"/>
                        </a:lnSpc>
                        <a:spcAft>
                          <a:spcPts val="0"/>
                        </a:spcAft>
                      </a:pPr>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302599">
                <a:tc rowSpan="4">
                  <a:txBody>
                    <a:bodyPr/>
                    <a:lstStyle/>
                    <a:p>
                      <a:pPr marL="71755" marR="71755" algn="ctr">
                        <a:spcAft>
                          <a:spcPts val="0"/>
                        </a:spcAft>
                      </a:pPr>
                      <a:r>
                        <a:rPr lang="zh-TW" sz="1200" b="1" kern="100" dirty="0">
                          <a:latin typeface="標楷體" panose="03000509000000000000" pitchFamily="65" charset="-120"/>
                          <a:ea typeface="標楷體" panose="03000509000000000000" pitchFamily="65" charset="-120"/>
                          <a:cs typeface="Times New Roman"/>
                        </a:rPr>
                        <a:t>國際移動</a:t>
                      </a:r>
                      <a:endParaRPr lang="zh-TW" sz="1800" kern="100" dirty="0">
                        <a:latin typeface="標楷體" panose="03000509000000000000" pitchFamily="65" charset="-120"/>
                        <a:ea typeface="標楷體" panose="03000509000000000000" pitchFamily="65" charset="-120"/>
                        <a:cs typeface="Times New Roman"/>
                      </a:endParaRPr>
                    </a:p>
                  </a:txBody>
                  <a:tcPr marL="68580" marR="68580" marT="9525" marB="0" vert="eaVert"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tc rowSpan="4">
                  <a:txBody>
                    <a:bodyPr/>
                    <a:lstStyle/>
                    <a:p>
                      <a:pPr>
                        <a:spcAft>
                          <a:spcPts val="0"/>
                        </a:spcAft>
                      </a:pPr>
                      <a:r>
                        <a:rPr lang="zh-TW" sz="1100" b="1" kern="100" dirty="0">
                          <a:solidFill>
                            <a:srgbClr val="C45911"/>
                          </a:solidFill>
                          <a:latin typeface="標楷體" panose="03000509000000000000" pitchFamily="65" charset="-120"/>
                          <a:ea typeface="標楷體" panose="03000509000000000000" pitchFamily="65" charset="-120"/>
                          <a:cs typeface="Times New Roman"/>
                        </a:rPr>
                        <a:t>國外</a:t>
                      </a:r>
                      <a:r>
                        <a:rPr lang="zh-HK" sz="1100" b="1" kern="100" dirty="0">
                          <a:solidFill>
                            <a:srgbClr val="C45911"/>
                          </a:solidFill>
                          <a:latin typeface="標楷體" panose="03000509000000000000" pitchFamily="65" charset="-120"/>
                          <a:ea typeface="標楷體" panose="03000509000000000000" pitchFamily="65" charset="-120"/>
                          <a:cs typeface="Times New Roman"/>
                        </a:rPr>
                        <a:t>雙聯學位</a:t>
                      </a:r>
                      <a:r>
                        <a:rPr lang="zh-TW" sz="1100" b="1" kern="100" dirty="0">
                          <a:solidFill>
                            <a:srgbClr val="C45911"/>
                          </a:solidFill>
                          <a:latin typeface="標楷體" panose="03000509000000000000" pitchFamily="65" charset="-120"/>
                          <a:ea typeface="標楷體" panose="03000509000000000000" pitchFamily="65" charset="-120"/>
                          <a:cs typeface="Times New Roman"/>
                        </a:rPr>
                        <a:t>、赴外</a:t>
                      </a:r>
                      <a:r>
                        <a:rPr lang="zh-HK" sz="1100" b="1" kern="100" dirty="0">
                          <a:solidFill>
                            <a:srgbClr val="C45911"/>
                          </a:solidFill>
                          <a:latin typeface="標楷體" panose="03000509000000000000" pitchFamily="65" charset="-120"/>
                          <a:ea typeface="標楷體" panose="03000509000000000000" pitchFamily="65" charset="-120"/>
                          <a:cs typeface="Times New Roman"/>
                        </a:rPr>
                        <a:t>交換</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zh-TW" sz="1100" kern="100" dirty="0">
                          <a:latin typeface="標楷體" panose="03000509000000000000" pitchFamily="65" charset="-120"/>
                          <a:ea typeface="標楷體" panose="03000509000000000000" pitchFamily="65" charset="-120"/>
                          <a:cs typeface="Times New Roman"/>
                        </a:rPr>
                        <a:t>詳見本冊</a:t>
                      </a:r>
                      <a:r>
                        <a:rPr lang="en-US" sz="1100" kern="100" dirty="0">
                          <a:solidFill>
                            <a:srgbClr val="FF0000"/>
                          </a:solidFill>
                          <a:latin typeface="標楷體" panose="03000509000000000000" pitchFamily="65" charset="-120"/>
                          <a:ea typeface="標楷體" panose="03000509000000000000" pitchFamily="65" charset="-120"/>
                          <a:cs typeface="Times New Roman"/>
                        </a:rPr>
                        <a:t>CH4</a:t>
                      </a:r>
                      <a:endParaRPr lang="zh-TW" sz="1800" kern="100" dirty="0">
                        <a:solidFill>
                          <a:srgbClr val="FF0000"/>
                        </a:solidFill>
                        <a:latin typeface="標楷體" panose="03000509000000000000" pitchFamily="65" charset="-120"/>
                        <a:ea typeface="標楷體" panose="03000509000000000000" pitchFamily="65" charset="-120"/>
                        <a:cs typeface="Times New Roman"/>
                      </a:endParaRPr>
                    </a:p>
                    <a:p>
                      <a:pPr>
                        <a:spcAft>
                          <a:spcPts val="0"/>
                        </a:spcAft>
                      </a:pPr>
                      <a:r>
                        <a:rPr lang="en-US" sz="1100" kern="100" dirty="0">
                          <a:latin typeface="標楷體" panose="03000509000000000000" pitchFamily="65" charset="-120"/>
                          <a:ea typeface="標楷體" panose="03000509000000000000" pitchFamily="65" charset="-120"/>
                          <a:cs typeface="Times New Roman"/>
                        </a:rPr>
                        <a:t>-</a:t>
                      </a:r>
                      <a:r>
                        <a:rPr lang="zh-HK" sz="1100" kern="100" dirty="0">
                          <a:latin typeface="標楷體" panose="03000509000000000000" pitchFamily="65" charset="-120"/>
                          <a:ea typeface="標楷體" panose="03000509000000000000" pitchFamily="65" charset="-120"/>
                          <a:cs typeface="Times New Roman"/>
                        </a:rPr>
                        <a:t>語言能力</a:t>
                      </a:r>
                      <a:r>
                        <a:rPr lang="zh-TW" sz="1100" kern="100" dirty="0">
                          <a:latin typeface="標楷體" panose="03000509000000000000" pitchFamily="65" charset="-120"/>
                          <a:ea typeface="標楷體" panose="03000509000000000000" pitchFamily="65" charset="-120"/>
                          <a:cs typeface="Times New Roman"/>
                        </a:rPr>
                        <a:t>檢定證明</a:t>
                      </a:r>
                      <a:r>
                        <a:rPr lang="en-US" sz="1100" kern="100" dirty="0">
                          <a:latin typeface="標楷體" panose="03000509000000000000" pitchFamily="65" charset="-120"/>
                          <a:ea typeface="標楷體" panose="03000509000000000000" pitchFamily="65" charset="-120"/>
                          <a:cs typeface="Times New Roman"/>
                        </a:rPr>
                        <a:t>(</a:t>
                      </a:r>
                      <a:r>
                        <a:rPr lang="zh-HK" sz="1100" kern="100" dirty="0">
                          <a:latin typeface="標楷體" panose="03000509000000000000" pitchFamily="65" charset="-120"/>
                          <a:ea typeface="標楷體" panose="03000509000000000000" pitchFamily="65" charset="-120"/>
                          <a:cs typeface="Times New Roman"/>
                        </a:rPr>
                        <a:t>托福</a:t>
                      </a:r>
                      <a:r>
                        <a:rPr lang="zh-TW" sz="1100" kern="100" dirty="0">
                          <a:latin typeface="標楷體" panose="03000509000000000000" pitchFamily="65" charset="-120"/>
                          <a:ea typeface="標楷體" panose="03000509000000000000" pitchFamily="65" charset="-120"/>
                          <a:cs typeface="Times New Roman"/>
                        </a:rPr>
                        <a:t>、</a:t>
                      </a:r>
                      <a:r>
                        <a:rPr lang="zh-HK" sz="1100" kern="100" dirty="0">
                          <a:latin typeface="標楷體" panose="03000509000000000000" pitchFamily="65" charset="-120"/>
                          <a:ea typeface="標楷體" panose="03000509000000000000" pitchFamily="65" charset="-120"/>
                          <a:cs typeface="Times New Roman"/>
                        </a:rPr>
                        <a:t>多益</a:t>
                      </a:r>
                      <a:r>
                        <a:rPr lang="zh-TW" sz="1100" kern="100" dirty="0">
                          <a:latin typeface="標楷體" panose="03000509000000000000" pitchFamily="65" charset="-120"/>
                          <a:ea typeface="標楷體" panose="03000509000000000000" pitchFamily="65" charset="-120"/>
                          <a:cs typeface="Times New Roman"/>
                        </a:rPr>
                        <a:t>、</a:t>
                      </a:r>
                      <a:r>
                        <a:rPr lang="en-US" sz="1100" kern="100" dirty="0" err="1">
                          <a:latin typeface="標楷體" panose="03000509000000000000" pitchFamily="65" charset="-120"/>
                          <a:ea typeface="標楷體" panose="03000509000000000000" pitchFamily="65" charset="-120"/>
                          <a:cs typeface="Times New Roman"/>
                        </a:rPr>
                        <a:t>JLPT</a:t>
                      </a:r>
                      <a:r>
                        <a:rPr lang="en-US" sz="1100" kern="100" dirty="0">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en-US" sz="1100" kern="100" dirty="0">
                          <a:latin typeface="標楷體" panose="03000509000000000000" pitchFamily="65" charset="-120"/>
                          <a:ea typeface="標楷體" panose="03000509000000000000" pitchFamily="65" charset="-120"/>
                          <a:cs typeface="Times New Roman"/>
                        </a:rPr>
                        <a:t>-</a:t>
                      </a:r>
                      <a:r>
                        <a:rPr lang="zh-HK" sz="1100" kern="100" dirty="0">
                          <a:latin typeface="標楷體" panose="03000509000000000000" pitchFamily="65" charset="-120"/>
                          <a:ea typeface="標楷體" panose="03000509000000000000" pitchFamily="65" charset="-120"/>
                          <a:cs typeface="Times New Roman"/>
                        </a:rPr>
                        <a:t>其他各校要求文件</a:t>
                      </a:r>
                      <a:r>
                        <a:rPr lang="en-US" sz="1100" kern="100" dirty="0">
                          <a:latin typeface="標楷體" panose="03000509000000000000" pitchFamily="65" charset="-120"/>
                          <a:ea typeface="標楷體" panose="03000509000000000000" pitchFamily="65" charset="-120"/>
                          <a:cs typeface="Times New Roman"/>
                        </a:rPr>
                        <a:t>(</a:t>
                      </a:r>
                      <a:r>
                        <a:rPr lang="zh-HK" sz="1100" kern="100" dirty="0">
                          <a:latin typeface="標楷體" panose="03000509000000000000" pitchFamily="65" charset="-120"/>
                          <a:ea typeface="標楷體" panose="03000509000000000000" pitchFamily="65" charset="-120"/>
                          <a:cs typeface="Times New Roman"/>
                        </a:rPr>
                        <a:t>如成績單</a:t>
                      </a:r>
                      <a:r>
                        <a:rPr lang="zh-TW" sz="1100" kern="100" dirty="0">
                          <a:latin typeface="標楷體" panose="03000509000000000000" pitchFamily="65" charset="-120"/>
                          <a:ea typeface="標楷體" panose="03000509000000000000" pitchFamily="65" charset="-120"/>
                          <a:cs typeface="Times New Roman"/>
                        </a:rPr>
                        <a:t>、中文或外文自傳</a:t>
                      </a:r>
                      <a:r>
                        <a:rPr lang="en-US" sz="1100" kern="100" dirty="0">
                          <a:latin typeface="標楷體" panose="03000509000000000000" pitchFamily="65" charset="-120"/>
                          <a:ea typeface="標楷體" panose="03000509000000000000" pitchFamily="65" charset="-120"/>
                          <a:cs typeface="Times New Roman"/>
                        </a:rPr>
                        <a:t>(</a:t>
                      </a:r>
                      <a:r>
                        <a:rPr lang="zh-TW" sz="1100" kern="100" dirty="0">
                          <a:latin typeface="標楷體" panose="03000509000000000000" pitchFamily="65" charset="-120"/>
                          <a:ea typeface="標楷體" panose="03000509000000000000" pitchFamily="65" charset="-120"/>
                          <a:cs typeface="Times New Roman"/>
                        </a:rPr>
                        <a:t>含出國學習計畫</a:t>
                      </a:r>
                      <a:r>
                        <a:rPr lang="en-US" sz="1100" kern="100" dirty="0">
                          <a:latin typeface="標楷體" panose="03000509000000000000" pitchFamily="65" charset="-120"/>
                          <a:ea typeface="標楷體" panose="03000509000000000000" pitchFamily="65" charset="-120"/>
                          <a:cs typeface="Times New Roman"/>
                        </a:rPr>
                        <a:t>)</a:t>
                      </a:r>
                      <a:r>
                        <a:rPr lang="zh-TW" sz="1100" kern="100" dirty="0">
                          <a:latin typeface="標楷體" panose="03000509000000000000" pitchFamily="65" charset="-120"/>
                          <a:ea typeface="標楷體" panose="03000509000000000000" pitchFamily="65" charset="-120"/>
                          <a:cs typeface="Times New Roman"/>
                        </a:rPr>
                        <a:t>、大學</a:t>
                      </a:r>
                      <a:r>
                        <a:rPr lang="en-US" sz="1100" kern="100" dirty="0">
                          <a:latin typeface="標楷體" panose="03000509000000000000" pitchFamily="65" charset="-120"/>
                          <a:ea typeface="標楷體" panose="03000509000000000000" pitchFamily="65" charset="-120"/>
                          <a:cs typeface="Times New Roman"/>
                        </a:rPr>
                        <a:t>(</a:t>
                      </a:r>
                      <a:r>
                        <a:rPr lang="zh-TW" sz="1100" kern="100" dirty="0">
                          <a:latin typeface="標楷體" panose="03000509000000000000" pitchFamily="65" charset="-120"/>
                          <a:ea typeface="標楷體" panose="03000509000000000000" pitchFamily="65" charset="-120"/>
                          <a:cs typeface="Times New Roman"/>
                        </a:rPr>
                        <a:t>含</a:t>
                      </a:r>
                      <a:r>
                        <a:rPr lang="en-US" sz="1100" kern="100" dirty="0">
                          <a:latin typeface="標楷體" panose="03000509000000000000" pitchFamily="65" charset="-120"/>
                          <a:ea typeface="標楷體" panose="03000509000000000000" pitchFamily="65" charset="-120"/>
                          <a:cs typeface="Times New Roman"/>
                        </a:rPr>
                        <a:t>)</a:t>
                      </a:r>
                      <a:r>
                        <a:rPr lang="zh-TW" sz="1100" kern="100" dirty="0">
                          <a:latin typeface="標楷體" panose="03000509000000000000" pitchFamily="65" charset="-120"/>
                          <a:ea typeface="標楷體" panose="03000509000000000000" pitchFamily="65" charset="-120"/>
                          <a:cs typeface="Times New Roman"/>
                        </a:rPr>
                        <a:t>以上優良事蹟或活動證明</a:t>
                      </a:r>
                      <a:r>
                        <a:rPr lang="zh-HK" sz="1100" kern="100" dirty="0">
                          <a:latin typeface="標楷體" panose="03000509000000000000" pitchFamily="65" charset="-120"/>
                          <a:ea typeface="標楷體" panose="03000509000000000000" pitchFamily="65" charset="-120"/>
                          <a:cs typeface="Times New Roman"/>
                        </a:rPr>
                        <a:t>等</a:t>
                      </a:r>
                      <a:r>
                        <a:rPr lang="en-US" sz="1100" kern="100" dirty="0">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tc gridSpan="4">
                  <a:txBody>
                    <a:bodyPr/>
                    <a:lstStyle/>
                    <a:p>
                      <a:endParaRPr lang="zh-TW" sz="12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02599">
                <a:tc vMerge="1">
                  <a:txBody>
                    <a:bodyPr/>
                    <a:lstStyle/>
                    <a:p>
                      <a:endParaRPr lang="zh-TW" altLang="en-US"/>
                    </a:p>
                  </a:txBody>
                  <a:tcPr/>
                </a:tc>
                <a:tc vMerge="1">
                  <a:txBody>
                    <a:bodyPr/>
                    <a:lstStyle/>
                    <a:p>
                      <a:endParaRPr lang="zh-TW" altLang="en-US"/>
                    </a:p>
                  </a:txBody>
                  <a:tcPr/>
                </a:tc>
                <a:tc gridSpan="4">
                  <a:txBody>
                    <a:bodyPr/>
                    <a:lstStyle/>
                    <a:p>
                      <a:endParaRPr lang="zh-TW" sz="1200" kern="10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302599">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02599">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r h="439890">
                <a:tc rowSpan="2">
                  <a:txBody>
                    <a:bodyPr/>
                    <a:lstStyle/>
                    <a:p>
                      <a:pPr marL="71755" marR="71755" algn="ctr">
                        <a:spcAft>
                          <a:spcPts val="0"/>
                        </a:spcAft>
                      </a:pPr>
                      <a:r>
                        <a:rPr lang="zh-HK" sz="1200" b="1" kern="100" dirty="0">
                          <a:latin typeface="標楷體" panose="03000509000000000000" pitchFamily="65" charset="-120"/>
                          <a:ea typeface="標楷體" panose="03000509000000000000" pitchFamily="65" charset="-120"/>
                          <a:cs typeface="Times New Roman"/>
                        </a:rPr>
                        <a:t>學習提前</a:t>
                      </a:r>
                      <a:endParaRPr lang="zh-TW" sz="1800" kern="100" dirty="0">
                        <a:latin typeface="標楷體" panose="03000509000000000000" pitchFamily="65" charset="-120"/>
                        <a:ea typeface="標楷體" panose="03000509000000000000" pitchFamily="65" charset="-120"/>
                        <a:cs typeface="Times New Roman"/>
                      </a:endParaRPr>
                    </a:p>
                  </a:txBody>
                  <a:tcPr marL="68580" marR="68580" marT="9525" marB="0" vert="eaVert"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rowSpan="2">
                  <a:txBody>
                    <a:bodyPr/>
                    <a:lstStyle/>
                    <a:p>
                      <a:pPr>
                        <a:spcAft>
                          <a:spcPts val="0"/>
                        </a:spcAft>
                      </a:pPr>
                      <a:r>
                        <a:rPr lang="zh-TW" sz="1100" kern="100" dirty="0">
                          <a:latin typeface="標楷體" panose="03000509000000000000" pitchFamily="65" charset="-120"/>
                          <a:ea typeface="標楷體" panose="03000509000000000000" pitchFamily="65" charset="-120"/>
                          <a:cs typeface="Times New Roman"/>
                        </a:rPr>
                        <a:t>提早畢業？</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zh-TW" sz="1100" kern="100" dirty="0">
                          <a:latin typeface="標楷體" panose="03000509000000000000" pitchFamily="65" charset="-120"/>
                          <a:ea typeface="標楷體" panose="03000509000000000000" pitchFamily="65" charset="-120"/>
                          <a:cs typeface="Times New Roman"/>
                        </a:rPr>
                        <a:t>逕讀博士</a:t>
                      </a:r>
                      <a:r>
                        <a:rPr lang="zh-HK" sz="1100" kern="100" dirty="0">
                          <a:latin typeface="標楷體" panose="03000509000000000000" pitchFamily="65" charset="-120"/>
                          <a:ea typeface="標楷體" panose="03000509000000000000" pitchFamily="65" charset="-120"/>
                          <a:cs typeface="Times New Roman"/>
                        </a:rPr>
                        <a:t>或學碩五年連修</a:t>
                      </a:r>
                      <a:r>
                        <a:rPr lang="zh-TW" sz="1100" kern="100" dirty="0">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zh-TW" sz="1100" kern="100" dirty="0">
                          <a:latin typeface="標楷體" panose="03000509000000000000" pitchFamily="65" charset="-120"/>
                          <a:ea typeface="標楷體" panose="03000509000000000000" pitchFamily="65" charset="-120"/>
                          <a:cs typeface="Times New Roman"/>
                        </a:rPr>
                        <a:t>詳見本冊</a:t>
                      </a:r>
                      <a:r>
                        <a:rPr lang="en-US" sz="1100" kern="100" dirty="0" err="1">
                          <a:latin typeface="標楷體" panose="03000509000000000000" pitchFamily="65" charset="-120"/>
                          <a:ea typeface="標楷體" panose="03000509000000000000" pitchFamily="65" charset="-120"/>
                          <a:cs typeface="Times New Roman"/>
                        </a:rPr>
                        <a:t>CH1</a:t>
                      </a:r>
                      <a:endParaRPr lang="zh-TW" sz="1800" kern="100" dirty="0">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gridSpan="4">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1"/>
                  </a:ext>
                </a:extLst>
              </a:tr>
              <a:tr h="439890">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2"/>
                  </a:ext>
                </a:extLst>
              </a:tr>
              <a:tr h="439890">
                <a:tc rowSpan="2">
                  <a:txBody>
                    <a:bodyPr/>
                    <a:lstStyle/>
                    <a:p>
                      <a:pPr marL="71755" marR="71755" algn="ctr">
                        <a:spcAft>
                          <a:spcPts val="0"/>
                        </a:spcAft>
                      </a:pPr>
                      <a:r>
                        <a:rPr lang="zh-TW" sz="1200" b="1" kern="100" dirty="0">
                          <a:latin typeface="標楷體" panose="03000509000000000000" pitchFamily="65" charset="-120"/>
                          <a:ea typeface="標楷體" panose="03000509000000000000" pitchFamily="65" charset="-120"/>
                          <a:cs typeface="Times New Roman"/>
                        </a:rPr>
                        <a:t>畢業規劃</a:t>
                      </a:r>
                      <a:endParaRPr lang="zh-TW" sz="1800" kern="100" dirty="0">
                        <a:latin typeface="標楷體" panose="03000509000000000000" pitchFamily="65" charset="-120"/>
                        <a:ea typeface="標楷體" panose="03000509000000000000" pitchFamily="65" charset="-120"/>
                        <a:cs typeface="Times New Roman"/>
                      </a:endParaRPr>
                    </a:p>
                  </a:txBody>
                  <a:tcPr marL="68580" marR="68580" marT="9525" marB="0" vert="eaVert"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rowSpan="2">
                  <a:txBody>
                    <a:bodyPr/>
                    <a:lstStyle/>
                    <a:p>
                      <a:pPr>
                        <a:spcAft>
                          <a:spcPts val="0"/>
                        </a:spcAft>
                      </a:pPr>
                      <a:r>
                        <a:rPr lang="zh-TW" sz="1100" kern="100" dirty="0">
                          <a:latin typeface="標楷體" panose="03000509000000000000" pitchFamily="65" charset="-120"/>
                          <a:ea typeface="標楷體" panose="03000509000000000000" pitchFamily="65" charset="-120"/>
                          <a:cs typeface="Times New Roman"/>
                        </a:rPr>
                        <a:t>申請</a:t>
                      </a:r>
                      <a:r>
                        <a:rPr lang="zh-HK" sz="1100" kern="100" dirty="0">
                          <a:latin typeface="標楷體" panose="03000509000000000000" pitchFamily="65" charset="-120"/>
                          <a:ea typeface="標楷體" panose="03000509000000000000" pitchFamily="65" charset="-120"/>
                          <a:cs typeface="Times New Roman"/>
                        </a:rPr>
                        <a:t>國內外研究所</a:t>
                      </a:r>
                      <a:r>
                        <a:rPr lang="zh-TW" sz="1100" kern="100" dirty="0">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zh-HK" sz="1100" kern="100" dirty="0">
                          <a:latin typeface="標楷體" panose="03000509000000000000" pitchFamily="65" charset="-120"/>
                          <a:ea typeface="標楷體" panose="03000509000000000000" pitchFamily="65" charset="-120"/>
                          <a:cs typeface="Times New Roman"/>
                        </a:rPr>
                        <a:t>準備就業</a:t>
                      </a:r>
                      <a:r>
                        <a:rPr lang="zh-TW" sz="1100" kern="100" dirty="0">
                          <a:latin typeface="標楷體" panose="03000509000000000000" pitchFamily="65" charset="-120"/>
                          <a:ea typeface="標楷體" panose="03000509000000000000" pitchFamily="65" charset="-120"/>
                          <a:cs typeface="Times New Roman"/>
                        </a:rPr>
                        <a:t>？</a:t>
                      </a:r>
                      <a:endParaRPr lang="zh-TW" sz="1800" kern="100" dirty="0">
                        <a:latin typeface="標楷體" panose="03000509000000000000" pitchFamily="65" charset="-120"/>
                        <a:ea typeface="標楷體" panose="03000509000000000000" pitchFamily="65" charset="-120"/>
                        <a:cs typeface="Times New Roman"/>
                      </a:endParaRPr>
                    </a:p>
                    <a:p>
                      <a:pPr>
                        <a:spcAft>
                          <a:spcPts val="0"/>
                        </a:spcAft>
                      </a:pPr>
                      <a:r>
                        <a:rPr lang="zh-TW" sz="1100" kern="100" dirty="0">
                          <a:latin typeface="標楷體" panose="03000509000000000000" pitchFamily="65" charset="-120"/>
                          <a:ea typeface="標楷體" panose="03000509000000000000" pitchFamily="65" charset="-120"/>
                          <a:cs typeface="Times New Roman"/>
                        </a:rPr>
                        <a:t>詳見本冊</a:t>
                      </a:r>
                      <a:r>
                        <a:rPr lang="en-US" sz="1100" kern="100" dirty="0">
                          <a:solidFill>
                            <a:srgbClr val="FF0000"/>
                          </a:solidFill>
                          <a:latin typeface="標楷體" panose="03000509000000000000" pitchFamily="65" charset="-120"/>
                          <a:ea typeface="標楷體" panose="03000509000000000000" pitchFamily="65" charset="-120"/>
                          <a:cs typeface="Times New Roman"/>
                        </a:rPr>
                        <a:t>CH5</a:t>
                      </a:r>
                      <a:endParaRPr lang="zh-TW" sz="1800" kern="100" dirty="0">
                        <a:solidFill>
                          <a:srgbClr val="FF0000"/>
                        </a:solidFill>
                        <a:latin typeface="標楷體" panose="03000509000000000000" pitchFamily="65" charset="-120"/>
                        <a:ea typeface="標楷體" panose="03000509000000000000" pitchFamily="65"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gridSpan="4">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3"/>
                  </a:ext>
                </a:extLst>
              </a:tr>
              <a:tr h="439890">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標楷體" panose="03000509000000000000" pitchFamily="65" charset="-120"/>
                        <a:ea typeface="標楷體" panose="03000509000000000000" pitchFamily="65" charset="-120"/>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19" name="內容版面配置區 21"/>
          <p:cNvSpPr txBox="1">
            <a:spLocks/>
          </p:cNvSpPr>
          <p:nvPr/>
        </p:nvSpPr>
        <p:spPr>
          <a:xfrm>
            <a:off x="6925457" y="1022499"/>
            <a:ext cx="4648082" cy="45600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TW" altLang="en-US" sz="1800" dirty="0">
                <a:latin typeface="標楷體" panose="03000509000000000000" pitchFamily="65" charset="-120"/>
                <a:ea typeface="標楷體" panose="03000509000000000000" pitchFamily="65" charset="-120"/>
              </a:rPr>
              <a:t>先思考及規劃學習藍圖  打造你的精彩未來！</a:t>
            </a:r>
            <a:endParaRPr lang="zh-TW" altLang="en-US" dirty="0">
              <a:latin typeface="標楷體" panose="03000509000000000000" pitchFamily="65" charset="-120"/>
              <a:ea typeface="標楷體" panose="03000509000000000000" pitchFamily="65" charset="-120"/>
            </a:endParaRPr>
          </a:p>
        </p:txBody>
      </p:sp>
      <p:sp>
        <p:nvSpPr>
          <p:cNvPr id="20" name="內容版面配置區 21"/>
          <p:cNvSpPr txBox="1">
            <a:spLocks/>
          </p:cNvSpPr>
          <p:nvPr/>
        </p:nvSpPr>
        <p:spPr>
          <a:xfrm>
            <a:off x="542732" y="1030254"/>
            <a:ext cx="3483167" cy="39292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TW" altLang="en-US" sz="2400" dirty="0">
                <a:latin typeface="標楷體" panose="03000509000000000000" pitchFamily="65" charset="-120"/>
                <a:ea typeface="標楷體" panose="03000509000000000000" pitchFamily="65" charset="-120"/>
              </a:rPr>
              <a:t>✎規劃四年學習地圖</a:t>
            </a:r>
            <a:endParaRPr lang="zh-TW" altLang="en-US" sz="1600" dirty="0">
              <a:latin typeface="標楷體" panose="03000509000000000000" pitchFamily="65" charset="-120"/>
              <a:ea typeface="標楷體" panose="03000509000000000000" pitchFamily="65" charset="-120"/>
            </a:endParaRPr>
          </a:p>
        </p:txBody>
      </p:sp>
      <p:grpSp>
        <p:nvGrpSpPr>
          <p:cNvPr id="2" name="群組 1">
            <a:extLst>
              <a:ext uri="{FF2B5EF4-FFF2-40B4-BE49-F238E27FC236}">
                <a16:creationId xmlns:a16="http://schemas.microsoft.com/office/drawing/2014/main" id="{8008F9A3-ABAD-4C43-91E1-70B2EB8A83BE}"/>
              </a:ext>
            </a:extLst>
          </p:cNvPr>
          <p:cNvGrpSpPr/>
          <p:nvPr/>
        </p:nvGrpSpPr>
        <p:grpSpPr>
          <a:xfrm>
            <a:off x="3129535" y="270824"/>
            <a:ext cx="2966465" cy="662400"/>
            <a:chOff x="841203" y="270824"/>
            <a:chExt cx="2966465" cy="662400"/>
          </a:xfrm>
        </p:grpSpPr>
        <p:sp>
          <p:nvSpPr>
            <p:cNvPr id="17" name="文字方塊 16"/>
            <p:cNvSpPr txBox="1"/>
            <p:nvPr/>
          </p:nvSpPr>
          <p:spPr>
            <a:xfrm>
              <a:off x="1612224" y="342981"/>
              <a:ext cx="1210588" cy="400110"/>
            </a:xfrm>
            <a:prstGeom prst="rect">
              <a:avLst/>
            </a:prstGeom>
            <a:noFill/>
          </p:spPr>
          <p:txBody>
            <a:bodyPr wrap="none" rtlCol="0">
              <a:spAutoFit/>
            </a:bodyPr>
            <a:lstStyle/>
            <a:p>
              <a:r>
                <a:rPr lang="zh-TW" altLang="en-US" sz="2000" b="1" dirty="0">
                  <a:solidFill>
                    <a:srgbClr val="FFC000"/>
                  </a:solidFill>
                  <a:latin typeface="標楷體" panose="03000509000000000000" pitchFamily="65" charset="-120"/>
                  <a:ea typeface="標楷體" panose="03000509000000000000" pitchFamily="65" charset="-120"/>
                </a:rPr>
                <a:t>學習地圖</a:t>
              </a:r>
            </a:p>
          </p:txBody>
        </p:sp>
        <p:sp>
          <p:nvSpPr>
            <p:cNvPr id="18" name="Line 11"/>
            <p:cNvSpPr>
              <a:spLocks noChangeShapeType="1"/>
            </p:cNvSpPr>
            <p:nvPr/>
          </p:nvSpPr>
          <p:spPr bwMode="auto">
            <a:xfrm flipH="1">
              <a:off x="1612224" y="740327"/>
              <a:ext cx="2195444" cy="12592"/>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13" name="群組 12">
              <a:extLst>
                <a:ext uri="{FF2B5EF4-FFF2-40B4-BE49-F238E27FC236}">
                  <a16:creationId xmlns:a16="http://schemas.microsoft.com/office/drawing/2014/main" id="{F67BA0F7-72AE-4AEA-8D4B-FF1DF407AEC5}"/>
                </a:ext>
              </a:extLst>
            </p:cNvPr>
            <p:cNvGrpSpPr/>
            <p:nvPr/>
          </p:nvGrpSpPr>
          <p:grpSpPr>
            <a:xfrm>
              <a:off x="841203" y="270824"/>
              <a:ext cx="967396" cy="662400"/>
              <a:chOff x="6931742" y="4268728"/>
              <a:chExt cx="967396" cy="662400"/>
            </a:xfrm>
          </p:grpSpPr>
          <p:sp>
            <p:nvSpPr>
              <p:cNvPr id="14" name="橢圓 13">
                <a:extLst>
                  <a:ext uri="{FF2B5EF4-FFF2-40B4-BE49-F238E27FC236}">
                    <a16:creationId xmlns:a16="http://schemas.microsoft.com/office/drawing/2014/main" id="{41126FC4-8B42-4DA4-8BE4-CC7D2F092AB9}"/>
                  </a:ext>
                </a:extLst>
              </p:cNvPr>
              <p:cNvSpPr/>
              <p:nvPr/>
            </p:nvSpPr>
            <p:spPr>
              <a:xfrm>
                <a:off x="6931742" y="4268728"/>
                <a:ext cx="662400" cy="662400"/>
              </a:xfrm>
              <a:prstGeom prst="ellips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E505E0DD-44A0-4526-8BBE-EF2D6DA389CB}"/>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8</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
        <p:nvSpPr>
          <p:cNvPr id="11" name="投影片編號版面配置區 1">
            <a:extLst>
              <a:ext uri="{FF2B5EF4-FFF2-40B4-BE49-F238E27FC236}">
                <a16:creationId xmlns:a16="http://schemas.microsoft.com/office/drawing/2014/main" id="{181BB081-DFE8-4CB3-B7AF-E8128B439207}"/>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72</a:t>
            </a:fld>
            <a:endParaRPr lang="zh-TW" altLang="en-US">
              <a:latin typeface="標楷體" panose="03000509000000000000" pitchFamily="65" charset="-120"/>
              <a:ea typeface="標楷體" panose="03000509000000000000" pitchFamily="65" charset="-120"/>
            </a:endParaRPr>
          </a:p>
        </p:txBody>
      </p:sp>
      <p:pic>
        <p:nvPicPr>
          <p:cNvPr id="16" name="圖片 15">
            <a:extLst>
              <a:ext uri="{FF2B5EF4-FFF2-40B4-BE49-F238E27FC236}">
                <a16:creationId xmlns:a16="http://schemas.microsoft.com/office/drawing/2014/main" id="{D4CCD0D8-4F2A-490B-9041-B36A332F1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769589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副標題 49"/>
          <p:cNvSpPr>
            <a:spLocks noGrp="1"/>
          </p:cNvSpPr>
          <p:nvPr>
            <p:ph type="subTitle" idx="1"/>
          </p:nvPr>
        </p:nvSpPr>
        <p:spPr/>
        <p:txBody>
          <a:bodyPr/>
          <a:lstStyle/>
          <a:p>
            <a:endParaRPr lang="zh-TW" altLang="en-US"/>
          </a:p>
        </p:txBody>
      </p:sp>
      <p:graphicFrame>
        <p:nvGraphicFramePr>
          <p:cNvPr id="53" name="表格 52"/>
          <p:cNvGraphicFramePr>
            <a:graphicFrameLocks noGrp="1"/>
          </p:cNvGraphicFramePr>
          <p:nvPr>
            <p:extLst>
              <p:ext uri="{D42A27DB-BD31-4B8C-83A1-F6EECF244321}">
                <p14:modId xmlns:p14="http://schemas.microsoft.com/office/powerpoint/2010/main" val="1370842393"/>
              </p:ext>
            </p:extLst>
          </p:nvPr>
        </p:nvGraphicFramePr>
        <p:xfrm>
          <a:off x="542732" y="1624331"/>
          <a:ext cx="11292923" cy="4737007"/>
        </p:xfrm>
        <a:graphic>
          <a:graphicData uri="http://schemas.openxmlformats.org/drawingml/2006/table">
            <a:tbl>
              <a:tblPr/>
              <a:tblGrid>
                <a:gridCol w="502763">
                  <a:extLst>
                    <a:ext uri="{9D8B030D-6E8A-4147-A177-3AD203B41FA5}">
                      <a16:colId xmlns:a16="http://schemas.microsoft.com/office/drawing/2014/main" val="20000"/>
                    </a:ext>
                  </a:extLst>
                </a:gridCol>
                <a:gridCol w="2693992">
                  <a:extLst>
                    <a:ext uri="{9D8B030D-6E8A-4147-A177-3AD203B41FA5}">
                      <a16:colId xmlns:a16="http://schemas.microsoft.com/office/drawing/2014/main" val="20001"/>
                    </a:ext>
                  </a:extLst>
                </a:gridCol>
                <a:gridCol w="2112971">
                  <a:extLst>
                    <a:ext uri="{9D8B030D-6E8A-4147-A177-3AD203B41FA5}">
                      <a16:colId xmlns:a16="http://schemas.microsoft.com/office/drawing/2014/main" val="20002"/>
                    </a:ext>
                  </a:extLst>
                </a:gridCol>
                <a:gridCol w="1994399">
                  <a:extLst>
                    <a:ext uri="{9D8B030D-6E8A-4147-A177-3AD203B41FA5}">
                      <a16:colId xmlns:a16="http://schemas.microsoft.com/office/drawing/2014/main" val="20003"/>
                    </a:ext>
                  </a:extLst>
                </a:gridCol>
                <a:gridCol w="1994399">
                  <a:extLst>
                    <a:ext uri="{9D8B030D-6E8A-4147-A177-3AD203B41FA5}">
                      <a16:colId xmlns:a16="http://schemas.microsoft.com/office/drawing/2014/main" val="20004"/>
                    </a:ext>
                  </a:extLst>
                </a:gridCol>
                <a:gridCol w="1994399">
                  <a:extLst>
                    <a:ext uri="{9D8B030D-6E8A-4147-A177-3AD203B41FA5}">
                      <a16:colId xmlns:a16="http://schemas.microsoft.com/office/drawing/2014/main" val="20005"/>
                    </a:ext>
                  </a:extLst>
                </a:gridCol>
              </a:tblGrid>
              <a:tr h="302599">
                <a:tc gridSpan="2">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200" kern="0" dirty="0">
                          <a:solidFill>
                            <a:srgbClr val="000000"/>
                          </a:solidFill>
                          <a:effectLst/>
                          <a:latin typeface="+mn-lt"/>
                          <a:ea typeface="標楷體" panose="03000509000000000000" pitchFamily="65" charset="-120"/>
                          <a:cs typeface="Times New Roman" panose="02020603050405020304" pitchFamily="18" charset="0"/>
                        </a:rPr>
                        <a:t>Freshman</a:t>
                      </a:r>
                      <a:endParaRPr lang="zh-TW" sz="1200" kern="100" dirty="0">
                        <a:effectLst/>
                        <a:latin typeface="+mn-lt"/>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effectLst/>
                          <a:latin typeface="+mn-lt"/>
                          <a:ea typeface="標楷體" panose="03000509000000000000" pitchFamily="65" charset="-120"/>
                          <a:cs typeface="Times New Roman" panose="02020603050405020304" pitchFamily="18" charset="0"/>
                        </a:rPr>
                        <a:t>Sophomore</a:t>
                      </a:r>
                      <a:endParaRPr lang="zh-TW" sz="1200" kern="100" dirty="0">
                        <a:effectLst/>
                        <a:latin typeface="+mn-lt"/>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effectLst/>
                          <a:latin typeface="+mn-lt"/>
                          <a:ea typeface="標楷體" panose="03000509000000000000" pitchFamily="65" charset="-120"/>
                          <a:cs typeface="Times New Roman" panose="02020603050405020304" pitchFamily="18" charset="0"/>
                        </a:rPr>
                        <a:t>Junior</a:t>
                      </a:r>
                      <a:endParaRPr lang="zh-TW" sz="1200" kern="100" dirty="0">
                        <a:effectLst/>
                        <a:latin typeface="+mn-lt"/>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effectLst/>
                          <a:latin typeface="+mn-lt"/>
                          <a:ea typeface="標楷體" panose="03000509000000000000" pitchFamily="65" charset="-120"/>
                          <a:cs typeface="Times New Roman" panose="02020603050405020304" pitchFamily="18" charset="0"/>
                        </a:rPr>
                        <a:t>Senior</a:t>
                      </a:r>
                      <a:endParaRPr lang="zh-TW" sz="1200" kern="100" dirty="0">
                        <a:effectLst/>
                        <a:latin typeface="+mn-lt"/>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599">
                <a:tc rowSpan="4">
                  <a:txBody>
                    <a:bodyPr/>
                    <a:lstStyle/>
                    <a:p>
                      <a:pPr marL="71755" marR="71755" algn="ctr">
                        <a:spcAft>
                          <a:spcPts val="0"/>
                        </a:spcAft>
                      </a:pPr>
                      <a:r>
                        <a:rPr lang="en-US" altLang="zh-HK" sz="1200" b="1" kern="100" dirty="0">
                          <a:latin typeface="+mn-lt"/>
                          <a:ea typeface="微軟正黑體"/>
                          <a:cs typeface="Times New Roman"/>
                        </a:rPr>
                        <a:t>Course Plan</a:t>
                      </a:r>
                      <a:endParaRPr lang="zh-TW" sz="1800" kern="100" dirty="0">
                        <a:latin typeface="+mn-lt"/>
                        <a:ea typeface="新細明體"/>
                        <a:cs typeface="Times New Roman"/>
                      </a:endParaRPr>
                    </a:p>
                  </a:txBody>
                  <a:tcPr marL="68580" marR="68580" marT="9525"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US" altLang="zh-TW" sz="1050" kern="1200" dirty="0">
                          <a:solidFill>
                            <a:schemeClr val="tx1"/>
                          </a:solidFill>
                          <a:effectLst/>
                          <a:latin typeface="+mn-lt"/>
                          <a:ea typeface="+mn-ea"/>
                          <a:cs typeface="+mn-cs"/>
                        </a:rPr>
                        <a:t>University Common Core Education Courses (General Edu., Chinese, Foreign Language, Physical Edu.,…)</a:t>
                      </a:r>
                      <a:endParaRPr lang="zh-TW" sz="1050" kern="100" dirty="0">
                        <a:latin typeface="+mn-lt"/>
                        <a:ea typeface="微軟正黑體" pitchFamily="34"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a:latin typeface="+mn-lt"/>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252166">
                <a:tc vMerge="1">
                  <a:txBody>
                    <a:bodyPr/>
                    <a:lstStyle/>
                    <a:p>
                      <a:endParaRPr lang="zh-TW" altLang="en-US"/>
                    </a:p>
                  </a:txBody>
                  <a:tcPr/>
                </a:tc>
                <a:tc>
                  <a:txBody>
                    <a:bodyPr/>
                    <a:lstStyle/>
                    <a:p>
                      <a:pPr>
                        <a:spcAft>
                          <a:spcPts val="0"/>
                        </a:spcAft>
                      </a:pPr>
                      <a:r>
                        <a:rPr lang="en-US" altLang="zh-TW" sz="1050" kern="1200" dirty="0">
                          <a:solidFill>
                            <a:schemeClr val="tx1"/>
                          </a:solidFill>
                          <a:effectLst/>
                          <a:latin typeface="+mn-lt"/>
                          <a:ea typeface="+mn-ea"/>
                          <a:cs typeface="+mn-cs"/>
                        </a:rPr>
                        <a:t>Departmental Requirements &amp; Electives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252166">
                <a:tc vMerge="1">
                  <a:txBody>
                    <a:bodyPr/>
                    <a:lstStyle/>
                    <a:p>
                      <a:endParaRPr lang="zh-TW" altLang="en-US"/>
                    </a:p>
                  </a:txBody>
                  <a:tcPr/>
                </a:tc>
                <a:tc>
                  <a:txBody>
                    <a:bodyPr/>
                    <a:lstStyle/>
                    <a:p>
                      <a:pPr>
                        <a:spcAft>
                          <a:spcPts val="0"/>
                        </a:spcAft>
                      </a:pPr>
                      <a:r>
                        <a:rPr lang="en-US" sz="1050" kern="0" dirty="0">
                          <a:solidFill>
                            <a:srgbClr val="000000"/>
                          </a:solidFill>
                          <a:effectLst/>
                          <a:latin typeface="+mn-lt"/>
                          <a:ea typeface="標楷體" panose="03000509000000000000" pitchFamily="65" charset="-120"/>
                          <a:cs typeface="Times New Roman" panose="02020603050405020304" pitchFamily="18" charset="0"/>
                        </a:rPr>
                        <a:t>Electives</a:t>
                      </a:r>
                      <a:endParaRPr lang="zh-TW" sz="1050" kern="100" dirty="0">
                        <a:effectLst/>
                        <a:latin typeface="+mn-lt"/>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endParaRPr lang="en-US" sz="900" kern="100" dirty="0">
                        <a:latin typeface="+mn-lt"/>
                        <a:ea typeface="微軟正黑體"/>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403466">
                <a:tc vMerge="1">
                  <a:txBody>
                    <a:bodyPr/>
                    <a:lstStyle/>
                    <a:p>
                      <a:endParaRPr lang="zh-TW" altLang="en-US" dirty="0"/>
                    </a:p>
                  </a:txBody>
                  <a:tcPr/>
                </a:tc>
                <a:tc>
                  <a:txBody>
                    <a:bodyPr/>
                    <a:lstStyle/>
                    <a:p>
                      <a:pPr>
                        <a:spcAft>
                          <a:spcPts val="0"/>
                        </a:spcAft>
                      </a:pPr>
                      <a:r>
                        <a:rPr lang="en-US" sz="1050" kern="0" dirty="0">
                          <a:solidFill>
                            <a:srgbClr val="000000"/>
                          </a:solidFill>
                          <a:effectLst/>
                          <a:latin typeface="+mn-lt"/>
                          <a:ea typeface="標楷體" panose="03000509000000000000" pitchFamily="65" charset="-120"/>
                          <a:cs typeface="Times New Roman" panose="02020603050405020304" pitchFamily="18" charset="0"/>
                        </a:rPr>
                        <a:t>Double Major, Minor, Degree Program</a:t>
                      </a:r>
                      <a:endParaRPr lang="zh-TW" sz="1050" kern="100" dirty="0">
                        <a:effectLst/>
                        <a:latin typeface="+mn-lt"/>
                        <a:ea typeface="新細明體" panose="02020500000000000000" pitchFamily="18" charset="-120"/>
                        <a:cs typeface="Times New Roman" panose="02020603050405020304" pitchFamily="18" charset="0"/>
                      </a:endParaRPr>
                    </a:p>
                    <a:p>
                      <a:pPr>
                        <a:spcAft>
                          <a:spcPts val="0"/>
                        </a:spcAft>
                      </a:pPr>
                      <a:r>
                        <a:rPr lang="en-US" sz="1050" kern="0" dirty="0">
                          <a:solidFill>
                            <a:srgbClr val="000000"/>
                          </a:solidFill>
                          <a:effectLst/>
                          <a:latin typeface="+mn-lt"/>
                          <a:ea typeface="標楷體" panose="03000509000000000000" pitchFamily="65" charset="-120"/>
                          <a:cs typeface="Times New Roman" panose="02020603050405020304" pitchFamily="18" charset="0"/>
                        </a:rPr>
                        <a:t>(Completion of at least one departmental Cross-Domain Exploratory Course required)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gridSpan="4">
                  <a:txBody>
                    <a:bodyPr/>
                    <a:lstStyle/>
                    <a:p>
                      <a:pPr>
                        <a:lnSpc>
                          <a:spcPct val="150000"/>
                        </a:lnSpc>
                        <a:spcAft>
                          <a:spcPts val="0"/>
                        </a:spcAft>
                      </a:pPr>
                      <a:endParaRPr lang="zh-TW" sz="1200" kern="100" dirty="0">
                        <a:latin typeface="+mn-lt"/>
                        <a:ea typeface="新細明體"/>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2EF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02599">
                <a:tc rowSpan="4">
                  <a:txBody>
                    <a:bodyPr/>
                    <a:lstStyle/>
                    <a:p>
                      <a:pPr marL="71755" marR="71755" algn="ctr">
                        <a:spcAft>
                          <a:spcPts val="0"/>
                        </a:spcAft>
                      </a:pPr>
                      <a:r>
                        <a:rPr lang="en-US" altLang="zh-TW" sz="1200" b="1" kern="100" dirty="0">
                          <a:latin typeface="+mn-lt"/>
                          <a:ea typeface="微軟正黑體"/>
                          <a:cs typeface="Times New Roman"/>
                        </a:rPr>
                        <a:t>International Mobility</a:t>
                      </a:r>
                      <a:endParaRPr lang="zh-TW" sz="1800" kern="100" dirty="0">
                        <a:latin typeface="+mn-lt"/>
                        <a:ea typeface="新細明體"/>
                        <a:cs typeface="Times New Roman"/>
                      </a:endParaRPr>
                    </a:p>
                  </a:txBody>
                  <a:tcPr marL="68580" marR="68580" marT="9525"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tc rowSpan="4">
                  <a:txBody>
                    <a:bodyPr/>
                    <a:lstStyle/>
                    <a:p>
                      <a:r>
                        <a:rPr lang="en-US" altLang="zh-TW" sz="1050" kern="1200" dirty="0">
                          <a:solidFill>
                            <a:schemeClr val="tx1"/>
                          </a:solidFill>
                          <a:effectLst/>
                          <a:latin typeface="+mn-lt"/>
                          <a:ea typeface="+mn-ea"/>
                          <a:cs typeface="+mn-cs"/>
                        </a:rPr>
                        <a:t>International Joint Degrees, Foreign Exchange Programs</a:t>
                      </a:r>
                      <a:endParaRPr lang="zh-TW" altLang="zh-TW" sz="1050" kern="1200" dirty="0">
                        <a:solidFill>
                          <a:schemeClr val="tx1"/>
                        </a:solidFill>
                        <a:effectLst/>
                        <a:latin typeface="+mn-lt"/>
                        <a:ea typeface="+mn-ea"/>
                        <a:cs typeface="+mn-cs"/>
                      </a:endParaRPr>
                    </a:p>
                    <a:p>
                      <a:r>
                        <a:rPr lang="en-US" altLang="zh-TW" sz="1050" kern="1200" dirty="0">
                          <a:solidFill>
                            <a:schemeClr val="tx1"/>
                          </a:solidFill>
                          <a:effectLst/>
                          <a:latin typeface="+mn-lt"/>
                          <a:ea typeface="+mn-ea"/>
                          <a:cs typeface="+mn-cs"/>
                        </a:rPr>
                        <a:t>- Language Assessments (TOEFL, TOEIC, JLPT…)</a:t>
                      </a:r>
                      <a:endParaRPr lang="zh-TW" altLang="zh-TW" sz="1050" kern="1200" dirty="0">
                        <a:solidFill>
                          <a:schemeClr val="tx1"/>
                        </a:solidFill>
                        <a:effectLst/>
                        <a:latin typeface="+mn-lt"/>
                        <a:ea typeface="+mn-ea"/>
                        <a:cs typeface="+mn-cs"/>
                      </a:endParaRPr>
                    </a:p>
                    <a:p>
                      <a:r>
                        <a:rPr lang="en-US" altLang="zh-TW" sz="1050" kern="1200" dirty="0">
                          <a:solidFill>
                            <a:schemeClr val="tx1"/>
                          </a:solidFill>
                          <a:effectLst/>
                          <a:latin typeface="+mn-lt"/>
                          <a:ea typeface="+mn-ea"/>
                          <a:cs typeface="+mn-cs"/>
                        </a:rPr>
                        <a:t>- Other Requirements (Such as transcripts, personal statements [including study plans], other certificates)</a:t>
                      </a:r>
                      <a:endParaRPr lang="zh-TW" sz="1050" kern="100" dirty="0">
                        <a:latin typeface="+mn-lt"/>
                        <a:ea typeface="微軟正黑體" pitchFamily="34"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tc gridSpan="4">
                  <a:txBody>
                    <a:bodyPr/>
                    <a:lstStyle/>
                    <a:p>
                      <a:endParaRPr lang="zh-TW" sz="1200" kern="10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02599">
                <a:tc vMerge="1">
                  <a:txBody>
                    <a:bodyPr/>
                    <a:lstStyle/>
                    <a:p>
                      <a:endParaRPr lang="zh-TW" altLang="en-US"/>
                    </a:p>
                  </a:txBody>
                  <a:tcPr/>
                </a:tc>
                <a:tc vMerge="1">
                  <a:txBody>
                    <a:bodyPr/>
                    <a:lstStyle/>
                    <a:p>
                      <a:endParaRPr lang="zh-TW" altLang="en-US"/>
                    </a:p>
                  </a:txBody>
                  <a:tcPr/>
                </a:tc>
                <a:tc gridSpan="4">
                  <a:txBody>
                    <a:bodyPr/>
                    <a:lstStyle/>
                    <a:p>
                      <a:endParaRPr lang="zh-TW" sz="1200" kern="10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302599">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02599">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r h="439890">
                <a:tc rowSpan="2">
                  <a:txBody>
                    <a:bodyPr/>
                    <a:lstStyle/>
                    <a:p>
                      <a:pPr marL="71755" marR="71755" algn="ctr">
                        <a:spcAft>
                          <a:spcPts val="0"/>
                        </a:spcAft>
                      </a:pPr>
                      <a:r>
                        <a:rPr lang="en-US" altLang="zh-HK" sz="1200" b="1" kern="100" dirty="0">
                          <a:latin typeface="+mn-lt"/>
                          <a:ea typeface="微軟正黑體"/>
                          <a:cs typeface="Times New Roman"/>
                        </a:rPr>
                        <a:t>Academic Plan</a:t>
                      </a:r>
                      <a:endParaRPr lang="zh-TW" sz="1800" kern="100" dirty="0">
                        <a:latin typeface="+mn-lt"/>
                        <a:ea typeface="新細明體"/>
                        <a:cs typeface="Times New Roman"/>
                      </a:endParaRPr>
                    </a:p>
                  </a:txBody>
                  <a:tcPr marL="68580" marR="68580" marT="9525"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rowSpan="2">
                  <a:txBody>
                    <a:bodyPr/>
                    <a:lstStyle/>
                    <a:p>
                      <a:r>
                        <a:rPr lang="en-US" altLang="zh-TW" sz="1050" kern="1200" dirty="0">
                          <a:solidFill>
                            <a:schemeClr val="tx1"/>
                          </a:solidFill>
                          <a:effectLst/>
                          <a:latin typeface="+mn-lt"/>
                          <a:ea typeface="+mn-ea"/>
                          <a:cs typeface="+mn-cs"/>
                        </a:rPr>
                        <a:t>Early Graduation?</a:t>
                      </a:r>
                      <a:endParaRPr lang="zh-TW" altLang="zh-TW" sz="1050" kern="1200" dirty="0">
                        <a:solidFill>
                          <a:schemeClr val="tx1"/>
                        </a:solidFill>
                        <a:effectLst/>
                        <a:latin typeface="+mn-lt"/>
                        <a:ea typeface="+mn-ea"/>
                        <a:cs typeface="+mn-cs"/>
                      </a:endParaRPr>
                    </a:p>
                    <a:p>
                      <a:r>
                        <a:rPr lang="en-US" altLang="zh-TW" sz="1050" kern="1200" dirty="0">
                          <a:solidFill>
                            <a:schemeClr val="tx1"/>
                          </a:solidFill>
                          <a:effectLst/>
                          <a:latin typeface="+mn-lt"/>
                          <a:ea typeface="+mn-ea"/>
                          <a:cs typeface="+mn-cs"/>
                        </a:rPr>
                        <a:t>Direct Admission to Doctoral Programs or 5-year Bachelor’s/Master’s Combined Degree Programs?</a:t>
                      </a:r>
                      <a:endParaRPr lang="zh-TW" altLang="zh-TW" sz="1050" kern="120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gridSpan="4">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1"/>
                  </a:ext>
                </a:extLst>
              </a:tr>
              <a:tr h="439890">
                <a:tc vMerge="1">
                  <a:txBody>
                    <a:bodyPr/>
                    <a:lstStyle/>
                    <a:p>
                      <a:endParaRPr lang="zh-TW" altLang="en-US"/>
                    </a:p>
                  </a:txBody>
                  <a:tcPr/>
                </a:tc>
                <a:tc vMerge="1">
                  <a:txBody>
                    <a:bodyPr/>
                    <a:lstStyle/>
                    <a:p>
                      <a:endParaRPr lang="zh-TW" altLang="en-US"/>
                    </a:p>
                  </a:txBody>
                  <a:tcPr/>
                </a:tc>
                <a:tc gridSpan="4">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2"/>
                  </a:ext>
                </a:extLst>
              </a:tr>
              <a:tr h="439890">
                <a:tc rowSpan="2">
                  <a:txBody>
                    <a:bodyPr/>
                    <a:lstStyle/>
                    <a:p>
                      <a:pPr marL="71755" marR="71755" algn="ctr">
                        <a:spcAft>
                          <a:spcPts val="0"/>
                        </a:spcAft>
                      </a:pPr>
                      <a:r>
                        <a:rPr lang="en-US" altLang="zh-TW" sz="1200" b="1" kern="100" dirty="0">
                          <a:latin typeface="+mn-lt"/>
                          <a:ea typeface="微軟正黑體"/>
                          <a:cs typeface="Times New Roman"/>
                        </a:rPr>
                        <a:t>Post-graduation Plan</a:t>
                      </a:r>
                      <a:endParaRPr lang="zh-TW" sz="1800" kern="100" dirty="0">
                        <a:latin typeface="+mn-lt"/>
                        <a:ea typeface="新細明體"/>
                        <a:cs typeface="Times New Roman"/>
                      </a:endParaRPr>
                    </a:p>
                  </a:txBody>
                  <a:tcPr marL="68580" marR="68580" marT="9525"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rowSpan="2">
                  <a:txBody>
                    <a:bodyPr/>
                    <a:lstStyle/>
                    <a:p>
                      <a:r>
                        <a:rPr lang="en-US" altLang="zh-TW" sz="1050" kern="1200" dirty="0">
                          <a:solidFill>
                            <a:schemeClr val="tx1"/>
                          </a:solidFill>
                          <a:effectLst/>
                          <a:latin typeface="+mn-lt"/>
                          <a:ea typeface="+mn-ea"/>
                          <a:cs typeface="+mn-cs"/>
                        </a:rPr>
                        <a:t>Apply to Graduate Programs? </a:t>
                      </a:r>
                      <a:endParaRPr lang="zh-TW" altLang="zh-TW" sz="1050" kern="1200" dirty="0">
                        <a:solidFill>
                          <a:schemeClr val="tx1"/>
                        </a:solidFill>
                        <a:effectLst/>
                        <a:latin typeface="+mn-lt"/>
                        <a:ea typeface="+mn-ea"/>
                        <a:cs typeface="+mn-cs"/>
                      </a:endParaRPr>
                    </a:p>
                    <a:p>
                      <a:r>
                        <a:rPr lang="en-US" altLang="zh-TW" sz="1050" kern="1200" dirty="0">
                          <a:solidFill>
                            <a:schemeClr val="tx1"/>
                          </a:solidFill>
                          <a:effectLst/>
                          <a:latin typeface="+mn-lt"/>
                          <a:ea typeface="+mn-ea"/>
                          <a:cs typeface="+mn-cs"/>
                        </a:rPr>
                        <a:t>Seek Employment?</a:t>
                      </a:r>
                      <a:endParaRPr lang="zh-TW" sz="1050" kern="100" dirty="0">
                        <a:latin typeface="+mn-lt"/>
                        <a:ea typeface="微軟正黑體" pitchFamily="34" charset="-12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gridSpan="4">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3"/>
                  </a:ext>
                </a:extLst>
              </a:tr>
              <a:tr h="439890">
                <a:tc vMerge="1">
                  <a:txBody>
                    <a:bodyPr/>
                    <a:lstStyle/>
                    <a:p>
                      <a:endParaRPr lang="zh-TW" altLang="en-US" dirty="0"/>
                    </a:p>
                  </a:txBody>
                  <a:tcPr/>
                </a:tc>
                <a:tc vMerge="1">
                  <a:txBody>
                    <a:bodyPr/>
                    <a:lstStyle/>
                    <a:p>
                      <a:endParaRPr lang="zh-TW" altLang="en-US" dirty="0"/>
                    </a:p>
                  </a:txBody>
                  <a:tcPr/>
                </a:tc>
                <a:tc gridSpan="4">
                  <a:txBody>
                    <a:bodyPr/>
                    <a:lstStyle/>
                    <a:p>
                      <a:endParaRPr lang="zh-TW" sz="1200" kern="100" dirty="0">
                        <a:latin typeface="+mn-lt"/>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B7E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19" name="內容版面配置區 21"/>
          <p:cNvSpPr txBox="1">
            <a:spLocks/>
          </p:cNvSpPr>
          <p:nvPr/>
        </p:nvSpPr>
        <p:spPr>
          <a:xfrm>
            <a:off x="6925457" y="1150835"/>
            <a:ext cx="4648082" cy="45600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TW" sz="2400" dirty="0"/>
              <a:t>Draft a blueprint for your future!</a:t>
            </a:r>
            <a:endParaRPr lang="zh-TW" altLang="en-US" sz="2400" dirty="0">
              <a:latin typeface="微軟正黑體" panose="020B0604030504040204" pitchFamily="34" charset="-120"/>
              <a:ea typeface="微軟正黑體" panose="020B0604030504040204" pitchFamily="34" charset="-120"/>
            </a:endParaRPr>
          </a:p>
        </p:txBody>
      </p:sp>
      <p:sp>
        <p:nvSpPr>
          <p:cNvPr id="20" name="內容版面配置區 21"/>
          <p:cNvSpPr txBox="1">
            <a:spLocks/>
          </p:cNvSpPr>
          <p:nvPr/>
        </p:nvSpPr>
        <p:spPr>
          <a:xfrm>
            <a:off x="542732" y="1158590"/>
            <a:ext cx="4925913" cy="39292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TW" altLang="en-US" sz="2400" dirty="0"/>
              <a:t>✎</a:t>
            </a:r>
            <a:r>
              <a:rPr lang="en-US" altLang="zh-TW" sz="2000" dirty="0"/>
              <a:t>Map your learning for the next 4 years</a:t>
            </a:r>
          </a:p>
        </p:txBody>
      </p:sp>
      <p:grpSp>
        <p:nvGrpSpPr>
          <p:cNvPr id="2" name="群組 1">
            <a:extLst>
              <a:ext uri="{FF2B5EF4-FFF2-40B4-BE49-F238E27FC236}">
                <a16:creationId xmlns:a16="http://schemas.microsoft.com/office/drawing/2014/main" id="{429CCB40-9175-4687-8FC9-5C756CBB6090}"/>
              </a:ext>
            </a:extLst>
          </p:cNvPr>
          <p:cNvGrpSpPr/>
          <p:nvPr/>
        </p:nvGrpSpPr>
        <p:grpSpPr>
          <a:xfrm>
            <a:off x="3129535" y="270824"/>
            <a:ext cx="2966465" cy="662400"/>
            <a:chOff x="841203" y="270824"/>
            <a:chExt cx="2966465" cy="662400"/>
          </a:xfrm>
        </p:grpSpPr>
        <p:sp>
          <p:nvSpPr>
            <p:cNvPr id="12" name="文字方塊 11">
              <a:extLst>
                <a:ext uri="{FF2B5EF4-FFF2-40B4-BE49-F238E27FC236}">
                  <a16:creationId xmlns:a16="http://schemas.microsoft.com/office/drawing/2014/main" id="{05C9602B-130B-4447-948F-C0E735B22A12}"/>
                </a:ext>
              </a:extLst>
            </p:cNvPr>
            <p:cNvSpPr txBox="1"/>
            <p:nvPr/>
          </p:nvSpPr>
          <p:spPr>
            <a:xfrm>
              <a:off x="1612224" y="342981"/>
              <a:ext cx="2100255" cy="400110"/>
            </a:xfrm>
            <a:prstGeom prst="rect">
              <a:avLst/>
            </a:prstGeom>
            <a:noFill/>
          </p:spPr>
          <p:txBody>
            <a:bodyPr wrap="none" rtlCol="0">
              <a:spAutoFit/>
            </a:bodyPr>
            <a:lstStyle/>
            <a:p>
              <a:r>
                <a:rPr lang="en-US" altLang="zh-TW" sz="2000" b="1" dirty="0">
                  <a:solidFill>
                    <a:srgbClr val="FFC000"/>
                  </a:solidFill>
                  <a:ea typeface="標楷體" panose="03000509000000000000" pitchFamily="65" charset="-120"/>
                </a:rPr>
                <a:t>The Learning Map</a:t>
              </a:r>
            </a:p>
          </p:txBody>
        </p:sp>
        <p:sp>
          <p:nvSpPr>
            <p:cNvPr id="13" name="Line 11">
              <a:extLst>
                <a:ext uri="{FF2B5EF4-FFF2-40B4-BE49-F238E27FC236}">
                  <a16:creationId xmlns:a16="http://schemas.microsoft.com/office/drawing/2014/main" id="{856F6D45-5DE9-492A-8F9D-732AD12D3987}"/>
                </a:ext>
              </a:extLst>
            </p:cNvPr>
            <p:cNvSpPr>
              <a:spLocks noChangeShapeType="1"/>
            </p:cNvSpPr>
            <p:nvPr/>
          </p:nvSpPr>
          <p:spPr bwMode="auto">
            <a:xfrm flipH="1">
              <a:off x="1612224" y="740327"/>
              <a:ext cx="2195444" cy="12592"/>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grpSp>
          <p:nvGrpSpPr>
            <p:cNvPr id="14" name="群組 13">
              <a:extLst>
                <a:ext uri="{FF2B5EF4-FFF2-40B4-BE49-F238E27FC236}">
                  <a16:creationId xmlns:a16="http://schemas.microsoft.com/office/drawing/2014/main" id="{A63F79AC-A9F9-4F14-8724-F4A43F582FB8}"/>
                </a:ext>
              </a:extLst>
            </p:cNvPr>
            <p:cNvGrpSpPr/>
            <p:nvPr/>
          </p:nvGrpSpPr>
          <p:grpSpPr>
            <a:xfrm>
              <a:off x="841203" y="270824"/>
              <a:ext cx="967396" cy="662400"/>
              <a:chOff x="6931742" y="4268728"/>
              <a:chExt cx="967396" cy="662400"/>
            </a:xfrm>
          </p:grpSpPr>
          <p:sp>
            <p:nvSpPr>
              <p:cNvPr id="15" name="橢圓 14">
                <a:extLst>
                  <a:ext uri="{FF2B5EF4-FFF2-40B4-BE49-F238E27FC236}">
                    <a16:creationId xmlns:a16="http://schemas.microsoft.com/office/drawing/2014/main" id="{429B3101-7416-403A-99C6-D22FC7CB7D69}"/>
                  </a:ext>
                </a:extLst>
              </p:cNvPr>
              <p:cNvSpPr/>
              <p:nvPr/>
            </p:nvSpPr>
            <p:spPr>
              <a:xfrm>
                <a:off x="6931742" y="4268728"/>
                <a:ext cx="662400" cy="662400"/>
              </a:xfrm>
              <a:prstGeom prst="ellips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6" name="文字方塊 15">
                <a:extLst>
                  <a:ext uri="{FF2B5EF4-FFF2-40B4-BE49-F238E27FC236}">
                    <a16:creationId xmlns:a16="http://schemas.microsoft.com/office/drawing/2014/main" id="{3E9FB7E5-0166-4F3D-8AAF-0765E0F23627}"/>
                  </a:ext>
                </a:extLst>
              </p:cNvPr>
              <p:cNvSpPr txBox="1"/>
              <p:nvPr/>
            </p:nvSpPr>
            <p:spPr>
              <a:xfrm>
                <a:off x="6931742" y="4384758"/>
                <a:ext cx="967396" cy="523220"/>
              </a:xfrm>
              <a:prstGeom prst="rect">
                <a:avLst/>
              </a:prstGeom>
              <a:noFill/>
            </p:spPr>
            <p:txBody>
              <a:bodyPr wrap="square" rtlCol="0">
                <a:spAutoFit/>
              </a:bodyPr>
              <a:lstStyle/>
              <a:p>
                <a:r>
                  <a:rPr lang="en-US" altLang="zh-TW" sz="1600" b="1" dirty="0">
                    <a:solidFill>
                      <a:schemeClr val="bg1"/>
                    </a:solidFill>
                    <a:latin typeface="標楷體" panose="03000509000000000000" pitchFamily="65" charset="-120"/>
                    <a:ea typeface="標楷體" panose="03000509000000000000" pitchFamily="65" charset="-120"/>
                  </a:rPr>
                  <a:t>CH</a:t>
                </a:r>
                <a:r>
                  <a:rPr lang="zh-TW" altLang="en-US" sz="1600" b="1" dirty="0">
                    <a:solidFill>
                      <a:schemeClr val="bg1"/>
                    </a:solidFill>
                    <a:latin typeface="標楷體" panose="03000509000000000000" pitchFamily="65" charset="-120"/>
                    <a:ea typeface="標楷體" panose="03000509000000000000" pitchFamily="65" charset="-120"/>
                  </a:rPr>
                  <a:t> </a:t>
                </a:r>
                <a:r>
                  <a:rPr lang="en-US" altLang="zh-TW" sz="2800" b="1" dirty="0">
                    <a:solidFill>
                      <a:schemeClr val="bg1"/>
                    </a:solidFill>
                    <a:latin typeface="標楷體" panose="03000509000000000000" pitchFamily="65" charset="-120"/>
                    <a:ea typeface="標楷體" panose="03000509000000000000" pitchFamily="65" charset="-120"/>
                  </a:rPr>
                  <a:t>8</a:t>
                </a:r>
                <a:endParaRPr lang="zh-TW" altLang="en-US" sz="2800" b="1" dirty="0">
                  <a:solidFill>
                    <a:schemeClr val="bg1"/>
                  </a:solidFill>
                  <a:latin typeface="標楷體" panose="03000509000000000000" pitchFamily="65" charset="-120"/>
                  <a:ea typeface="標楷體" panose="03000509000000000000" pitchFamily="65" charset="-120"/>
                </a:endParaRPr>
              </a:p>
            </p:txBody>
          </p:sp>
        </p:grpSp>
      </p:grpSp>
      <p:sp>
        <p:nvSpPr>
          <p:cNvPr id="17" name="投影片編號版面配置區 1">
            <a:extLst>
              <a:ext uri="{FF2B5EF4-FFF2-40B4-BE49-F238E27FC236}">
                <a16:creationId xmlns:a16="http://schemas.microsoft.com/office/drawing/2014/main" id="{5DCE2762-F294-4844-9129-AE281F519C6A}"/>
              </a:ext>
            </a:extLst>
          </p:cNvPr>
          <p:cNvSpPr>
            <a:spLocks noGrp="1"/>
          </p:cNvSpPr>
          <p:nvPr>
            <p:ph type="sldNum" sz="quarter" idx="12"/>
          </p:nvPr>
        </p:nvSpPr>
        <p:spPr>
          <a:xfrm>
            <a:off x="8610600" y="6356350"/>
            <a:ext cx="2743200" cy="365125"/>
          </a:xfrm>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73</a:t>
            </a:fld>
            <a:endParaRPr lang="zh-TW" altLang="en-US">
              <a:latin typeface="標楷體" panose="03000509000000000000" pitchFamily="65" charset="-120"/>
              <a:ea typeface="標楷體" panose="03000509000000000000" pitchFamily="65" charset="-120"/>
            </a:endParaRPr>
          </a:p>
        </p:txBody>
      </p:sp>
      <p:pic>
        <p:nvPicPr>
          <p:cNvPr id="18" name="圖片 17">
            <a:extLst>
              <a:ext uri="{FF2B5EF4-FFF2-40B4-BE49-F238E27FC236}">
                <a16:creationId xmlns:a16="http://schemas.microsoft.com/office/drawing/2014/main" id="{57F3B820-F863-4CF8-ADF4-E07C6ECF8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33833854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6962" y="5960359"/>
            <a:ext cx="2761307" cy="731958"/>
          </a:xfrm>
          <a:prstGeom prst="rect">
            <a:avLst/>
          </a:prstGeom>
        </p:spPr>
      </p:pic>
      <p:pic>
        <p:nvPicPr>
          <p:cNvPr id="14" name="圖片 13"/>
          <p:cNvPicPr>
            <a:picLocks/>
          </p:cNvPicPr>
          <p:nvPr/>
        </p:nvPicPr>
        <p:blipFill rotWithShape="1">
          <a:blip r:embed="rId3" cstate="print">
            <a:extLst>
              <a:ext uri="{28A0092B-C50C-407E-A947-70E740481C1C}">
                <a14:useLocalDpi xmlns:a14="http://schemas.microsoft.com/office/drawing/2010/main" val="0"/>
              </a:ext>
            </a:extLst>
          </a:blip>
          <a:srcRect l="95079" t="73828" b="5939"/>
          <a:stretch/>
        </p:blipFill>
        <p:spPr>
          <a:xfrm>
            <a:off x="5718000" y="4694407"/>
            <a:ext cx="756000" cy="827403"/>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885"/>
            <a:ext cx="4422657" cy="826010"/>
          </a:xfrm>
          <a:prstGeom prst="rect">
            <a:avLst/>
          </a:prstGeom>
        </p:spPr>
      </p:pic>
      <p:sp>
        <p:nvSpPr>
          <p:cNvPr id="2" name="文字方塊 1"/>
          <p:cNvSpPr txBox="1"/>
          <p:nvPr/>
        </p:nvSpPr>
        <p:spPr>
          <a:xfrm>
            <a:off x="2604159" y="3128734"/>
            <a:ext cx="6983681" cy="830997"/>
          </a:xfrm>
          <a:prstGeom prst="rect">
            <a:avLst/>
          </a:prstGeom>
          <a:no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學會思考、選擇，擁有信念、自由</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生涯規劃，從進大學第一天開始！</a:t>
            </a:r>
          </a:p>
        </p:txBody>
      </p:sp>
      <p:pic>
        <p:nvPicPr>
          <p:cNvPr id="9" name="內容版面配置區 3">
            <a:extLst>
              <a:ext uri="{FF2B5EF4-FFF2-40B4-BE49-F238E27FC236}">
                <a16:creationId xmlns:a16="http://schemas.microsoft.com/office/drawing/2014/main" id="{D6034536-D629-40DD-A67B-20EFB0CCD2FA}"/>
              </a:ext>
            </a:extLst>
          </p:cNvPr>
          <p:cNvPicPr>
            <a:picLocks noChangeAspect="1"/>
          </p:cNvPicPr>
          <p:nvPr/>
        </p:nvPicPr>
        <p:blipFill rotWithShape="1">
          <a:blip r:embed="rId5">
            <a:extLst>
              <a:ext uri="{28A0092B-C50C-407E-A947-70E740481C1C}">
                <a14:useLocalDpi xmlns:a14="http://schemas.microsoft.com/office/drawing/2010/main" val="0"/>
              </a:ext>
            </a:extLst>
          </a:blip>
          <a:srcRect l="15893" t="19552" r="64916" b="55945"/>
          <a:stretch/>
        </p:blipFill>
        <p:spPr>
          <a:xfrm>
            <a:off x="5043714" y="852160"/>
            <a:ext cx="2104572" cy="2046110"/>
          </a:xfrm>
          <a:prstGeom prst="rect">
            <a:avLst/>
          </a:prstGeom>
        </p:spPr>
      </p:pic>
      <p:sp>
        <p:nvSpPr>
          <p:cNvPr id="12" name="文字方塊 11">
            <a:extLst>
              <a:ext uri="{FF2B5EF4-FFF2-40B4-BE49-F238E27FC236}">
                <a16:creationId xmlns:a16="http://schemas.microsoft.com/office/drawing/2014/main" id="{B278DED2-D929-4CEA-A57E-2585D01EC9ED}"/>
              </a:ext>
            </a:extLst>
          </p:cNvPr>
          <p:cNvSpPr txBox="1"/>
          <p:nvPr/>
        </p:nvSpPr>
        <p:spPr>
          <a:xfrm>
            <a:off x="2604159" y="3950645"/>
            <a:ext cx="6983681" cy="461665"/>
          </a:xfrm>
          <a:prstGeom prst="rect">
            <a:avLst/>
          </a:prstGeom>
          <a:noFill/>
        </p:spPr>
        <p:txBody>
          <a:bodyPr wrap="square" rtlCol="0">
            <a:spAutoFit/>
          </a:bodyPr>
          <a:lstStyle/>
          <a:p>
            <a:pPr algn="ctr"/>
            <a:r>
              <a:rPr lang="en-US" altLang="zh-TW" sz="2400" dirty="0">
                <a:latin typeface="標楷體" panose="03000509000000000000" pitchFamily="65" charset="-120"/>
                <a:ea typeface="標楷體" panose="03000509000000000000" pitchFamily="65" charset="-120"/>
              </a:rPr>
              <a:t>We wish you a great success</a:t>
            </a:r>
            <a:r>
              <a:rPr lang="zh-TW" altLang="en-US" sz="24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426069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6962" y="5960359"/>
            <a:ext cx="2761307" cy="731958"/>
          </a:xfrm>
          <a:prstGeom prst="rect">
            <a:avLst/>
          </a:prstGeom>
        </p:spPr>
      </p:pic>
      <p:pic>
        <p:nvPicPr>
          <p:cNvPr id="14" name="圖片 13"/>
          <p:cNvPicPr>
            <a:picLocks/>
          </p:cNvPicPr>
          <p:nvPr/>
        </p:nvPicPr>
        <p:blipFill rotWithShape="1">
          <a:blip r:embed="rId3" cstate="print">
            <a:extLst>
              <a:ext uri="{28A0092B-C50C-407E-A947-70E740481C1C}">
                <a14:useLocalDpi xmlns:a14="http://schemas.microsoft.com/office/drawing/2010/main" val="0"/>
              </a:ext>
            </a:extLst>
          </a:blip>
          <a:srcRect l="95079" t="73828" b="5939"/>
          <a:stretch/>
        </p:blipFill>
        <p:spPr>
          <a:xfrm>
            <a:off x="5718000" y="4694407"/>
            <a:ext cx="756000" cy="827403"/>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885"/>
            <a:ext cx="4422657" cy="826010"/>
          </a:xfrm>
          <a:prstGeom prst="rect">
            <a:avLst/>
          </a:prstGeom>
        </p:spPr>
      </p:pic>
      <p:sp>
        <p:nvSpPr>
          <p:cNvPr id="2" name="文字方塊 1"/>
          <p:cNvSpPr txBox="1"/>
          <p:nvPr/>
        </p:nvSpPr>
        <p:spPr>
          <a:xfrm>
            <a:off x="1416000" y="3128734"/>
            <a:ext cx="9360000" cy="830997"/>
          </a:xfrm>
          <a:prstGeom prst="rect">
            <a:avLst/>
          </a:prstGeom>
          <a:noFill/>
        </p:spPr>
        <p:txBody>
          <a:bodyPr wrap="square" rtlCol="0">
            <a:spAutoFit/>
          </a:bodyPr>
          <a:lstStyle/>
          <a:p>
            <a:pPr algn="ctr"/>
            <a:r>
              <a:rPr lang="en-US" altLang="zh-TW" sz="2400" dirty="0">
                <a:ea typeface="標楷體" panose="03000509000000000000" pitchFamily="65" charset="-120"/>
              </a:rPr>
              <a:t>LEARN TO THINK, BE PRINCIPLED, CHOOSE FREELY</a:t>
            </a:r>
          </a:p>
          <a:p>
            <a:pPr algn="ctr"/>
            <a:r>
              <a:rPr lang="en-US" altLang="zh-TW" sz="2400" dirty="0">
                <a:ea typeface="標楷體" panose="03000509000000000000" pitchFamily="65" charset="-120"/>
              </a:rPr>
              <a:t>Plan ahead and be prepared. The rest of your life starts now! </a:t>
            </a:r>
          </a:p>
        </p:txBody>
      </p:sp>
      <p:pic>
        <p:nvPicPr>
          <p:cNvPr id="9" name="內容版面配置區 3">
            <a:extLst>
              <a:ext uri="{FF2B5EF4-FFF2-40B4-BE49-F238E27FC236}">
                <a16:creationId xmlns:a16="http://schemas.microsoft.com/office/drawing/2014/main" id="{D6034536-D629-40DD-A67B-20EFB0CCD2FA}"/>
              </a:ext>
            </a:extLst>
          </p:cNvPr>
          <p:cNvPicPr>
            <a:picLocks noChangeAspect="1"/>
          </p:cNvPicPr>
          <p:nvPr/>
        </p:nvPicPr>
        <p:blipFill rotWithShape="1">
          <a:blip r:embed="rId5">
            <a:extLst>
              <a:ext uri="{28A0092B-C50C-407E-A947-70E740481C1C}">
                <a14:useLocalDpi xmlns:a14="http://schemas.microsoft.com/office/drawing/2010/main" val="0"/>
              </a:ext>
            </a:extLst>
          </a:blip>
          <a:srcRect l="15893" t="19552" r="64916" b="55945"/>
          <a:stretch/>
        </p:blipFill>
        <p:spPr>
          <a:xfrm>
            <a:off x="5043714" y="852160"/>
            <a:ext cx="2104572" cy="2046110"/>
          </a:xfrm>
          <a:prstGeom prst="rect">
            <a:avLst/>
          </a:prstGeom>
        </p:spPr>
      </p:pic>
      <p:sp>
        <p:nvSpPr>
          <p:cNvPr id="12" name="文字方塊 11">
            <a:extLst>
              <a:ext uri="{FF2B5EF4-FFF2-40B4-BE49-F238E27FC236}">
                <a16:creationId xmlns:a16="http://schemas.microsoft.com/office/drawing/2014/main" id="{B278DED2-D929-4CEA-A57E-2585D01EC9ED}"/>
              </a:ext>
            </a:extLst>
          </p:cNvPr>
          <p:cNvSpPr txBox="1"/>
          <p:nvPr/>
        </p:nvSpPr>
        <p:spPr>
          <a:xfrm>
            <a:off x="2604159" y="3950645"/>
            <a:ext cx="6983681" cy="461665"/>
          </a:xfrm>
          <a:prstGeom prst="rect">
            <a:avLst/>
          </a:prstGeom>
          <a:noFill/>
        </p:spPr>
        <p:txBody>
          <a:bodyPr wrap="square" rtlCol="0">
            <a:spAutoFit/>
          </a:bodyPr>
          <a:lstStyle/>
          <a:p>
            <a:pPr algn="ctr"/>
            <a:r>
              <a:rPr lang="en-US" altLang="zh-TW" sz="2400" dirty="0">
                <a:ea typeface="標楷體" panose="03000509000000000000" pitchFamily="65" charset="-120"/>
              </a:rPr>
              <a:t>We wish you a great success</a:t>
            </a:r>
            <a:r>
              <a:rPr lang="zh-TW" altLang="en-US" sz="2400" dirty="0">
                <a:ea typeface="標楷體" panose="03000509000000000000" pitchFamily="65" charset="-120"/>
              </a:rPr>
              <a:t>！</a:t>
            </a:r>
          </a:p>
        </p:txBody>
      </p:sp>
    </p:spTree>
    <p:extLst>
      <p:ext uri="{BB962C8B-B14F-4D97-AF65-F5344CB8AC3E}">
        <p14:creationId xmlns:p14="http://schemas.microsoft.com/office/powerpoint/2010/main" val="54582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1760473" y="1727262"/>
            <a:ext cx="2069797"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zh-TW" altLang="en-US" sz="2000" b="1" dirty="0">
                <a:latin typeface="標楷體" panose="03000509000000000000" pitchFamily="65" charset="-120"/>
                <a:ea typeface="標楷體" panose="03000509000000000000" pitchFamily="65" charset="-120"/>
              </a:rPr>
              <a:t>厚植外語能力</a:t>
            </a:r>
          </a:p>
        </p:txBody>
      </p:sp>
      <p:sp>
        <p:nvSpPr>
          <p:cNvPr id="13" name="文字方塊 12"/>
          <p:cNvSpPr txBox="1"/>
          <p:nvPr/>
        </p:nvSpPr>
        <p:spPr>
          <a:xfrm>
            <a:off x="2182103" y="2368489"/>
            <a:ext cx="7371200" cy="2246769"/>
          </a:xfrm>
          <a:prstGeom prst="rect">
            <a:avLst/>
          </a:prstGeom>
          <a:noFill/>
          <a:effectLst/>
        </p:spPr>
        <p:txBody>
          <a:bodyPr wrap="square" rtlCol="0">
            <a:spAutoFit/>
          </a:bodyPr>
          <a:lstStyle/>
          <a:p>
            <a:pPr marL="342900" indent="-342900">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學生即使修畢</a:t>
            </a:r>
            <a:r>
              <a:rPr lang="en-US" altLang="zh-TW" sz="2000" dirty="0">
                <a:latin typeface="標楷體" panose="03000509000000000000" pitchFamily="65" charset="-120"/>
                <a:ea typeface="標楷體" panose="03000509000000000000" pitchFamily="65" charset="-120"/>
              </a:rPr>
              <a:t>128</a:t>
            </a:r>
            <a:r>
              <a:rPr lang="zh-TW" altLang="en-US" sz="2000" dirty="0">
                <a:latin typeface="標楷體" panose="03000509000000000000" pitchFamily="65" charset="-120"/>
                <a:ea typeface="標楷體" panose="03000509000000000000" pitchFamily="65" charset="-120"/>
              </a:rPr>
              <a:t>學分，如未符合各學系、學位學程所訂之其他畢業條件</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如外語能力畢業資格等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，也無法拿到畢業證書。</a:t>
            </a:r>
            <a:endParaRPr lang="en-US" altLang="zh-TW" sz="20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外語能力對你未來的發展非常重要，建議你一定要逐年有計畫地提升自己的外語能力。</a:t>
            </a:r>
            <a:endParaRPr lang="en-US" altLang="zh-TW" sz="20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學校為協助同學提升英語能力，提供不少學習資源，例如</a:t>
            </a:r>
            <a:r>
              <a:rPr lang="zh-TW" altLang="en-US" sz="2000" b="1" dirty="0">
                <a:latin typeface="標楷體" panose="03000509000000000000" pitchFamily="65" charset="-120"/>
                <a:ea typeface="標楷體" panose="03000509000000000000" pitchFamily="65" charset="-120"/>
              </a:rPr>
              <a:t>共同教育外文組的英語增能活動、英語學術寫作及口說諮詢、圖書館的語言學習資源及英語檢定補助</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詳見</a:t>
            </a:r>
            <a:r>
              <a:rPr lang="en-US" altLang="zh-TW" sz="2000" dirty="0">
                <a:latin typeface="標楷體" panose="03000509000000000000" pitchFamily="65" charset="-120"/>
                <a:ea typeface="標楷體" panose="03000509000000000000" pitchFamily="65" charset="-120"/>
              </a:rPr>
              <a:t>CH4)</a:t>
            </a:r>
            <a:r>
              <a:rPr lang="zh-TW" altLang="en-US" sz="2000" dirty="0">
                <a:latin typeface="標楷體" panose="03000509000000000000" pitchFamily="65" charset="-120"/>
                <a:ea typeface="標楷體" panose="03000509000000000000" pitchFamily="65" charset="-120"/>
              </a:rPr>
              <a:t>。</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8</a:t>
            </a:fld>
            <a:endParaRPr lang="zh-TW" altLang="en-US">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3794F27B-9043-479A-B8C9-E98594C69ED7}"/>
              </a:ext>
            </a:extLst>
          </p:cNvPr>
          <p:cNvSpPr txBox="1"/>
          <p:nvPr/>
        </p:nvSpPr>
        <p:spPr>
          <a:xfrm>
            <a:off x="3727272" y="322177"/>
            <a:ext cx="2749471" cy="400110"/>
          </a:xfrm>
          <a:prstGeom prst="rect">
            <a:avLst/>
          </a:prstGeom>
          <a:noFill/>
        </p:spPr>
        <p:txBody>
          <a:bodyPr wrap="none" rtlCol="0">
            <a:spAutoFit/>
          </a:bodyPr>
          <a:lstStyle/>
          <a:p>
            <a:r>
              <a:rPr lang="zh-TW" altLang="en-US" sz="2000" b="1" dirty="0">
                <a:solidFill>
                  <a:srgbClr val="CB531F"/>
                </a:solidFill>
                <a:latin typeface="標楷體" panose="03000509000000000000" pitchFamily="65" charset="-120"/>
                <a:ea typeface="標楷體" panose="03000509000000000000" pitchFamily="65" charset="-120"/>
              </a:rPr>
              <a:t>大學一定是讀四年嗎</a:t>
            </a:r>
            <a:r>
              <a:rPr lang="en-US" altLang="zh-TW" sz="2000" b="1" dirty="0">
                <a:solidFill>
                  <a:srgbClr val="CB531F"/>
                </a:solidFill>
                <a:latin typeface="標楷體" panose="03000509000000000000" pitchFamily="65" charset="-120"/>
                <a:ea typeface="標楷體" panose="03000509000000000000" pitchFamily="65" charset="-120"/>
              </a:rPr>
              <a:t>?</a:t>
            </a:r>
            <a:r>
              <a:rPr lang="zh-TW" altLang="en-US" sz="2000" b="1" dirty="0">
                <a:solidFill>
                  <a:srgbClr val="CB531F"/>
                </a:solidFill>
                <a:latin typeface="標楷體" panose="03000509000000000000" pitchFamily="65" charset="-120"/>
                <a:ea typeface="標楷體" panose="03000509000000000000" pitchFamily="65" charset="-120"/>
              </a:rPr>
              <a:t> </a:t>
            </a:r>
          </a:p>
        </p:txBody>
      </p:sp>
      <p:sp>
        <p:nvSpPr>
          <p:cNvPr id="11" name="Line 11">
            <a:extLst>
              <a:ext uri="{FF2B5EF4-FFF2-40B4-BE49-F238E27FC236}">
                <a16:creationId xmlns:a16="http://schemas.microsoft.com/office/drawing/2014/main" id="{EDC134C1-791F-4D8A-9D1B-7BE23C9DEAD7}"/>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pic>
        <p:nvPicPr>
          <p:cNvPr id="14" name="圖片 13">
            <a:extLst>
              <a:ext uri="{FF2B5EF4-FFF2-40B4-BE49-F238E27FC236}">
                <a16:creationId xmlns:a16="http://schemas.microsoft.com/office/drawing/2014/main" id="{B30BBA94-DCA2-4C2A-BC0C-AC94CAEA1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15" name="圖片 14">
            <a:extLst>
              <a:ext uri="{FF2B5EF4-FFF2-40B4-BE49-F238E27FC236}">
                <a16:creationId xmlns:a16="http://schemas.microsoft.com/office/drawing/2014/main" id="{DDE1FC43-B16C-408A-80D5-C5E500566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331859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1760473" y="1727262"/>
            <a:ext cx="4858381"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Font typeface="Arial" panose="020B0604020202020204" pitchFamily="34" charset="0"/>
              <a:buChar char="•"/>
            </a:pPr>
            <a:r>
              <a:rPr lang="en-US" altLang="zh-TW" sz="2000" b="1" dirty="0">
                <a:ea typeface="標楷體" panose="03000509000000000000" pitchFamily="65" charset="-120"/>
              </a:rPr>
              <a:t>Strengthen Foreign Language Proficiency</a:t>
            </a:r>
          </a:p>
        </p:txBody>
      </p:sp>
      <p:sp>
        <p:nvSpPr>
          <p:cNvPr id="2" name="投影片編號版面配置區 1"/>
          <p:cNvSpPr>
            <a:spLocks noGrp="1"/>
          </p:cNvSpPr>
          <p:nvPr>
            <p:ph type="sldNum" sz="quarter" idx="12"/>
          </p:nvPr>
        </p:nvSpPr>
        <p:spPr/>
        <p:txBody>
          <a:bodyPr/>
          <a:lstStyle/>
          <a:p>
            <a:fld id="{ECE45EDE-D7B6-4473-91CD-5394B8C4947D}" type="slidenum">
              <a:rPr lang="zh-TW" altLang="en-US" smtClean="0">
                <a:latin typeface="標楷體" panose="03000509000000000000" pitchFamily="65" charset="-120"/>
                <a:ea typeface="標楷體" panose="03000509000000000000" pitchFamily="65" charset="-120"/>
              </a:rPr>
              <a:pPr/>
              <a:t>9</a:t>
            </a:fld>
            <a:endParaRPr lang="zh-TW" altLang="en-US">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53E0F080-3D8B-4AD0-885E-CA9C0F4A57E9}"/>
              </a:ext>
            </a:extLst>
          </p:cNvPr>
          <p:cNvSpPr/>
          <p:nvPr/>
        </p:nvSpPr>
        <p:spPr>
          <a:xfrm>
            <a:off x="1760472" y="2354495"/>
            <a:ext cx="8634811" cy="3416320"/>
          </a:xfrm>
          <a:prstGeom prst="rect">
            <a:avLst/>
          </a:prstGeom>
        </p:spPr>
        <p:txBody>
          <a:bodyPr wrap="square">
            <a:spAutoFit/>
          </a:bodyPr>
          <a:lstStyle/>
          <a:p>
            <a:pPr marL="285750" indent="-285750">
              <a:buFont typeface="Arial" panose="020B0604020202020204" pitchFamily="34" charset="0"/>
              <a:buChar char="•"/>
            </a:pPr>
            <a:r>
              <a:rPr lang="en-US" altLang="zh-TW" dirty="0"/>
              <a:t>Even if the student has earned 128 credits, he/she will not be eligible for graduation if departmental/degree program requirements were not met (e.g., foreign language proficiency). This will prevent them from getting their diploma! </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Foreign language proficiency is extremely important to your future. We strongly recommend students to come up with a foreign language improvement plan. </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To strengthen our students’ English proficiency, the university has provided many learning resources, such as the English enhancing activities of Foreign Language Division of Common Core Education, academic English writing and speaking tutoring, language learning resources from the library, and English certification exam subsidies (See Chapter 4 for details). </a:t>
            </a:r>
            <a:endParaRPr lang="zh-TW" altLang="en-US" sz="1600" b="1" dirty="0">
              <a:ea typeface="華康中圓體" panose="020F0509000000000000" pitchFamily="49" charset="-120"/>
            </a:endParaRPr>
          </a:p>
        </p:txBody>
      </p:sp>
      <p:grpSp>
        <p:nvGrpSpPr>
          <p:cNvPr id="10" name="群組 9">
            <a:extLst>
              <a:ext uri="{FF2B5EF4-FFF2-40B4-BE49-F238E27FC236}">
                <a16:creationId xmlns:a16="http://schemas.microsoft.com/office/drawing/2014/main" id="{F6ABC990-CEEF-40FC-9A3C-64247F0F2FF9}"/>
              </a:ext>
            </a:extLst>
          </p:cNvPr>
          <p:cNvGrpSpPr/>
          <p:nvPr/>
        </p:nvGrpSpPr>
        <p:grpSpPr>
          <a:xfrm>
            <a:off x="3030585" y="103626"/>
            <a:ext cx="4586278" cy="699192"/>
            <a:chOff x="3030585" y="103626"/>
            <a:chExt cx="4586278" cy="699192"/>
          </a:xfrm>
        </p:grpSpPr>
        <p:sp>
          <p:nvSpPr>
            <p:cNvPr id="11" name="文字方塊 10">
              <a:extLst>
                <a:ext uri="{FF2B5EF4-FFF2-40B4-BE49-F238E27FC236}">
                  <a16:creationId xmlns:a16="http://schemas.microsoft.com/office/drawing/2014/main" id="{CD457334-0C8A-408E-9EEB-04FA00AD0EC7}"/>
                </a:ext>
              </a:extLst>
            </p:cNvPr>
            <p:cNvSpPr txBox="1"/>
            <p:nvPr/>
          </p:nvSpPr>
          <p:spPr>
            <a:xfrm>
              <a:off x="3727272" y="322177"/>
              <a:ext cx="3889591" cy="400110"/>
            </a:xfrm>
            <a:prstGeom prst="rect">
              <a:avLst/>
            </a:prstGeom>
            <a:noFill/>
          </p:spPr>
          <p:txBody>
            <a:bodyPr wrap="none" rtlCol="0">
              <a:spAutoFit/>
            </a:bodyPr>
            <a:lstStyle/>
            <a:p>
              <a:r>
                <a:rPr lang="en-US" altLang="zh-TW" sz="2000" b="1" dirty="0">
                  <a:solidFill>
                    <a:srgbClr val="CB531F"/>
                  </a:solidFill>
                  <a:ea typeface="標楷體" panose="03000509000000000000" pitchFamily="65" charset="-120"/>
                </a:rPr>
                <a:t>How long does it take to graduate?</a:t>
              </a:r>
            </a:p>
          </p:txBody>
        </p:sp>
        <p:sp>
          <p:nvSpPr>
            <p:cNvPr id="14" name="Line 11">
              <a:extLst>
                <a:ext uri="{FF2B5EF4-FFF2-40B4-BE49-F238E27FC236}">
                  <a16:creationId xmlns:a16="http://schemas.microsoft.com/office/drawing/2014/main" id="{4809EF0B-E91C-4211-BC4C-F682C5347622}"/>
                </a:ext>
              </a:extLst>
            </p:cNvPr>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標楷體" panose="03000509000000000000" pitchFamily="65" charset="-120"/>
              </a:endParaRPr>
            </a:p>
          </p:txBody>
        </p:sp>
        <p:pic>
          <p:nvPicPr>
            <p:cNvPr id="15" name="圖片 14">
              <a:extLst>
                <a:ext uri="{FF2B5EF4-FFF2-40B4-BE49-F238E27FC236}">
                  <a16:creationId xmlns:a16="http://schemas.microsoft.com/office/drawing/2014/main" id="{44337695-DC35-421B-A1CB-D127827EA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grpSp>
      <p:pic>
        <p:nvPicPr>
          <p:cNvPr id="13" name="圖片 12">
            <a:extLst>
              <a:ext uri="{FF2B5EF4-FFF2-40B4-BE49-F238E27FC236}">
                <a16:creationId xmlns:a16="http://schemas.microsoft.com/office/drawing/2014/main" id="{12ACA717-41CA-4323-9B7D-80F35FEFE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184491917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10919</TotalTime>
  <Words>16597</Words>
  <Application>Microsoft Office PowerPoint</Application>
  <PresentationFormat>寬螢幕</PresentationFormat>
  <Paragraphs>1388</Paragraphs>
  <Slides>75</Slides>
  <Notes>41</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75</vt:i4>
      </vt:variant>
    </vt:vector>
  </HeadingPairs>
  <TitlesOfParts>
    <vt:vector size="91" baseType="lpstr">
      <vt:lpstr>Tahoma</vt:lpstr>
      <vt:lpstr>Wingdings</vt:lpstr>
      <vt:lpstr>微軟正黑體</vt:lpstr>
      <vt:lpstr>Calibri</vt:lpstr>
      <vt:lpstr>華康正顏楷體W5</vt:lpstr>
      <vt:lpstr>華康中特圓體</vt:lpstr>
      <vt:lpstr>新細明體</vt:lpstr>
      <vt:lpstr>Calibri Light</vt:lpstr>
      <vt:lpstr>Times New Roman</vt:lpstr>
      <vt:lpstr>inherit</vt:lpstr>
      <vt:lpstr>Arial Unicode MS</vt:lpstr>
      <vt:lpstr>Gen Jyuu Gothic Monospace Medium</vt:lpstr>
      <vt:lpstr>標楷體</vt:lpstr>
      <vt:lpstr>華康中圓體</vt:lpstr>
      <vt:lpstr>Arial</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1147</cp:revision>
  <cp:lastPrinted>2022-04-07T03:47:39Z</cp:lastPrinted>
  <dcterms:created xsi:type="dcterms:W3CDTF">2014-01-08T08:28:03Z</dcterms:created>
  <dcterms:modified xsi:type="dcterms:W3CDTF">2022-05-04T03:22:16Z</dcterms:modified>
</cp:coreProperties>
</file>