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7" r:id="rId1"/>
    <p:sldMasterId id="2147483730" r:id="rId2"/>
  </p:sldMasterIdLst>
  <p:notesMasterIdLst>
    <p:notesMasterId r:id="rId34"/>
  </p:notesMasterIdLst>
  <p:sldIdLst>
    <p:sldId id="423" r:id="rId3"/>
    <p:sldId id="424" r:id="rId4"/>
    <p:sldId id="492" r:id="rId5"/>
    <p:sldId id="503" r:id="rId6"/>
    <p:sldId id="425" r:id="rId7"/>
    <p:sldId id="426" r:id="rId8"/>
    <p:sldId id="473" r:id="rId9"/>
    <p:sldId id="471" r:id="rId10"/>
    <p:sldId id="429" r:id="rId11"/>
    <p:sldId id="508" r:id="rId12"/>
    <p:sldId id="475" r:id="rId13"/>
    <p:sldId id="432" r:id="rId14"/>
    <p:sldId id="431" r:id="rId15"/>
    <p:sldId id="488" r:id="rId16"/>
    <p:sldId id="509" r:id="rId17"/>
    <p:sldId id="505" r:id="rId18"/>
    <p:sldId id="506" r:id="rId19"/>
    <p:sldId id="442" r:id="rId20"/>
    <p:sldId id="504" r:id="rId21"/>
    <p:sldId id="502" r:id="rId22"/>
    <p:sldId id="501" r:id="rId23"/>
    <p:sldId id="493" r:id="rId24"/>
    <p:sldId id="494" r:id="rId25"/>
    <p:sldId id="495" r:id="rId26"/>
    <p:sldId id="496" r:id="rId27"/>
    <p:sldId id="497" r:id="rId28"/>
    <p:sldId id="498" r:id="rId29"/>
    <p:sldId id="500" r:id="rId30"/>
    <p:sldId id="510" r:id="rId31"/>
    <p:sldId id="486" r:id="rId32"/>
    <p:sldId id="422" r:id="rId3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43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47A564-ED64-4DE1-96C2-CAB460457097}" type="datetimeFigureOut">
              <a:rPr lang="en-US" smtClean="0"/>
              <a:t>12/15/2016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1EC69C-61A3-48DC-AC4C-627C54F3EF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96605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1EC69C-61A3-48DC-AC4C-627C54F3EFB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5750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1EC69C-61A3-48DC-AC4C-627C54F3EFB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4357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1EC69C-61A3-48DC-AC4C-627C54F3EFB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8928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57066" indent="-291179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64717" indent="-232943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30604" indent="-232943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96491" indent="-232943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07282088-39FE-45C6-A6E9-4C912331DA7F}" type="slidenum">
              <a:rPr lang="en-US" altLang="zh-TW" smtClean="0"/>
              <a:pPr/>
              <a:t>11</a:t>
            </a:fld>
            <a:endParaRPr lang="en-US" altLang="zh-TW" smtClean="0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06400" y="696913"/>
            <a:ext cx="6197600" cy="3486150"/>
          </a:xfrm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zh-TW" altLang="en-US" dirty="0" smtClean="0">
                <a:latin typeface="Arial" panose="020B0604020202020204" pitchFamily="34" charset="0"/>
              </a:rPr>
              <a:t>人格特質分類</a:t>
            </a:r>
            <a:endParaRPr lang="en-US" altLang="zh-TW" dirty="0" smtClean="0">
              <a:latin typeface="Arial" panose="020B0604020202020204" pitchFamily="34" charset="0"/>
            </a:endParaRPr>
          </a:p>
          <a:p>
            <a:r>
              <a:rPr lang="zh-TW" altLang="en-US" dirty="0" smtClean="0">
                <a:latin typeface="Arial" panose="020B0604020202020204" pitchFamily="34" charset="0"/>
              </a:rPr>
              <a:t>人所扮演的角色：根據不同環境有不同角色，家庭、班級、學校、社區、國家等環境</a:t>
            </a:r>
            <a:endParaRPr lang="en-US" altLang="zh-TW" dirty="0" smtClean="0">
              <a:latin typeface="Arial" panose="020B0604020202020204" pitchFamily="34" charset="0"/>
            </a:endParaRPr>
          </a:p>
          <a:p>
            <a:r>
              <a:rPr lang="zh-TW" altLang="en-US" dirty="0" smtClean="0">
                <a:latin typeface="Arial" panose="020B0604020202020204" pitchFamily="34" charset="0"/>
              </a:rPr>
              <a:t>媽媽的角色需要做什麼事？這些事什麼性格較容易做好？</a:t>
            </a:r>
            <a:endParaRPr lang="en-US" altLang="zh-TW" dirty="0" smtClean="0">
              <a:latin typeface="Arial" panose="020B0604020202020204" pitchFamily="34" charset="0"/>
            </a:endParaRPr>
          </a:p>
          <a:p>
            <a:endParaRPr lang="zh-TW" altLang="zh-TW" dirty="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21125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13D7ABCF-66AD-4DDA-8C3C-E00D8F67D168}" type="slidenum">
              <a:rPr lang="en-US" altLang="zh-TW" smtClean="0"/>
              <a:pPr/>
              <a:t>13</a:t>
            </a:fld>
            <a:endParaRPr lang="en-US" altLang="zh-TW" smtClean="0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zh-TW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47733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FE5DF89E-85C3-4344-BA29-182965B36560}" type="slidenum">
              <a:rPr lang="en-US" altLang="zh-TW" smtClean="0"/>
              <a:pPr/>
              <a:t>16</a:t>
            </a:fld>
            <a:endParaRPr lang="en-US" altLang="zh-TW" smtClean="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zh-TW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654189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FE5DF89E-85C3-4344-BA29-182965B36560}" type="slidenum">
              <a:rPr lang="en-US" altLang="zh-TW" smtClean="0"/>
              <a:pPr/>
              <a:t>17</a:t>
            </a:fld>
            <a:endParaRPr lang="en-US" altLang="zh-TW" smtClean="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zh-TW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926086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1EC69C-61A3-48DC-AC4C-627C54F3EFB4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59215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1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2286000"/>
            <a:ext cx="10363200" cy="1143000"/>
          </a:xfrm>
        </p:spPr>
        <p:txBody>
          <a:bodyPr/>
          <a:lstStyle>
            <a:lvl1pPr algn="ctr">
              <a:defRPr/>
            </a:lvl1pPr>
          </a:lstStyle>
          <a:p>
            <a:pPr lvl="0"/>
            <a:r>
              <a:rPr lang="en-US" altLang="zh-TW" noProof="0" smtClean="0"/>
              <a:t>Click to edit Master title style</a:t>
            </a:r>
          </a:p>
        </p:txBody>
      </p:sp>
      <p:sp>
        <p:nvSpPr>
          <p:cNvPr id="30310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83884" y="3886200"/>
            <a:ext cx="7620000" cy="1676400"/>
          </a:xfrm>
        </p:spPr>
        <p:txBody>
          <a:bodyPr/>
          <a:lstStyle>
            <a:lvl1pPr marL="0" indent="0" algn="ctr">
              <a:buFontTx/>
              <a:buNone/>
              <a:defRPr sz="2800"/>
            </a:lvl1pPr>
          </a:lstStyle>
          <a:p>
            <a:pPr lvl="0"/>
            <a:r>
              <a:rPr lang="en-US" altLang="zh-TW" noProof="0" smtClean="0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effectLst>
            <a:outerShdw blurRad="25400" dist="12700" dir="2700000" algn="ctr" rotWithShape="0">
              <a:srgbClr val="808080">
                <a:alpha val="99962"/>
              </a:srgbClr>
            </a:outerShdw>
          </a:effectLst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12-14-2016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effectLst>
            <a:outerShdw blurRad="25400" dist="12700" dir="2700000" algn="ctr" rotWithShape="0">
              <a:srgbClr val="808080">
                <a:alpha val="99962"/>
              </a:srgbClr>
            </a:outerShdw>
          </a:effectLst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師大助教研習 </a:t>
            </a:r>
            <a:r>
              <a:rPr lang="en-US" altLang="zh-TW" smtClean="0"/>
              <a:t>- </a:t>
            </a:r>
            <a:r>
              <a:rPr lang="zh-TW" altLang="en-US" smtClean="0"/>
              <a:t>教學方法變變變！                  </a:t>
            </a:r>
            <a:r>
              <a:rPr lang="en-US" altLang="zh-TW" smtClean="0"/>
              <a:t>by</a:t>
            </a:r>
            <a:r>
              <a:rPr lang="zh-TW" altLang="en-US" smtClean="0"/>
              <a:t>國立清大   呂秀蓮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effectLst>
            <a:outerShdw blurRad="25400" dist="12700" dir="2700000" algn="ctr" rotWithShape="0">
              <a:srgbClr val="808080">
                <a:alpha val="99962"/>
              </a:srgbClr>
            </a:outerShdw>
          </a:effectLst>
        </p:spPr>
        <p:txBody>
          <a:bodyPr/>
          <a:lstStyle>
            <a:lvl1pPr>
              <a:defRPr/>
            </a:lvl1pPr>
          </a:lstStyle>
          <a:p>
            <a:fld id="{052AE08F-B0D1-40BF-86F2-9ED93507FC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52135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12-14-2016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師大助教研習 </a:t>
            </a:r>
            <a:r>
              <a:rPr lang="en-US" altLang="zh-TW" smtClean="0"/>
              <a:t>- </a:t>
            </a:r>
            <a:r>
              <a:rPr lang="zh-TW" altLang="en-US" smtClean="0"/>
              <a:t>教學方法變變變！                  </a:t>
            </a:r>
            <a:r>
              <a:rPr lang="en-US" altLang="zh-TW" smtClean="0"/>
              <a:t>by</a:t>
            </a:r>
            <a:r>
              <a:rPr lang="zh-TW" altLang="en-US" smtClean="0"/>
              <a:t>國立清大   呂秀蓮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52AE08F-B0D1-40BF-86F2-9ED93507FC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9414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686800" y="838200"/>
            <a:ext cx="2590800" cy="5257800"/>
          </a:xfrm>
        </p:spPr>
        <p:txBody>
          <a:bodyPr vert="eaVert"/>
          <a:lstStyle/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914400" y="838200"/>
            <a:ext cx="7569200" cy="5257800"/>
          </a:xfrm>
        </p:spPr>
        <p:txBody>
          <a:bodyPr vert="eaVert"/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12-14-2016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師大助教研習 </a:t>
            </a:r>
            <a:r>
              <a:rPr lang="en-US" altLang="zh-TW" smtClean="0"/>
              <a:t>- </a:t>
            </a:r>
            <a:r>
              <a:rPr lang="zh-TW" altLang="en-US" smtClean="0"/>
              <a:t>教學方法變變變！                  </a:t>
            </a:r>
            <a:r>
              <a:rPr lang="en-US" altLang="zh-TW" smtClean="0"/>
              <a:t>by</a:t>
            </a:r>
            <a:r>
              <a:rPr lang="zh-TW" altLang="en-US" smtClean="0"/>
              <a:t>國立清大   呂秀蓮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52AE08F-B0D1-40BF-86F2-9ED93507FC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79110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標題及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540000" y="838200"/>
            <a:ext cx="8737600" cy="1143000"/>
          </a:xfrm>
        </p:spPr>
        <p:txBody>
          <a:bodyPr/>
          <a:lstStyle/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表格版面配置區 2"/>
          <p:cNvSpPr>
            <a:spLocks noGrp="1"/>
          </p:cNvSpPr>
          <p:nvPr>
            <p:ph type="tbl" idx="1"/>
          </p:nvPr>
        </p:nvSpPr>
        <p:spPr>
          <a:xfrm>
            <a:off x="914400" y="2133600"/>
            <a:ext cx="10363200" cy="3962400"/>
          </a:xfrm>
        </p:spPr>
        <p:txBody>
          <a:bodyPr/>
          <a:lstStyle/>
          <a:p>
            <a:pPr lvl="0"/>
            <a:r>
              <a:rPr lang="en-US" altLang="zh-TW" noProof="0" smtClean="0"/>
              <a:t>Click icon to add table</a:t>
            </a:r>
            <a:endParaRPr lang="zh-TW" alt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12-14-2016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師大助教研習 </a:t>
            </a:r>
            <a:r>
              <a:rPr lang="en-US" altLang="zh-TW" smtClean="0"/>
              <a:t>- </a:t>
            </a:r>
            <a:r>
              <a:rPr lang="zh-TW" altLang="en-US" smtClean="0"/>
              <a:t>教學方法變變變！                  </a:t>
            </a:r>
            <a:r>
              <a:rPr lang="en-US" altLang="zh-TW" smtClean="0"/>
              <a:t>by</a:t>
            </a:r>
            <a:r>
              <a:rPr lang="zh-TW" altLang="en-US" smtClean="0"/>
              <a:t>國立清大   呂秀蓮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52AE08F-B0D1-40BF-86F2-9ED93507FC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93978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02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914400" y="2286000"/>
            <a:ext cx="103632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TW" noProof="0" smtClean="0"/>
              <a:t>Click to edit Master title style</a:t>
            </a:r>
          </a:p>
        </p:txBody>
      </p:sp>
      <p:sp>
        <p:nvSpPr>
          <p:cNvPr id="307203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altLang="zh-TW" noProof="0" smtClean="0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zh-TW" smtClean="0"/>
              <a:t>12-14-2016</a:t>
            </a: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師大助教研習 </a:t>
            </a:r>
            <a:r>
              <a:rPr lang="en-US" altLang="zh-TW" smtClean="0"/>
              <a:t>- </a:t>
            </a:r>
            <a:r>
              <a:rPr lang="zh-TW" altLang="en-US" smtClean="0"/>
              <a:t>教學方法變變變！                  </a:t>
            </a:r>
            <a:r>
              <a:rPr lang="en-US" altLang="zh-TW" smtClean="0"/>
              <a:t>by</a:t>
            </a:r>
            <a:r>
              <a:rPr lang="zh-TW" altLang="en-US" smtClean="0"/>
              <a:t>國立清大   呂秀蓮</a:t>
            </a: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238E334-6CF0-4D1C-92DE-3D75121C68DF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0091361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zh-TW" smtClean="0"/>
              <a:t>12-14-2016</a:t>
            </a: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師大助教研習 </a:t>
            </a:r>
            <a:r>
              <a:rPr lang="en-US" altLang="zh-TW" smtClean="0"/>
              <a:t>- </a:t>
            </a:r>
            <a:r>
              <a:rPr lang="zh-TW" altLang="en-US" smtClean="0"/>
              <a:t>教學方法變變變！                  </a:t>
            </a:r>
            <a:r>
              <a:rPr lang="en-US" altLang="zh-TW" smtClean="0"/>
              <a:t>by</a:t>
            </a:r>
            <a:r>
              <a:rPr lang="zh-TW" altLang="en-US" smtClean="0"/>
              <a:t>國立清大   呂秀蓮</a:t>
            </a: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9B9A484-8A11-497C-A0F2-30FD6153C117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550085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zh-TW" smtClean="0"/>
              <a:t>12-14-2016</a:t>
            </a: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師大助教研習 </a:t>
            </a:r>
            <a:r>
              <a:rPr lang="en-US" altLang="zh-TW" smtClean="0"/>
              <a:t>- </a:t>
            </a:r>
            <a:r>
              <a:rPr lang="zh-TW" altLang="en-US" smtClean="0"/>
              <a:t>教學方法變變變！                  </a:t>
            </a:r>
            <a:r>
              <a:rPr lang="en-US" altLang="zh-TW" smtClean="0"/>
              <a:t>by</a:t>
            </a:r>
            <a:r>
              <a:rPr lang="zh-TW" altLang="en-US" smtClean="0"/>
              <a:t>國立清大   呂秀蓮</a:t>
            </a: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EE864CC-733D-46D7-9F27-BC0863117603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4306504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zh-TW" smtClean="0"/>
              <a:t>12-14-2016</a:t>
            </a: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師大助教研習 </a:t>
            </a:r>
            <a:r>
              <a:rPr lang="en-US" altLang="zh-TW" smtClean="0"/>
              <a:t>- </a:t>
            </a:r>
            <a:r>
              <a:rPr lang="zh-TW" altLang="en-US" smtClean="0"/>
              <a:t>教學方法變變變！                  </a:t>
            </a:r>
            <a:r>
              <a:rPr lang="en-US" altLang="zh-TW" smtClean="0"/>
              <a:t>by</a:t>
            </a:r>
            <a:r>
              <a:rPr lang="zh-TW" altLang="en-US" smtClean="0"/>
              <a:t>國立清大   呂秀蓮</a:t>
            </a: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6E11520-8CD7-4E04-9288-B9BF2165D345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9891900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zh-TW" smtClean="0"/>
              <a:t>12-14-2016</a:t>
            </a:r>
            <a:endParaRPr lang="en-US" altLang="zh-TW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師大助教研習 </a:t>
            </a:r>
            <a:r>
              <a:rPr lang="en-US" altLang="zh-TW" smtClean="0"/>
              <a:t>- </a:t>
            </a:r>
            <a:r>
              <a:rPr lang="zh-TW" altLang="en-US" smtClean="0"/>
              <a:t>教學方法變變變！                  </a:t>
            </a:r>
            <a:r>
              <a:rPr lang="en-US" altLang="zh-TW" smtClean="0"/>
              <a:t>by</a:t>
            </a:r>
            <a:r>
              <a:rPr lang="zh-TW" altLang="en-US" smtClean="0"/>
              <a:t>國立清大   呂秀蓮</a:t>
            </a:r>
            <a:endParaRPr lang="en-US" altLang="zh-TW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382D87E-1520-4596-9E80-ACD49EA2FE4C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9940687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zh-TW" smtClean="0"/>
              <a:t>12-14-2016</a:t>
            </a:r>
            <a:endParaRPr lang="en-US" altLang="zh-TW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師大助教研習 </a:t>
            </a:r>
            <a:r>
              <a:rPr lang="en-US" altLang="zh-TW" smtClean="0"/>
              <a:t>- </a:t>
            </a:r>
            <a:r>
              <a:rPr lang="zh-TW" altLang="en-US" smtClean="0"/>
              <a:t>教學方法變變變！                  </a:t>
            </a:r>
            <a:r>
              <a:rPr lang="en-US" altLang="zh-TW" smtClean="0"/>
              <a:t>by</a:t>
            </a:r>
            <a:r>
              <a:rPr lang="zh-TW" altLang="en-US" smtClean="0"/>
              <a:t>國立清大   呂秀蓮</a:t>
            </a:r>
            <a:endParaRPr lang="en-US" altLang="zh-TW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4831AA0-D7DB-4E66-A920-B523ECFCC205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8963506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zh-TW" smtClean="0"/>
              <a:t>12-14-2016</a:t>
            </a:r>
            <a:endParaRPr lang="en-US" altLang="zh-TW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師大助教研習 </a:t>
            </a:r>
            <a:r>
              <a:rPr lang="en-US" altLang="zh-TW" smtClean="0"/>
              <a:t>- </a:t>
            </a:r>
            <a:r>
              <a:rPr lang="zh-TW" altLang="en-US" smtClean="0"/>
              <a:t>教學方法變變變！                  </a:t>
            </a:r>
            <a:r>
              <a:rPr lang="en-US" altLang="zh-TW" smtClean="0"/>
              <a:t>by</a:t>
            </a:r>
            <a:r>
              <a:rPr lang="zh-TW" altLang="en-US" smtClean="0"/>
              <a:t>國立清大   呂秀蓮</a:t>
            </a:r>
            <a:endParaRPr lang="en-US" altLang="zh-TW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301077E-28B0-4574-8D59-7FC59B928F1F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0927129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12-14-2016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師大助教研習 </a:t>
            </a:r>
            <a:r>
              <a:rPr lang="en-US" altLang="zh-TW" smtClean="0"/>
              <a:t>- </a:t>
            </a:r>
            <a:r>
              <a:rPr lang="zh-TW" altLang="en-US" smtClean="0"/>
              <a:t>教學方法變變變！                  </a:t>
            </a:r>
            <a:r>
              <a:rPr lang="en-US" altLang="zh-TW" smtClean="0"/>
              <a:t>by</a:t>
            </a:r>
            <a:r>
              <a:rPr lang="zh-TW" altLang="en-US" smtClean="0"/>
              <a:t>國立清大   呂秀蓮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52AE08F-B0D1-40BF-86F2-9ED93507FC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8632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zh-TW" smtClean="0"/>
              <a:t>12-14-2016</a:t>
            </a: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師大助教研習 </a:t>
            </a:r>
            <a:r>
              <a:rPr lang="en-US" altLang="zh-TW" smtClean="0"/>
              <a:t>- </a:t>
            </a:r>
            <a:r>
              <a:rPr lang="zh-TW" altLang="en-US" smtClean="0"/>
              <a:t>教學方法變變變！                  </a:t>
            </a:r>
            <a:r>
              <a:rPr lang="en-US" altLang="zh-TW" smtClean="0"/>
              <a:t>by</a:t>
            </a:r>
            <a:r>
              <a:rPr lang="zh-TW" altLang="en-US" smtClean="0"/>
              <a:t>國立清大   呂秀蓮</a:t>
            </a: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D0C1885-60C4-413A-B4D9-192F71AEA7A4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549026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TW" noProof="0" smtClean="0"/>
              <a:t>Click icon to add picture</a:t>
            </a:r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zh-TW" smtClean="0"/>
              <a:t>12-14-2016</a:t>
            </a: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師大助教研習 </a:t>
            </a:r>
            <a:r>
              <a:rPr lang="en-US" altLang="zh-TW" smtClean="0"/>
              <a:t>- </a:t>
            </a:r>
            <a:r>
              <a:rPr lang="zh-TW" altLang="en-US" smtClean="0"/>
              <a:t>教學方法變變變！                  </a:t>
            </a:r>
            <a:r>
              <a:rPr lang="en-US" altLang="zh-TW" smtClean="0"/>
              <a:t>by</a:t>
            </a:r>
            <a:r>
              <a:rPr lang="zh-TW" altLang="en-US" smtClean="0"/>
              <a:t>國立清大   呂秀蓮</a:t>
            </a: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5EADC8D-E1A3-4137-9481-3AB7FC21C0E5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9667657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zh-TW" smtClean="0"/>
              <a:t>12-14-2016</a:t>
            </a: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師大助教研習 </a:t>
            </a:r>
            <a:r>
              <a:rPr lang="en-US" altLang="zh-TW" smtClean="0"/>
              <a:t>- </a:t>
            </a:r>
            <a:r>
              <a:rPr lang="zh-TW" altLang="en-US" smtClean="0"/>
              <a:t>教學方法變變變！                  </a:t>
            </a:r>
            <a:r>
              <a:rPr lang="en-US" altLang="zh-TW" smtClean="0"/>
              <a:t>by</a:t>
            </a:r>
            <a:r>
              <a:rPr lang="zh-TW" altLang="en-US" smtClean="0"/>
              <a:t>國立清大   呂秀蓮</a:t>
            </a: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528A5FA-BD3A-431B-A754-A5821241649F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5276068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686800" y="609600"/>
            <a:ext cx="2590800" cy="5486400"/>
          </a:xfrm>
        </p:spPr>
        <p:txBody>
          <a:bodyPr vert="eaVert"/>
          <a:lstStyle/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7569200" cy="5486400"/>
          </a:xfrm>
        </p:spPr>
        <p:txBody>
          <a:bodyPr vert="eaVert"/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zh-TW" smtClean="0"/>
              <a:t>12-14-2016</a:t>
            </a: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師大助教研習 </a:t>
            </a:r>
            <a:r>
              <a:rPr lang="en-US" altLang="zh-TW" smtClean="0"/>
              <a:t>- </a:t>
            </a:r>
            <a:r>
              <a:rPr lang="zh-TW" altLang="en-US" smtClean="0"/>
              <a:t>教學方法變變變！                  </a:t>
            </a:r>
            <a:r>
              <a:rPr lang="en-US" altLang="zh-TW" smtClean="0"/>
              <a:t>by</a:t>
            </a:r>
            <a:r>
              <a:rPr lang="zh-TW" altLang="en-US" smtClean="0"/>
              <a:t>國立清大   呂秀蓮</a:t>
            </a: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6956D6-36DC-419B-8D83-9029767B9B92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9930318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標題及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表格版面配置區 2"/>
          <p:cNvSpPr>
            <a:spLocks noGrp="1"/>
          </p:cNvSpPr>
          <p:nvPr>
            <p:ph type="tbl" idx="1"/>
          </p:nvPr>
        </p:nvSpPr>
        <p:spPr>
          <a:xfrm>
            <a:off x="914400" y="1981200"/>
            <a:ext cx="10363200" cy="4114800"/>
          </a:xfrm>
        </p:spPr>
        <p:txBody>
          <a:bodyPr/>
          <a:lstStyle/>
          <a:p>
            <a:pPr lvl="0"/>
            <a:r>
              <a:rPr lang="en-US" altLang="zh-TW" noProof="0" smtClean="0"/>
              <a:t>Click icon to add table</a:t>
            </a:r>
            <a:endParaRPr lang="zh-TW" alt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zh-TW" smtClean="0"/>
              <a:t>12-14-2016</a:t>
            </a: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師大助教研習 </a:t>
            </a:r>
            <a:r>
              <a:rPr lang="en-US" altLang="zh-TW" smtClean="0"/>
              <a:t>- </a:t>
            </a:r>
            <a:r>
              <a:rPr lang="zh-TW" altLang="en-US" smtClean="0"/>
              <a:t>教學方法變變變！                  </a:t>
            </a:r>
            <a:r>
              <a:rPr lang="en-US" altLang="zh-TW" smtClean="0"/>
              <a:t>by</a:t>
            </a:r>
            <a:r>
              <a:rPr lang="zh-TW" altLang="en-US" smtClean="0"/>
              <a:t>國立清大   呂秀蓮</a:t>
            </a: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5BDDBA7-45A4-4D39-8DA8-950805E4D521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728305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12-14-2016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師大助教研習 </a:t>
            </a:r>
            <a:r>
              <a:rPr lang="en-US" altLang="zh-TW" smtClean="0"/>
              <a:t>- </a:t>
            </a:r>
            <a:r>
              <a:rPr lang="zh-TW" altLang="en-US" smtClean="0"/>
              <a:t>教學方法變變變！                  </a:t>
            </a:r>
            <a:r>
              <a:rPr lang="en-US" altLang="zh-TW" smtClean="0"/>
              <a:t>by</a:t>
            </a:r>
            <a:r>
              <a:rPr lang="zh-TW" altLang="en-US" smtClean="0"/>
              <a:t>國立清大   呂秀蓮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52AE08F-B0D1-40BF-86F2-9ED93507FC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50335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914400" y="2133600"/>
            <a:ext cx="5080000" cy="3962400"/>
          </a:xfrm>
        </p:spPr>
        <p:txBody>
          <a:bodyPr/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97600" y="2133600"/>
            <a:ext cx="5080000" cy="3962400"/>
          </a:xfrm>
        </p:spPr>
        <p:txBody>
          <a:bodyPr/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12-14-2016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師大助教研習 </a:t>
            </a:r>
            <a:r>
              <a:rPr lang="en-US" altLang="zh-TW" smtClean="0"/>
              <a:t>- </a:t>
            </a:r>
            <a:r>
              <a:rPr lang="zh-TW" altLang="en-US" smtClean="0"/>
              <a:t>教學方法變變變！                  </a:t>
            </a:r>
            <a:r>
              <a:rPr lang="en-US" altLang="zh-TW" smtClean="0"/>
              <a:t>by</a:t>
            </a:r>
            <a:r>
              <a:rPr lang="zh-TW" altLang="en-US" smtClean="0"/>
              <a:t>國立清大   呂秀蓮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52AE08F-B0D1-40BF-86F2-9ED93507FC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24365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12-14-2016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師大助教研習 </a:t>
            </a:r>
            <a:r>
              <a:rPr lang="en-US" altLang="zh-TW" smtClean="0"/>
              <a:t>- </a:t>
            </a:r>
            <a:r>
              <a:rPr lang="zh-TW" altLang="en-US" smtClean="0"/>
              <a:t>教學方法變變變！                  </a:t>
            </a:r>
            <a:r>
              <a:rPr lang="en-US" altLang="zh-TW" smtClean="0"/>
              <a:t>by</a:t>
            </a:r>
            <a:r>
              <a:rPr lang="zh-TW" altLang="en-US" smtClean="0"/>
              <a:t>國立清大   呂秀蓮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52AE08F-B0D1-40BF-86F2-9ED93507FC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1503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12-14-2016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師大助教研習 </a:t>
            </a:r>
            <a:r>
              <a:rPr lang="en-US" altLang="zh-TW" smtClean="0"/>
              <a:t>- </a:t>
            </a:r>
            <a:r>
              <a:rPr lang="zh-TW" altLang="en-US" smtClean="0"/>
              <a:t>教學方法變變變！                  </a:t>
            </a:r>
            <a:r>
              <a:rPr lang="en-US" altLang="zh-TW" smtClean="0"/>
              <a:t>by</a:t>
            </a:r>
            <a:r>
              <a:rPr lang="zh-TW" altLang="en-US" smtClean="0"/>
              <a:t>國立清大   呂秀蓮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52AE08F-B0D1-40BF-86F2-9ED93507FC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1340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12-14-2016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師大助教研習 </a:t>
            </a:r>
            <a:r>
              <a:rPr lang="en-US" altLang="zh-TW" smtClean="0"/>
              <a:t>- </a:t>
            </a:r>
            <a:r>
              <a:rPr lang="zh-TW" altLang="en-US" smtClean="0"/>
              <a:t>教學方法變變變！                  </a:t>
            </a:r>
            <a:r>
              <a:rPr lang="en-US" altLang="zh-TW" smtClean="0"/>
              <a:t>by</a:t>
            </a:r>
            <a:r>
              <a:rPr lang="zh-TW" altLang="en-US" smtClean="0"/>
              <a:t>國立清大   呂秀蓮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52AE08F-B0D1-40BF-86F2-9ED93507FC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706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12-14-2016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師大助教研習 </a:t>
            </a:r>
            <a:r>
              <a:rPr lang="en-US" altLang="zh-TW" smtClean="0"/>
              <a:t>- </a:t>
            </a:r>
            <a:r>
              <a:rPr lang="zh-TW" altLang="en-US" smtClean="0"/>
              <a:t>教學方法變變變！                  </a:t>
            </a:r>
            <a:r>
              <a:rPr lang="en-US" altLang="zh-TW" smtClean="0"/>
              <a:t>by</a:t>
            </a:r>
            <a:r>
              <a:rPr lang="zh-TW" altLang="en-US" smtClean="0"/>
              <a:t>國立清大   呂秀蓮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52AE08F-B0D1-40BF-86F2-9ED93507FC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09732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TW" noProof="0" smtClean="0"/>
              <a:t>Click icon to add picture</a:t>
            </a:r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12-14-2016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師大助教研習 </a:t>
            </a:r>
            <a:r>
              <a:rPr lang="en-US" altLang="zh-TW" smtClean="0"/>
              <a:t>- </a:t>
            </a:r>
            <a:r>
              <a:rPr lang="zh-TW" altLang="en-US" smtClean="0"/>
              <a:t>教學方法變變變！                  </a:t>
            </a:r>
            <a:r>
              <a:rPr lang="en-US" altLang="zh-TW" smtClean="0"/>
              <a:t>by</a:t>
            </a:r>
            <a:r>
              <a:rPr lang="zh-TW" altLang="en-US" smtClean="0"/>
              <a:t>國立清大   呂秀蓮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52AE08F-B0D1-40BF-86F2-9ED93507FC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46018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540000" y="838200"/>
            <a:ext cx="8737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2133600"/>
            <a:ext cx="10363200" cy="396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</a:p>
        </p:txBody>
      </p:sp>
      <p:sp>
        <p:nvSpPr>
          <p:cNvPr id="30208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1600" y="63246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rebuchet MS" panose="020B0603020202020204" pitchFamily="34" charset="0"/>
                <a:ea typeface="PMingLiU" panose="02020500000000000000" pitchFamily="18" charset="-120"/>
              </a:defRPr>
            </a:lvl1pPr>
          </a:lstStyle>
          <a:p>
            <a:r>
              <a:rPr lang="en-US" smtClean="0"/>
              <a:t>12-14-2016</a:t>
            </a:r>
            <a:endParaRPr lang="en-US"/>
          </a:p>
        </p:txBody>
      </p:sp>
      <p:sp>
        <p:nvSpPr>
          <p:cNvPr id="30208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324600"/>
            <a:ext cx="3860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rebuchet MS" panose="020B0603020202020204" pitchFamily="34" charset="0"/>
                <a:ea typeface="PMingLiU" panose="02020500000000000000" pitchFamily="18" charset="-120"/>
              </a:defRPr>
            </a:lvl1pPr>
          </a:lstStyle>
          <a:p>
            <a:r>
              <a:rPr lang="zh-TW" altLang="en-US" smtClean="0"/>
              <a:t>師大助教研習 </a:t>
            </a:r>
            <a:r>
              <a:rPr lang="en-US" altLang="zh-TW" smtClean="0"/>
              <a:t>- </a:t>
            </a:r>
            <a:r>
              <a:rPr lang="zh-TW" altLang="en-US" smtClean="0"/>
              <a:t>教學方法變變變！                  </a:t>
            </a:r>
            <a:r>
              <a:rPr lang="en-US" altLang="zh-TW" smtClean="0"/>
              <a:t>by</a:t>
            </a:r>
            <a:r>
              <a:rPr lang="zh-TW" altLang="en-US" smtClean="0"/>
              <a:t>國立清大   呂秀蓮</a:t>
            </a:r>
            <a:endParaRPr lang="en-US"/>
          </a:p>
        </p:txBody>
      </p:sp>
      <p:sp>
        <p:nvSpPr>
          <p:cNvPr id="30208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550400" y="63246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rebuchet MS" panose="020B0603020202020204" pitchFamily="34" charset="0"/>
                <a:ea typeface="PMingLiU" panose="02020500000000000000" pitchFamily="18" charset="-120"/>
              </a:defRPr>
            </a:lvl1pPr>
          </a:lstStyle>
          <a:p>
            <a:fld id="{052AE08F-B0D1-40BF-86F2-9ED93507FC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01382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8" r:id="rId1"/>
    <p:sldLayoutId id="2147483719" r:id="rId2"/>
    <p:sldLayoutId id="2147483720" r:id="rId3"/>
    <p:sldLayoutId id="2147483721" r:id="rId4"/>
    <p:sldLayoutId id="2147483722" r:id="rId5"/>
    <p:sldLayoutId id="2147483723" r:id="rId6"/>
    <p:sldLayoutId id="2147483724" r:id="rId7"/>
    <p:sldLayoutId id="2147483725" r:id="rId8"/>
    <p:sldLayoutId id="2147483726" r:id="rId9"/>
    <p:sldLayoutId id="2147483727" r:id="rId10"/>
    <p:sldLayoutId id="2147483728" r:id="rId11"/>
    <p:sldLayoutId id="2147483729" r:id="rId12"/>
  </p:sldLayoutIdLst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hf hdr="0"/>
  <p:txStyles>
    <p:titleStyle>
      <a:lvl1pPr algn="r" rtl="0" eaLnBrk="1" fontAlgn="base" hangingPunct="1">
        <a:spcBef>
          <a:spcPct val="0"/>
        </a:spcBef>
        <a:spcAft>
          <a:spcPct val="0"/>
        </a:spcAft>
        <a:defRPr sz="4400" b="1" kern="1200">
          <a:solidFill>
            <a:schemeClr val="tx2"/>
          </a:solidFill>
          <a:latin typeface="+mj-lt"/>
          <a:ea typeface="+mj-ea"/>
          <a:cs typeface="+mj-cs"/>
        </a:defRPr>
      </a:lvl1pPr>
      <a:lvl2pPr algn="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" panose="020B0603020202020204" pitchFamily="34" charset="0"/>
          <a:ea typeface="Osaka" charset="0"/>
          <a:cs typeface="Osaka" charset="0"/>
        </a:defRPr>
      </a:lvl2pPr>
      <a:lvl3pPr algn="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" panose="020B0603020202020204" pitchFamily="34" charset="0"/>
          <a:ea typeface="Osaka" charset="0"/>
          <a:cs typeface="Osaka" charset="0"/>
        </a:defRPr>
      </a:lvl3pPr>
      <a:lvl4pPr algn="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" panose="020B0603020202020204" pitchFamily="34" charset="0"/>
          <a:ea typeface="Osaka" charset="0"/>
          <a:cs typeface="Osaka" charset="0"/>
        </a:defRPr>
      </a:lvl4pPr>
      <a:lvl5pPr algn="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" panose="020B0603020202020204" pitchFamily="34" charset="0"/>
          <a:ea typeface="Osaka" charset="0"/>
          <a:cs typeface="Osaka" charset="0"/>
        </a:defRPr>
      </a:lvl5pPr>
      <a:lvl6pPr marL="457200" algn="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" panose="020B0603020202020204" pitchFamily="34" charset="0"/>
          <a:ea typeface="Osaka" charset="0"/>
          <a:cs typeface="Osaka" charset="0"/>
        </a:defRPr>
      </a:lvl6pPr>
      <a:lvl7pPr marL="914400" algn="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" panose="020B0603020202020204" pitchFamily="34" charset="0"/>
          <a:ea typeface="Osaka" charset="0"/>
          <a:cs typeface="Osaka" charset="0"/>
        </a:defRPr>
      </a:lvl7pPr>
      <a:lvl8pPr marL="1371600" algn="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" panose="020B0603020202020204" pitchFamily="34" charset="0"/>
          <a:ea typeface="Osaka" charset="0"/>
          <a:cs typeface="Osaka" charset="0"/>
        </a:defRPr>
      </a:lvl8pPr>
      <a:lvl9pPr marL="1828800" algn="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" panose="020B0603020202020204" pitchFamily="34" charset="0"/>
          <a:ea typeface="Osaka" charset="0"/>
          <a:cs typeface="Osaka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</a:p>
        </p:txBody>
      </p:sp>
      <p:sp>
        <p:nvSpPr>
          <p:cNvPr id="30618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PMingLiU" panose="02020500000000000000" pitchFamily="18" charset="-120"/>
              </a:defRPr>
            </a:lvl1pPr>
          </a:lstStyle>
          <a:p>
            <a:r>
              <a:rPr lang="en-US" altLang="zh-TW" smtClean="0"/>
              <a:t>12-14-2016</a:t>
            </a:r>
            <a:endParaRPr lang="en-US" altLang="zh-TW"/>
          </a:p>
        </p:txBody>
      </p:sp>
      <p:sp>
        <p:nvSpPr>
          <p:cNvPr id="30618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PMingLiU" panose="02020500000000000000" pitchFamily="18" charset="-120"/>
              </a:defRPr>
            </a:lvl1pPr>
          </a:lstStyle>
          <a:p>
            <a:r>
              <a:rPr lang="zh-TW" altLang="en-US" smtClean="0"/>
              <a:t>師大助教研習 </a:t>
            </a:r>
            <a:r>
              <a:rPr lang="en-US" altLang="zh-TW" smtClean="0"/>
              <a:t>- </a:t>
            </a:r>
            <a:r>
              <a:rPr lang="zh-TW" altLang="en-US" smtClean="0"/>
              <a:t>教學方法變變變！                  </a:t>
            </a:r>
            <a:r>
              <a:rPr lang="en-US" altLang="zh-TW" smtClean="0"/>
              <a:t>by</a:t>
            </a:r>
            <a:r>
              <a:rPr lang="zh-TW" altLang="en-US" smtClean="0"/>
              <a:t>國立清大   呂秀蓮</a:t>
            </a:r>
            <a:endParaRPr lang="en-US" altLang="zh-TW"/>
          </a:p>
        </p:txBody>
      </p:sp>
      <p:sp>
        <p:nvSpPr>
          <p:cNvPr id="30618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a typeface="PMingLiU" panose="02020500000000000000" pitchFamily="18" charset="-120"/>
              </a:defRPr>
            </a:lvl1pPr>
          </a:lstStyle>
          <a:p>
            <a:fld id="{764ADA75-41A4-4BCC-AC78-FBE6B7E2486B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3570780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32" r:id="rId2"/>
    <p:sldLayoutId id="2147483733" r:id="rId3"/>
    <p:sldLayoutId id="2147483734" r:id="rId4"/>
    <p:sldLayoutId id="2147483735" r:id="rId5"/>
    <p:sldLayoutId id="2147483736" r:id="rId6"/>
    <p:sldLayoutId id="2147483737" r:id="rId7"/>
    <p:sldLayoutId id="2147483738" r:id="rId8"/>
    <p:sldLayoutId id="2147483739" r:id="rId9"/>
    <p:sldLayoutId id="2147483740" r:id="rId10"/>
    <p:sldLayoutId id="2147483741" r:id="rId11"/>
    <p:sldLayoutId id="2147483742" r:id="rId12"/>
  </p:sldLayoutIdLst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Osaka" charset="0"/>
          <a:cs typeface="Osaka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Osaka" charset="0"/>
          <a:cs typeface="Osaka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Osaka" charset="0"/>
          <a:cs typeface="Osaka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Osaka" charset="0"/>
          <a:cs typeface="Osaka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Osaka" charset="0"/>
          <a:cs typeface="Osaka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Osaka" charset="0"/>
          <a:cs typeface="Osaka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Osaka" charset="0"/>
          <a:cs typeface="Osaka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Osaka" charset="0"/>
          <a:cs typeface="Osaka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hllu@mx.nthu.edu.tw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 txBox="1">
            <a:spLocks/>
          </p:cNvSpPr>
          <p:nvPr/>
        </p:nvSpPr>
        <p:spPr bwMode="auto">
          <a:xfrm>
            <a:off x="2784986" y="3607674"/>
            <a:ext cx="6858000" cy="23987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Tx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sz="2400" b="1" dirty="0" smtClean="0">
                <a:latin typeface="+mj-ea"/>
                <a:ea typeface="+mj-ea"/>
              </a:rPr>
              <a:t>呂秀蓮</a:t>
            </a:r>
            <a:endParaRPr lang="en-US" altLang="zh-TW" sz="2400" b="1" dirty="0" smtClean="0">
              <a:latin typeface="+mj-ea"/>
              <a:ea typeface="+mj-ea"/>
            </a:endParaRPr>
          </a:p>
          <a:p>
            <a:r>
              <a:rPr lang="zh-TW" altLang="en-US" sz="2400" b="1" dirty="0" smtClean="0">
                <a:latin typeface="+mj-ea"/>
                <a:ea typeface="+mj-ea"/>
              </a:rPr>
              <a:t>教育與學習科技學系，副教授</a:t>
            </a:r>
            <a:endParaRPr lang="en-US" altLang="zh-TW" sz="2400" b="1" dirty="0" smtClean="0">
              <a:latin typeface="+mj-ea"/>
              <a:ea typeface="+mj-ea"/>
            </a:endParaRPr>
          </a:p>
          <a:p>
            <a:r>
              <a:rPr lang="zh-TW" altLang="en-US" sz="2400" b="1" dirty="0" smtClean="0">
                <a:latin typeface="+mj-ea"/>
                <a:ea typeface="+mj-ea"/>
              </a:rPr>
              <a:t>清華大學教育館</a:t>
            </a:r>
            <a:r>
              <a:rPr lang="en-US" altLang="zh-TW" sz="2400" b="1" dirty="0" smtClean="0">
                <a:latin typeface="+mj-ea"/>
                <a:ea typeface="+mj-ea"/>
              </a:rPr>
              <a:t>203B</a:t>
            </a:r>
            <a:r>
              <a:rPr lang="zh-TW" altLang="en-US" sz="2400" b="1" dirty="0" smtClean="0">
                <a:latin typeface="+mj-ea"/>
                <a:ea typeface="+mj-ea"/>
              </a:rPr>
              <a:t>室</a:t>
            </a:r>
            <a:endParaRPr lang="en-US" sz="2400" b="1" dirty="0" smtClean="0">
              <a:latin typeface="+mj-ea"/>
              <a:ea typeface="+mj-ea"/>
            </a:endParaRPr>
          </a:p>
          <a:p>
            <a:r>
              <a:rPr lang="en-US" altLang="zh-TW" sz="2400" b="1" dirty="0" smtClean="0">
                <a:latin typeface="+mj-ea"/>
                <a:ea typeface="+mj-ea"/>
                <a:hlinkClick r:id="rId3"/>
              </a:rPr>
              <a:t>hllu@mx.nthu.edu.tw</a:t>
            </a:r>
            <a:endParaRPr lang="en-US" altLang="zh-TW" sz="2400" b="1" dirty="0" smtClean="0">
              <a:latin typeface="+mj-ea"/>
              <a:ea typeface="+mj-ea"/>
            </a:endParaRPr>
          </a:p>
          <a:p>
            <a:r>
              <a:rPr lang="en-US" altLang="zh-TW" sz="2400" b="1" dirty="0" smtClean="0">
                <a:latin typeface="+mj-ea"/>
                <a:ea typeface="+mj-ea"/>
              </a:rPr>
              <a:t>03-5745131~35122 </a:t>
            </a:r>
            <a:endParaRPr lang="en-US" altLang="zh-TW" sz="2400" b="1" dirty="0">
              <a:latin typeface="+mj-ea"/>
              <a:ea typeface="+mj-ea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063318" y="1492697"/>
            <a:ext cx="8301335" cy="15178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b="1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rebuchet MS" panose="020B0603020202020204" pitchFamily="34" charset="0"/>
                <a:ea typeface="Osaka" charset="0"/>
                <a:cs typeface="Osaka" charset="0"/>
              </a:defRPr>
            </a:lvl2pPr>
            <a:lvl3pPr algn="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rebuchet MS" panose="020B0603020202020204" pitchFamily="34" charset="0"/>
                <a:ea typeface="Osaka" charset="0"/>
                <a:cs typeface="Osaka" charset="0"/>
              </a:defRPr>
            </a:lvl3pPr>
            <a:lvl4pPr algn="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rebuchet MS" panose="020B0603020202020204" pitchFamily="34" charset="0"/>
                <a:ea typeface="Osaka" charset="0"/>
                <a:cs typeface="Osaka" charset="0"/>
              </a:defRPr>
            </a:lvl4pPr>
            <a:lvl5pPr algn="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rebuchet MS" panose="020B0603020202020204" pitchFamily="34" charset="0"/>
                <a:ea typeface="Osaka" charset="0"/>
                <a:cs typeface="Osaka" charset="0"/>
              </a:defRPr>
            </a:lvl5pPr>
            <a:lvl6pPr marL="457200" algn="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rebuchet MS" panose="020B0603020202020204" pitchFamily="34" charset="0"/>
                <a:ea typeface="Osaka" charset="0"/>
                <a:cs typeface="Osaka" charset="0"/>
              </a:defRPr>
            </a:lvl6pPr>
            <a:lvl7pPr marL="914400" algn="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rebuchet MS" panose="020B0603020202020204" pitchFamily="34" charset="0"/>
                <a:ea typeface="Osaka" charset="0"/>
                <a:cs typeface="Osaka" charset="0"/>
              </a:defRPr>
            </a:lvl7pPr>
            <a:lvl8pPr marL="1371600" algn="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rebuchet MS" panose="020B0603020202020204" pitchFamily="34" charset="0"/>
                <a:ea typeface="Osaka" charset="0"/>
                <a:cs typeface="Osaka" charset="0"/>
              </a:defRPr>
            </a:lvl8pPr>
            <a:lvl9pPr marL="1828800" algn="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rebuchet MS" panose="020B0603020202020204" pitchFamily="34" charset="0"/>
                <a:ea typeface="Osaka" charset="0"/>
                <a:cs typeface="Osaka" charset="0"/>
              </a:defRPr>
            </a:lvl9pPr>
          </a:lstStyle>
          <a:p>
            <a:r>
              <a:rPr lang="zh-TW" altLang="en-US" sz="4800" dirty="0" smtClean="0">
                <a:solidFill>
                  <a:srgbClr val="3333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教學方法變！變！變！</a:t>
            </a:r>
            <a:endParaRPr lang="en-US" sz="4800" dirty="0">
              <a:solidFill>
                <a:srgbClr val="3333FF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12-14-2016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師大助教研習 </a:t>
            </a:r>
            <a:r>
              <a:rPr lang="en-US" altLang="zh-TW" smtClean="0"/>
              <a:t>- </a:t>
            </a:r>
            <a:r>
              <a:rPr lang="zh-TW" altLang="en-US" smtClean="0"/>
              <a:t>教學方法變變變！                  </a:t>
            </a:r>
            <a:r>
              <a:rPr lang="en-US" altLang="zh-TW" smtClean="0"/>
              <a:t>by</a:t>
            </a:r>
            <a:r>
              <a:rPr lang="zh-TW" altLang="en-US" smtClean="0"/>
              <a:t>國立清大   呂秀蓮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AE08F-B0D1-40BF-86F2-9ED93507FC6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0048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WordArt 2"/>
          <p:cNvSpPr>
            <a:spLocks noChangeArrowheads="1" noChangeShapeType="1" noTextEdit="1"/>
          </p:cNvSpPr>
          <p:nvPr/>
        </p:nvSpPr>
        <p:spPr bwMode="auto">
          <a:xfrm>
            <a:off x="3381231" y="86584"/>
            <a:ext cx="5654675" cy="14478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Impact" panose="020B0806030902050204" pitchFamily="34" charset="0"/>
              </a:rPr>
              <a:t>Bloom's Taxonomy</a:t>
            </a:r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2773363" y="5711536"/>
            <a:ext cx="7077219" cy="768927"/>
          </a:xfrm>
          <a:prstGeom prst="rect">
            <a:avLst/>
          </a:prstGeom>
          <a:solidFill>
            <a:srgbClr val="C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buClr>
                <a:srgbClr val="FFFF66"/>
              </a:buClr>
              <a:buSzPct val="75000"/>
              <a:buFont typeface="Monotype Sorts" pitchFamily="-48" charset="2"/>
              <a:buChar char="/"/>
              <a:defRPr sz="3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>
              <a:buClr>
                <a:srgbClr val="FF6666"/>
              </a:buClr>
              <a:buSzPct val="75000"/>
              <a:buFont typeface="Monotype Sorts" pitchFamily="-48" charset="2"/>
              <a:buChar char="/"/>
              <a:defRPr sz="28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>
              <a:buClr>
                <a:srgbClr val="66CCFF"/>
              </a:buClr>
              <a:buSzPct val="75000"/>
              <a:buFont typeface="Monotype Sorts" pitchFamily="-48" charset="2"/>
              <a:buChar char="/"/>
              <a:defRPr sz="24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>
              <a:buClr>
                <a:srgbClr val="80FF00"/>
              </a:buClr>
              <a:buSzPct val="75000"/>
              <a:buFont typeface="Monotype Sorts" pitchFamily="-48" charset="2"/>
              <a:buChar char="/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>
              <a:buClr>
                <a:srgbClr val="FFCC66"/>
              </a:buClr>
              <a:buSzPct val="75000"/>
              <a:buFont typeface="Monotype Sorts" pitchFamily="-48" charset="2"/>
              <a:buChar char="/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CC66"/>
              </a:buClr>
              <a:buSzPct val="75000"/>
              <a:buFont typeface="Monotype Sorts" pitchFamily="-48" charset="2"/>
              <a:buChar char="/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CC66"/>
              </a:buClr>
              <a:buSzPct val="75000"/>
              <a:buFont typeface="Monotype Sorts" pitchFamily="-48" charset="2"/>
              <a:buChar char="/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CC66"/>
              </a:buClr>
              <a:buSzPct val="75000"/>
              <a:buFont typeface="Monotype Sorts" pitchFamily="-48" charset="2"/>
              <a:buChar char="/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CC66"/>
              </a:buClr>
              <a:buSzPct val="75000"/>
              <a:buFont typeface="Monotype Sorts" pitchFamily="-48" charset="2"/>
              <a:buChar char="/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>
              <a:buClrTx/>
              <a:buSzTx/>
              <a:buNone/>
            </a:pPr>
            <a:r>
              <a:rPr lang="zh-TW" altLang="en-US" sz="3600" b="1" dirty="0" smtClean="0">
                <a:solidFill>
                  <a:schemeClr val="bg1"/>
                </a:solidFill>
              </a:rPr>
              <a:t>知 識</a:t>
            </a:r>
            <a:endParaRPr lang="en-US" altLang="zh-TW" sz="3600" b="1" dirty="0">
              <a:solidFill>
                <a:schemeClr val="bg1"/>
              </a:solidFill>
              <a:latin typeface="Arial" panose="020B0604020202020204" pitchFamily="34" charset="0"/>
              <a:ea typeface="PMingLiU" panose="02020500000000000000" pitchFamily="18" charset="-120"/>
            </a:endParaRPr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3381231" y="4942609"/>
            <a:ext cx="5861482" cy="768927"/>
          </a:xfrm>
          <a:prstGeom prst="rect">
            <a:avLst/>
          </a:prstGeom>
          <a:solidFill>
            <a:srgbClr val="C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buClr>
                <a:srgbClr val="FFFF66"/>
              </a:buClr>
              <a:buSzPct val="75000"/>
              <a:buFont typeface="Monotype Sorts" pitchFamily="-48" charset="2"/>
              <a:buChar char="/"/>
              <a:defRPr sz="3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>
              <a:buClr>
                <a:srgbClr val="FF6666"/>
              </a:buClr>
              <a:buSzPct val="75000"/>
              <a:buFont typeface="Monotype Sorts" pitchFamily="-48" charset="2"/>
              <a:buChar char="/"/>
              <a:defRPr sz="28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>
              <a:buClr>
                <a:srgbClr val="66CCFF"/>
              </a:buClr>
              <a:buSzPct val="75000"/>
              <a:buFont typeface="Monotype Sorts" pitchFamily="-48" charset="2"/>
              <a:buChar char="/"/>
              <a:defRPr sz="24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>
              <a:buClr>
                <a:srgbClr val="80FF00"/>
              </a:buClr>
              <a:buSzPct val="75000"/>
              <a:buFont typeface="Monotype Sorts" pitchFamily="-48" charset="2"/>
              <a:buChar char="/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>
              <a:buClr>
                <a:srgbClr val="FFCC66"/>
              </a:buClr>
              <a:buSzPct val="75000"/>
              <a:buFont typeface="Monotype Sorts" pitchFamily="-48" charset="2"/>
              <a:buChar char="/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CC66"/>
              </a:buClr>
              <a:buSzPct val="75000"/>
              <a:buFont typeface="Monotype Sorts" pitchFamily="-48" charset="2"/>
              <a:buChar char="/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CC66"/>
              </a:buClr>
              <a:buSzPct val="75000"/>
              <a:buFont typeface="Monotype Sorts" pitchFamily="-48" charset="2"/>
              <a:buChar char="/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CC66"/>
              </a:buClr>
              <a:buSzPct val="75000"/>
              <a:buFont typeface="Monotype Sorts" pitchFamily="-48" charset="2"/>
              <a:buChar char="/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CC66"/>
              </a:buClr>
              <a:buSzPct val="75000"/>
              <a:buFont typeface="Monotype Sorts" pitchFamily="-48" charset="2"/>
              <a:buChar char="/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>
              <a:buClrTx/>
              <a:buSzTx/>
              <a:buNone/>
            </a:pPr>
            <a:r>
              <a:rPr lang="zh-TW" altLang="en-US" sz="3600" b="1" dirty="0" smtClean="0">
                <a:solidFill>
                  <a:schemeClr val="bg1"/>
                </a:solidFill>
              </a:rPr>
              <a:t>理 解</a:t>
            </a:r>
            <a:endParaRPr lang="en-US" altLang="zh-TW" sz="3600" b="1" dirty="0">
              <a:solidFill>
                <a:schemeClr val="bg1"/>
              </a:solidFill>
              <a:latin typeface="Arial" panose="020B0604020202020204" pitchFamily="34" charset="0"/>
              <a:ea typeface="PMingLiU" panose="02020500000000000000" pitchFamily="18" charset="-120"/>
            </a:endParaRPr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4043290" y="4173682"/>
            <a:ext cx="4537364" cy="768927"/>
          </a:xfrm>
          <a:prstGeom prst="rect">
            <a:avLst/>
          </a:prstGeom>
          <a:solidFill>
            <a:srgbClr val="C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buClr>
                <a:srgbClr val="FFFF66"/>
              </a:buClr>
              <a:buSzPct val="75000"/>
              <a:buFont typeface="Monotype Sorts" pitchFamily="-48" charset="2"/>
              <a:buChar char="/"/>
              <a:defRPr sz="3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>
              <a:buClr>
                <a:srgbClr val="FF6666"/>
              </a:buClr>
              <a:buSzPct val="75000"/>
              <a:buFont typeface="Monotype Sorts" pitchFamily="-48" charset="2"/>
              <a:buChar char="/"/>
              <a:defRPr sz="28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>
              <a:buClr>
                <a:srgbClr val="66CCFF"/>
              </a:buClr>
              <a:buSzPct val="75000"/>
              <a:buFont typeface="Monotype Sorts" pitchFamily="-48" charset="2"/>
              <a:buChar char="/"/>
              <a:defRPr sz="24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>
              <a:buClr>
                <a:srgbClr val="80FF00"/>
              </a:buClr>
              <a:buSzPct val="75000"/>
              <a:buFont typeface="Monotype Sorts" pitchFamily="-48" charset="2"/>
              <a:buChar char="/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>
              <a:buClr>
                <a:srgbClr val="FFCC66"/>
              </a:buClr>
              <a:buSzPct val="75000"/>
              <a:buFont typeface="Monotype Sorts" pitchFamily="-48" charset="2"/>
              <a:buChar char="/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CC66"/>
              </a:buClr>
              <a:buSzPct val="75000"/>
              <a:buFont typeface="Monotype Sorts" pitchFamily="-48" charset="2"/>
              <a:buChar char="/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CC66"/>
              </a:buClr>
              <a:buSzPct val="75000"/>
              <a:buFont typeface="Monotype Sorts" pitchFamily="-48" charset="2"/>
              <a:buChar char="/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CC66"/>
              </a:buClr>
              <a:buSzPct val="75000"/>
              <a:buFont typeface="Monotype Sorts" pitchFamily="-48" charset="2"/>
              <a:buChar char="/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CC66"/>
              </a:buClr>
              <a:buSzPct val="75000"/>
              <a:buFont typeface="Monotype Sorts" pitchFamily="-48" charset="2"/>
              <a:buChar char="/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>
              <a:buClrTx/>
              <a:buSzTx/>
              <a:buNone/>
            </a:pPr>
            <a:r>
              <a:rPr lang="zh-TW" altLang="en-US" sz="3600" b="1" dirty="0" smtClean="0">
                <a:solidFill>
                  <a:schemeClr val="bg1"/>
                </a:solidFill>
              </a:rPr>
              <a:t>應 用</a:t>
            </a:r>
            <a:endParaRPr lang="en-US" altLang="zh-TW" sz="3600" b="1" dirty="0">
              <a:solidFill>
                <a:schemeClr val="bg1"/>
              </a:solidFill>
              <a:latin typeface="Arial" panose="020B0604020202020204" pitchFamily="34" charset="0"/>
              <a:ea typeface="PMingLiU" panose="02020500000000000000" pitchFamily="18" charset="-120"/>
            </a:endParaRPr>
          </a:p>
        </p:txBody>
      </p:sp>
      <p:sp>
        <p:nvSpPr>
          <p:cNvPr id="7174" name="Rectangle 6"/>
          <p:cNvSpPr>
            <a:spLocks noChangeArrowheads="1"/>
          </p:cNvSpPr>
          <p:nvPr/>
        </p:nvSpPr>
        <p:spPr bwMode="auto">
          <a:xfrm>
            <a:off x="4571999" y="3404755"/>
            <a:ext cx="3435927" cy="768927"/>
          </a:xfrm>
          <a:prstGeom prst="rect">
            <a:avLst/>
          </a:prstGeom>
          <a:solidFill>
            <a:srgbClr val="C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buClr>
                <a:srgbClr val="FFFF66"/>
              </a:buClr>
              <a:buSzPct val="75000"/>
              <a:buFont typeface="Monotype Sorts" pitchFamily="-48" charset="2"/>
              <a:buChar char="/"/>
              <a:defRPr sz="3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>
              <a:buClr>
                <a:srgbClr val="FF6666"/>
              </a:buClr>
              <a:buSzPct val="75000"/>
              <a:buFont typeface="Monotype Sorts" pitchFamily="-48" charset="2"/>
              <a:buChar char="/"/>
              <a:defRPr sz="28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>
              <a:buClr>
                <a:srgbClr val="66CCFF"/>
              </a:buClr>
              <a:buSzPct val="75000"/>
              <a:buFont typeface="Monotype Sorts" pitchFamily="-48" charset="2"/>
              <a:buChar char="/"/>
              <a:defRPr sz="24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>
              <a:buClr>
                <a:srgbClr val="80FF00"/>
              </a:buClr>
              <a:buSzPct val="75000"/>
              <a:buFont typeface="Monotype Sorts" pitchFamily="-48" charset="2"/>
              <a:buChar char="/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>
              <a:buClr>
                <a:srgbClr val="FFCC66"/>
              </a:buClr>
              <a:buSzPct val="75000"/>
              <a:buFont typeface="Monotype Sorts" pitchFamily="-48" charset="2"/>
              <a:buChar char="/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CC66"/>
              </a:buClr>
              <a:buSzPct val="75000"/>
              <a:buFont typeface="Monotype Sorts" pitchFamily="-48" charset="2"/>
              <a:buChar char="/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CC66"/>
              </a:buClr>
              <a:buSzPct val="75000"/>
              <a:buFont typeface="Monotype Sorts" pitchFamily="-48" charset="2"/>
              <a:buChar char="/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CC66"/>
              </a:buClr>
              <a:buSzPct val="75000"/>
              <a:buFont typeface="Monotype Sorts" pitchFamily="-48" charset="2"/>
              <a:buChar char="/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CC66"/>
              </a:buClr>
              <a:buSzPct val="75000"/>
              <a:buFont typeface="Monotype Sorts" pitchFamily="-48" charset="2"/>
              <a:buChar char="/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>
              <a:buClrTx/>
              <a:buSzTx/>
              <a:buNone/>
            </a:pPr>
            <a:r>
              <a:rPr lang="zh-TW" altLang="en-US" sz="3600" b="1" dirty="0" smtClean="0">
                <a:solidFill>
                  <a:schemeClr val="bg1"/>
                </a:solidFill>
              </a:rPr>
              <a:t>分 析</a:t>
            </a:r>
            <a:endParaRPr lang="en-US" altLang="zh-TW" sz="3600" b="1" dirty="0">
              <a:solidFill>
                <a:schemeClr val="bg1"/>
              </a:solidFill>
              <a:latin typeface="Arial" panose="020B0604020202020204" pitchFamily="34" charset="0"/>
              <a:ea typeface="PMingLiU" panose="02020500000000000000" pitchFamily="18" charset="-120"/>
            </a:endParaRPr>
          </a:p>
        </p:txBody>
      </p:sp>
      <p:sp>
        <p:nvSpPr>
          <p:cNvPr id="7175" name="Rectangle 7"/>
          <p:cNvSpPr>
            <a:spLocks noChangeArrowheads="1"/>
          </p:cNvSpPr>
          <p:nvPr/>
        </p:nvSpPr>
        <p:spPr bwMode="auto">
          <a:xfrm>
            <a:off x="5025736" y="2647951"/>
            <a:ext cx="2521527" cy="756804"/>
          </a:xfrm>
          <a:prstGeom prst="rect">
            <a:avLst/>
          </a:prstGeom>
          <a:solidFill>
            <a:srgbClr val="C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buClr>
                <a:srgbClr val="FFFF66"/>
              </a:buClr>
              <a:buSzPct val="75000"/>
              <a:buFont typeface="Monotype Sorts" pitchFamily="-48" charset="2"/>
              <a:buChar char="/"/>
              <a:defRPr sz="3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>
              <a:buClr>
                <a:srgbClr val="FF6666"/>
              </a:buClr>
              <a:buSzPct val="75000"/>
              <a:buFont typeface="Monotype Sorts" pitchFamily="-48" charset="2"/>
              <a:buChar char="/"/>
              <a:defRPr sz="28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>
              <a:buClr>
                <a:srgbClr val="66CCFF"/>
              </a:buClr>
              <a:buSzPct val="75000"/>
              <a:buFont typeface="Monotype Sorts" pitchFamily="-48" charset="2"/>
              <a:buChar char="/"/>
              <a:defRPr sz="24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>
              <a:buClr>
                <a:srgbClr val="80FF00"/>
              </a:buClr>
              <a:buSzPct val="75000"/>
              <a:buFont typeface="Monotype Sorts" pitchFamily="-48" charset="2"/>
              <a:buChar char="/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>
              <a:buClr>
                <a:srgbClr val="FFCC66"/>
              </a:buClr>
              <a:buSzPct val="75000"/>
              <a:buFont typeface="Monotype Sorts" pitchFamily="-48" charset="2"/>
              <a:buChar char="/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CC66"/>
              </a:buClr>
              <a:buSzPct val="75000"/>
              <a:buFont typeface="Monotype Sorts" pitchFamily="-48" charset="2"/>
              <a:buChar char="/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CC66"/>
              </a:buClr>
              <a:buSzPct val="75000"/>
              <a:buFont typeface="Monotype Sorts" pitchFamily="-48" charset="2"/>
              <a:buChar char="/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CC66"/>
              </a:buClr>
              <a:buSzPct val="75000"/>
              <a:buFont typeface="Monotype Sorts" pitchFamily="-48" charset="2"/>
              <a:buChar char="/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CC66"/>
              </a:buClr>
              <a:buSzPct val="75000"/>
              <a:buFont typeface="Monotype Sorts" pitchFamily="-48" charset="2"/>
              <a:buChar char="/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>
              <a:buClrTx/>
              <a:buSzTx/>
              <a:buNone/>
            </a:pPr>
            <a:r>
              <a:rPr lang="zh-TW" altLang="en-US" sz="3600" b="1" dirty="0" smtClean="0">
                <a:solidFill>
                  <a:schemeClr val="bg1"/>
                </a:solidFill>
              </a:rPr>
              <a:t>綜 合</a:t>
            </a:r>
            <a:endParaRPr lang="en-US" altLang="zh-TW" sz="3600" b="1" dirty="0">
              <a:solidFill>
                <a:schemeClr val="bg1"/>
              </a:solidFill>
              <a:latin typeface="Arial" panose="020B0604020202020204" pitchFamily="34" charset="0"/>
              <a:ea typeface="PMingLiU" panose="02020500000000000000" pitchFamily="18" charset="-120"/>
            </a:endParaRPr>
          </a:p>
        </p:txBody>
      </p:sp>
      <p:sp>
        <p:nvSpPr>
          <p:cNvPr id="7176" name="Rectangle 8"/>
          <p:cNvSpPr>
            <a:spLocks noChangeArrowheads="1"/>
          </p:cNvSpPr>
          <p:nvPr/>
        </p:nvSpPr>
        <p:spPr bwMode="auto">
          <a:xfrm>
            <a:off x="5333999" y="1905000"/>
            <a:ext cx="1967345" cy="730828"/>
          </a:xfrm>
          <a:prstGeom prst="rect">
            <a:avLst/>
          </a:prstGeom>
          <a:solidFill>
            <a:srgbClr val="C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buClr>
                <a:srgbClr val="FFFF66"/>
              </a:buClr>
              <a:buSzPct val="75000"/>
              <a:buFont typeface="Monotype Sorts" pitchFamily="-48" charset="2"/>
              <a:buChar char="/"/>
              <a:defRPr sz="3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>
              <a:buClr>
                <a:srgbClr val="FF6666"/>
              </a:buClr>
              <a:buSzPct val="75000"/>
              <a:buFont typeface="Monotype Sorts" pitchFamily="-48" charset="2"/>
              <a:buChar char="/"/>
              <a:defRPr sz="28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>
              <a:buClr>
                <a:srgbClr val="66CCFF"/>
              </a:buClr>
              <a:buSzPct val="75000"/>
              <a:buFont typeface="Monotype Sorts" pitchFamily="-48" charset="2"/>
              <a:buChar char="/"/>
              <a:defRPr sz="24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>
              <a:buClr>
                <a:srgbClr val="80FF00"/>
              </a:buClr>
              <a:buSzPct val="75000"/>
              <a:buFont typeface="Monotype Sorts" pitchFamily="-48" charset="2"/>
              <a:buChar char="/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>
              <a:buClr>
                <a:srgbClr val="FFCC66"/>
              </a:buClr>
              <a:buSzPct val="75000"/>
              <a:buFont typeface="Monotype Sorts" pitchFamily="-48" charset="2"/>
              <a:buChar char="/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CC66"/>
              </a:buClr>
              <a:buSzPct val="75000"/>
              <a:buFont typeface="Monotype Sorts" pitchFamily="-48" charset="2"/>
              <a:buChar char="/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CC66"/>
              </a:buClr>
              <a:buSzPct val="75000"/>
              <a:buFont typeface="Monotype Sorts" pitchFamily="-48" charset="2"/>
              <a:buChar char="/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CC66"/>
              </a:buClr>
              <a:buSzPct val="75000"/>
              <a:buFont typeface="Monotype Sorts" pitchFamily="-48" charset="2"/>
              <a:buChar char="/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CC66"/>
              </a:buClr>
              <a:buSzPct val="75000"/>
              <a:buFont typeface="Monotype Sorts" pitchFamily="-48" charset="2"/>
              <a:buChar char="/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>
              <a:buClrTx/>
              <a:buSzTx/>
              <a:buNone/>
            </a:pPr>
            <a:r>
              <a:rPr lang="zh-TW" altLang="en-US" sz="3600" b="1" dirty="0" smtClean="0">
                <a:solidFill>
                  <a:schemeClr val="bg1"/>
                </a:solidFill>
              </a:rPr>
              <a:t>評 鑑</a:t>
            </a:r>
            <a:endParaRPr lang="en-US" altLang="zh-TW" sz="3600" b="1" dirty="0">
              <a:solidFill>
                <a:schemeClr val="bg1"/>
              </a:solidFill>
              <a:latin typeface="Arial" panose="020B0604020202020204" pitchFamily="34" charset="0"/>
              <a:ea typeface="PMingLiU" panose="02020500000000000000" pitchFamily="18" charset="-120"/>
            </a:endParaRPr>
          </a:p>
        </p:txBody>
      </p:sp>
      <p:sp>
        <p:nvSpPr>
          <p:cNvPr id="10" name="Cloud Callout 9"/>
          <p:cNvSpPr/>
          <p:nvPr/>
        </p:nvSpPr>
        <p:spPr bwMode="auto">
          <a:xfrm rot="1246091">
            <a:off x="8380087" y="2001351"/>
            <a:ext cx="3612572" cy="1825336"/>
          </a:xfrm>
          <a:prstGeom prst="cloudCallout">
            <a:avLst>
              <a:gd name="adj1" fmla="val -23761"/>
              <a:gd name="adj2" fmla="val 112033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zh-TW" altLang="en-US" sz="2800" b="1" dirty="0">
                <a:solidFill>
                  <a:schemeClr val="bg1"/>
                </a:solidFill>
                <a:latin typeface="Arial" panose="020B0604020202020204" pitchFamily="34" charset="0"/>
              </a:rPr>
              <a:t>孩子在學校成</a:t>
            </a:r>
            <a:r>
              <a:rPr lang="zh-TW" altLang="en-US" sz="2800" b="1" dirty="0" smtClean="0">
                <a:solidFill>
                  <a:schemeClr val="bg1"/>
                </a:solidFill>
                <a:latin typeface="Arial" panose="020B0604020202020204" pitchFamily="34" charset="0"/>
              </a:rPr>
              <a:t>功</a:t>
            </a:r>
            <a:r>
              <a:rPr lang="zh-TW" altLang="en-US" sz="2800" b="1" dirty="0">
                <a:solidFill>
                  <a:schemeClr val="bg1"/>
                </a:solidFill>
                <a:latin typeface="Arial" panose="020B0604020202020204" pitchFamily="34" charset="0"/>
              </a:rPr>
              <a:t>所需</a:t>
            </a:r>
            <a:r>
              <a:rPr lang="zh-TW" altLang="en-US" sz="2800" b="1" dirty="0" smtClean="0">
                <a:solidFill>
                  <a:schemeClr val="bg1"/>
                </a:solidFill>
                <a:latin typeface="Arial" panose="020B0604020202020204" pitchFamily="34" charset="0"/>
              </a:rPr>
              <a:t>的低階認知層級</a:t>
            </a:r>
            <a:endParaRPr lang="en-US" altLang="zh-TW" sz="2800" b="1" dirty="0">
              <a:solidFill>
                <a:schemeClr val="bg1"/>
              </a:solidFill>
            </a:endParaRPr>
          </a:p>
        </p:txBody>
      </p:sp>
      <p:sp>
        <p:nvSpPr>
          <p:cNvPr id="12" name="Oval 11"/>
          <p:cNvSpPr/>
          <p:nvPr/>
        </p:nvSpPr>
        <p:spPr bwMode="auto">
          <a:xfrm>
            <a:off x="5239057" y="4242954"/>
            <a:ext cx="2196762" cy="2313709"/>
          </a:xfrm>
          <a:prstGeom prst="ellipse">
            <a:avLst/>
          </a:prstGeom>
          <a:noFill/>
          <a:ln w="5715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12-14-2016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師大助教研習 </a:t>
            </a:r>
            <a:r>
              <a:rPr lang="en-US" altLang="zh-TW" smtClean="0"/>
              <a:t>- </a:t>
            </a:r>
            <a:r>
              <a:rPr lang="zh-TW" altLang="en-US" smtClean="0"/>
              <a:t>教學方法變變變！                  </a:t>
            </a:r>
            <a:r>
              <a:rPr lang="en-US" altLang="zh-TW" smtClean="0"/>
              <a:t>by</a:t>
            </a:r>
            <a:r>
              <a:rPr lang="zh-TW" altLang="en-US" smtClean="0"/>
              <a:t>國立清大   呂秀蓮</a:t>
            </a:r>
            <a:endParaRPr lang="en-US" dirty="0"/>
          </a:p>
        </p:txBody>
      </p:sp>
      <p:sp>
        <p:nvSpPr>
          <p:cNvPr id="15" name="Line Callout 2 14"/>
          <p:cNvSpPr/>
          <p:nvPr/>
        </p:nvSpPr>
        <p:spPr bwMode="auto">
          <a:xfrm>
            <a:off x="1186668" y="3241963"/>
            <a:ext cx="1987118" cy="1094509"/>
          </a:xfrm>
          <a:prstGeom prst="borderCallout2">
            <a:avLst>
              <a:gd name="adj1" fmla="val -4780"/>
              <a:gd name="adj2" fmla="val 81667"/>
              <a:gd name="adj3" fmla="val -25168"/>
              <a:gd name="adj4" fmla="val 112119"/>
              <a:gd name="adj5" fmla="val 126831"/>
              <a:gd name="adj6" fmla="val 193601"/>
            </a:avLst>
          </a:prstGeom>
          <a:noFill/>
          <a:ln w="38100" cap="flat" cmpd="sng" algn="ctr">
            <a:solidFill>
              <a:schemeClr val="bg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en-US" sz="3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anose="020B0604020202020204" pitchFamily="34" charset="0"/>
              </a:rPr>
              <a:t>直接教學法</a:t>
            </a:r>
            <a:endParaRPr kumimoji="0" lang="en-US" sz="32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AE08F-B0D1-40BF-86F2-9ED93507FC6E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4095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7307844" y="23494"/>
            <a:ext cx="4818651" cy="954107"/>
          </a:xfrm>
          <a:solidFill>
            <a:srgbClr val="FF0000"/>
          </a:solidFill>
          <a:ln w="76200">
            <a:solidFill>
              <a:srgbClr val="FFC000"/>
            </a:solidFill>
          </a:ln>
        </p:spPr>
        <p:txBody>
          <a:bodyPr/>
          <a:lstStyle/>
          <a:p>
            <a:r>
              <a:rPr lang="zh-TW" altLang="en-US" sz="3200" dirty="0">
                <a:latin typeface="+mn-ea"/>
                <a:ea typeface="+mn-ea"/>
              </a:rPr>
              <a:t>我們來設計一</a:t>
            </a:r>
            <a:r>
              <a:rPr lang="zh-TW" altLang="en-US" sz="3200" dirty="0" smtClean="0">
                <a:latin typeface="+mn-ea"/>
                <a:ea typeface="+mn-ea"/>
              </a:rPr>
              <a:t>個</a:t>
            </a:r>
            <a:r>
              <a:rPr lang="zh-TW" altLang="en-US" sz="3200" dirty="0">
                <a:latin typeface="+mn-ea"/>
                <a:ea typeface="+mn-ea"/>
              </a:rPr>
              <a:t>關</a:t>
            </a:r>
            <a:r>
              <a:rPr lang="zh-TW" altLang="en-US" sz="3200" dirty="0" smtClean="0">
                <a:latin typeface="+mn-ea"/>
                <a:ea typeface="+mn-ea"/>
              </a:rPr>
              <a:t>於「個</a:t>
            </a:r>
            <a:r>
              <a:rPr lang="zh-TW" altLang="en-US" sz="3200" dirty="0">
                <a:latin typeface="+mn-ea"/>
                <a:ea typeface="+mn-ea"/>
              </a:rPr>
              <a:t>體所扮演的角</a:t>
            </a:r>
            <a:r>
              <a:rPr lang="zh-TW" altLang="en-US" sz="3200" dirty="0" smtClean="0">
                <a:latin typeface="+mn-ea"/>
                <a:ea typeface="+mn-ea"/>
              </a:rPr>
              <a:t>色」的教</a:t>
            </a:r>
            <a:r>
              <a:rPr lang="zh-TW" altLang="en-US" sz="3200" dirty="0">
                <a:latin typeface="+mn-ea"/>
                <a:ea typeface="+mn-ea"/>
              </a:rPr>
              <a:t>案</a:t>
            </a:r>
            <a:endParaRPr lang="en-US" altLang="zh-TW" sz="3200" dirty="0">
              <a:latin typeface="+mn-ea"/>
              <a:ea typeface="+mn-ea"/>
            </a:endParaRPr>
          </a:p>
        </p:txBody>
      </p:sp>
      <p:sp>
        <p:nvSpPr>
          <p:cNvPr id="151555" name="Rectangle 3"/>
          <p:cNvSpPr>
            <a:spLocks noGrp="1" noChangeArrowheads="1"/>
          </p:cNvSpPr>
          <p:nvPr>
            <p:ph idx="1"/>
          </p:nvPr>
        </p:nvSpPr>
        <p:spPr>
          <a:xfrm>
            <a:off x="220372" y="1544766"/>
            <a:ext cx="11870028" cy="4410486"/>
          </a:xfrm>
        </p:spPr>
        <p:txBody>
          <a:bodyPr/>
          <a:lstStyle/>
          <a:p>
            <a:pPr>
              <a:lnSpc>
                <a:spcPct val="125000"/>
              </a:lnSpc>
            </a:pPr>
            <a:r>
              <a:rPr lang="zh-TW" altLang="en-US" b="1" dirty="0" smtClean="0">
                <a:solidFill>
                  <a:schemeClr val="accent6">
                    <a:lumMod val="75000"/>
                  </a:schemeClr>
                </a:solidFill>
                <a:latin typeface="+mn-ea"/>
              </a:rPr>
              <a:t>教導</a:t>
            </a:r>
            <a:r>
              <a:rPr lang="en-US" altLang="zh-TW" b="1" dirty="0" smtClean="0">
                <a:solidFill>
                  <a:schemeClr val="accent6">
                    <a:lumMod val="75000"/>
                  </a:schemeClr>
                </a:solidFill>
                <a:latin typeface="+mn-ea"/>
              </a:rPr>
              <a:t>(</a:t>
            </a:r>
            <a:r>
              <a:rPr lang="zh-TW" altLang="en-US" b="1" dirty="0" smtClean="0">
                <a:solidFill>
                  <a:schemeClr val="accent6">
                    <a:lumMod val="75000"/>
                  </a:schemeClr>
                </a:solidFill>
                <a:latin typeface="+mn-ea"/>
              </a:rPr>
              <a:t>文本</a:t>
            </a:r>
            <a:r>
              <a:rPr lang="en-US" altLang="zh-TW" b="1" dirty="0" smtClean="0">
                <a:solidFill>
                  <a:schemeClr val="accent6">
                    <a:lumMod val="75000"/>
                  </a:schemeClr>
                </a:solidFill>
                <a:latin typeface="+mn-ea"/>
              </a:rPr>
              <a:t>)</a:t>
            </a:r>
            <a:r>
              <a:rPr lang="zh-TW" altLang="en-US" b="1" dirty="0" smtClean="0">
                <a:latin typeface="+mn-ea"/>
              </a:rPr>
              <a:t>：故事選讀與人所扮演的各式角</a:t>
            </a:r>
            <a:r>
              <a:rPr lang="zh-TW" altLang="en-US" b="1" dirty="0">
                <a:latin typeface="+mn-ea"/>
              </a:rPr>
              <a:t>色的事</a:t>
            </a:r>
            <a:r>
              <a:rPr lang="zh-TW" altLang="en-US" b="1" dirty="0" smtClean="0">
                <a:latin typeface="+mn-ea"/>
              </a:rPr>
              <a:t>實與概</a:t>
            </a:r>
            <a:r>
              <a:rPr lang="zh-TW" altLang="en-US" b="1" dirty="0">
                <a:latin typeface="+mn-ea"/>
              </a:rPr>
              <a:t>念理論</a:t>
            </a:r>
            <a:endParaRPr lang="en-US" altLang="zh-TW" b="1" dirty="0">
              <a:latin typeface="+mn-ea"/>
            </a:endParaRPr>
          </a:p>
          <a:p>
            <a:pPr>
              <a:lnSpc>
                <a:spcPct val="90000"/>
              </a:lnSpc>
            </a:pPr>
            <a:r>
              <a:rPr lang="zh-TW" altLang="en-US" b="1" dirty="0" smtClean="0">
                <a:solidFill>
                  <a:schemeClr val="accent6">
                    <a:lumMod val="75000"/>
                  </a:schemeClr>
                </a:solidFill>
                <a:latin typeface="+mn-ea"/>
              </a:rPr>
              <a:t>提問</a:t>
            </a:r>
            <a:r>
              <a:rPr lang="en-US" altLang="zh-TW" b="1" dirty="0" smtClean="0">
                <a:solidFill>
                  <a:schemeClr val="accent6">
                    <a:lumMod val="75000"/>
                  </a:schemeClr>
                </a:solidFill>
                <a:latin typeface="+mn-ea"/>
              </a:rPr>
              <a:t>(5W1H)</a:t>
            </a:r>
            <a:r>
              <a:rPr lang="zh-TW" altLang="en-US" b="1" dirty="0" smtClean="0">
                <a:solidFill>
                  <a:schemeClr val="accent6">
                    <a:lumMod val="75000"/>
                  </a:schemeClr>
                </a:solidFill>
                <a:latin typeface="+mn-ea"/>
              </a:rPr>
              <a:t>：</a:t>
            </a:r>
            <a:r>
              <a:rPr lang="zh-TW" altLang="en-US" b="1" dirty="0" smtClean="0">
                <a:latin typeface="+mn-ea"/>
              </a:rPr>
              <a:t>檢驗學生的理解，討論文</a:t>
            </a:r>
            <a:r>
              <a:rPr lang="zh-TW" altLang="en-US" b="1" dirty="0">
                <a:latin typeface="+mn-ea"/>
              </a:rPr>
              <a:t>本</a:t>
            </a:r>
            <a:r>
              <a:rPr lang="zh-TW" altLang="en-US" b="1" dirty="0" smtClean="0">
                <a:latin typeface="+mn-ea"/>
              </a:rPr>
              <a:t>中</a:t>
            </a:r>
            <a:r>
              <a:rPr lang="zh-TW" altLang="en-US" b="1" dirty="0">
                <a:latin typeface="+mn-ea"/>
              </a:rPr>
              <a:t>人所扮演的各式角</a:t>
            </a:r>
            <a:r>
              <a:rPr lang="zh-TW" altLang="en-US" b="1" dirty="0" smtClean="0">
                <a:latin typeface="+mn-ea"/>
              </a:rPr>
              <a:t>色，並</a:t>
            </a:r>
            <a:r>
              <a:rPr lang="zh-TW" altLang="en-US" b="1" dirty="0">
                <a:latin typeface="+mn-ea"/>
              </a:rPr>
              <a:t>與自己的經驗連</a:t>
            </a:r>
            <a:r>
              <a:rPr lang="zh-TW" altLang="en-US" b="1" dirty="0" smtClean="0">
                <a:latin typeface="+mn-ea"/>
              </a:rPr>
              <a:t>結</a:t>
            </a:r>
            <a:endParaRPr lang="en-US" altLang="zh-TW" b="1" dirty="0" smtClean="0">
              <a:latin typeface="+mn-ea"/>
            </a:endParaRPr>
          </a:p>
          <a:p>
            <a:pPr>
              <a:lnSpc>
                <a:spcPct val="90000"/>
              </a:lnSpc>
            </a:pPr>
            <a:r>
              <a:rPr lang="zh-TW" altLang="en-US" b="1" dirty="0" smtClean="0">
                <a:solidFill>
                  <a:schemeClr val="accent6">
                    <a:lumMod val="75000"/>
                  </a:schemeClr>
                </a:solidFill>
                <a:latin typeface="+mn-ea"/>
              </a:rPr>
              <a:t>練習</a:t>
            </a:r>
            <a:endParaRPr lang="en-US" altLang="zh-TW" b="1" dirty="0" smtClean="0">
              <a:solidFill>
                <a:schemeClr val="accent6">
                  <a:lumMod val="75000"/>
                </a:schemeClr>
              </a:solidFill>
              <a:latin typeface="+mn-ea"/>
            </a:endParaRPr>
          </a:p>
          <a:p>
            <a:pPr lvl="1">
              <a:lnSpc>
                <a:spcPct val="90000"/>
              </a:lnSpc>
            </a:pPr>
            <a:r>
              <a:rPr lang="zh-TW" altLang="en-US" b="1" dirty="0" smtClean="0">
                <a:solidFill>
                  <a:schemeClr val="accent6">
                    <a:lumMod val="75000"/>
                  </a:schemeClr>
                </a:solidFill>
                <a:latin typeface="+mn-ea"/>
              </a:rPr>
              <a:t>結構練習 </a:t>
            </a:r>
            <a:r>
              <a:rPr lang="en-US" altLang="zh-TW" b="1" dirty="0" smtClean="0">
                <a:latin typeface="+mn-ea"/>
              </a:rPr>
              <a:t>- </a:t>
            </a:r>
            <a:r>
              <a:rPr lang="zh-TW" altLang="en-US" b="1" dirty="0" smtClean="0">
                <a:latin typeface="+mn-ea"/>
              </a:rPr>
              <a:t>老師示範，學生模</a:t>
            </a:r>
            <a:r>
              <a:rPr lang="zh-TW" altLang="en-US" b="1" dirty="0">
                <a:latin typeface="+mn-ea"/>
              </a:rPr>
              <a:t>作</a:t>
            </a:r>
            <a:r>
              <a:rPr lang="zh-TW" altLang="en-US" b="1" dirty="0" smtClean="0">
                <a:latin typeface="+mn-ea"/>
              </a:rPr>
              <a:t>分析主角的血親和社會角色</a:t>
            </a:r>
            <a:endParaRPr lang="en-US" altLang="zh-TW" b="1" dirty="0" smtClean="0">
              <a:latin typeface="+mn-ea"/>
            </a:endParaRPr>
          </a:p>
          <a:p>
            <a:pPr lvl="1">
              <a:lnSpc>
                <a:spcPct val="90000"/>
              </a:lnSpc>
            </a:pPr>
            <a:r>
              <a:rPr lang="zh-TW" altLang="en-US" b="1" dirty="0" smtClean="0">
                <a:solidFill>
                  <a:schemeClr val="accent6">
                    <a:lumMod val="75000"/>
                  </a:schemeClr>
                </a:solidFill>
                <a:latin typeface="+mn-ea"/>
              </a:rPr>
              <a:t>引導練習</a:t>
            </a:r>
            <a:r>
              <a:rPr lang="en-US" altLang="zh-TW" b="1" dirty="0" smtClean="0">
                <a:solidFill>
                  <a:schemeClr val="accent6">
                    <a:lumMod val="75000"/>
                  </a:schemeClr>
                </a:solidFill>
                <a:latin typeface="+mn-ea"/>
              </a:rPr>
              <a:t>-</a:t>
            </a:r>
            <a:r>
              <a:rPr lang="en-US" altLang="zh-TW" b="1" dirty="0" smtClean="0">
                <a:latin typeface="+mn-ea"/>
              </a:rPr>
              <a:t> </a:t>
            </a:r>
            <a:r>
              <a:rPr lang="zh-TW" altLang="en-US" b="1" dirty="0" smtClean="0">
                <a:latin typeface="+mn-ea"/>
              </a:rPr>
              <a:t> 小組合作，分析</a:t>
            </a:r>
            <a:r>
              <a:rPr lang="zh-TW" altLang="en-US" b="1" dirty="0">
                <a:latin typeface="+mn-ea"/>
              </a:rPr>
              <a:t>其</a:t>
            </a:r>
            <a:r>
              <a:rPr lang="zh-TW" altLang="en-US" b="1" dirty="0" smtClean="0">
                <a:latin typeface="+mn-ea"/>
              </a:rPr>
              <a:t>他角色的</a:t>
            </a:r>
            <a:r>
              <a:rPr lang="zh-TW" altLang="en-US" b="1" dirty="0">
                <a:latin typeface="+mn-ea"/>
              </a:rPr>
              <a:t>血親和社會</a:t>
            </a:r>
            <a:r>
              <a:rPr lang="zh-TW" altLang="en-US" b="1" dirty="0" smtClean="0">
                <a:latin typeface="+mn-ea"/>
              </a:rPr>
              <a:t>角色，並</a:t>
            </a:r>
            <a:r>
              <a:rPr lang="zh-TW" altLang="en-US" b="1" dirty="0">
                <a:latin typeface="+mn-ea"/>
              </a:rPr>
              <a:t>製作關係概念圖</a:t>
            </a:r>
          </a:p>
          <a:p>
            <a:pPr lvl="1">
              <a:lnSpc>
                <a:spcPct val="90000"/>
              </a:lnSpc>
            </a:pPr>
            <a:r>
              <a:rPr lang="zh-TW" altLang="en-US" b="1" dirty="0" smtClean="0">
                <a:solidFill>
                  <a:schemeClr val="accent6">
                    <a:lumMod val="75000"/>
                  </a:schemeClr>
                </a:solidFill>
                <a:latin typeface="+mn-ea"/>
              </a:rPr>
              <a:t>獨立練習</a:t>
            </a:r>
            <a:r>
              <a:rPr lang="en-US" altLang="zh-TW" b="1" dirty="0" smtClean="0">
                <a:solidFill>
                  <a:schemeClr val="accent6">
                    <a:lumMod val="75000"/>
                  </a:schemeClr>
                </a:solidFill>
                <a:latin typeface="+mn-ea"/>
              </a:rPr>
              <a:t>-</a:t>
            </a:r>
            <a:r>
              <a:rPr lang="en-US" altLang="zh-TW" b="1" dirty="0" smtClean="0">
                <a:latin typeface="+mn-ea"/>
              </a:rPr>
              <a:t> </a:t>
            </a:r>
            <a:r>
              <a:rPr lang="zh-TW" altLang="en-US" b="1" dirty="0" smtClean="0">
                <a:latin typeface="+mn-ea"/>
              </a:rPr>
              <a:t> 回家作業：選一</a:t>
            </a:r>
            <a:r>
              <a:rPr lang="zh-TW" altLang="en-US" b="1" dirty="0">
                <a:latin typeface="+mn-ea"/>
              </a:rPr>
              <a:t>親</a:t>
            </a:r>
            <a:r>
              <a:rPr lang="zh-TW" altLang="en-US" b="1" dirty="0" smtClean="0">
                <a:latin typeface="+mn-ea"/>
              </a:rPr>
              <a:t>人或朋友，分析其血親</a:t>
            </a:r>
            <a:r>
              <a:rPr lang="zh-TW" altLang="en-US" b="1" dirty="0">
                <a:latin typeface="+mn-ea"/>
              </a:rPr>
              <a:t>和</a:t>
            </a:r>
            <a:r>
              <a:rPr lang="zh-TW" altLang="en-US" b="1" dirty="0" smtClean="0">
                <a:latin typeface="+mn-ea"/>
              </a:rPr>
              <a:t>社會</a:t>
            </a:r>
            <a:r>
              <a:rPr lang="zh-TW" altLang="en-US" b="1" dirty="0">
                <a:latin typeface="+mn-ea"/>
              </a:rPr>
              <a:t>角色，並製作關係概念圖</a:t>
            </a:r>
            <a:endParaRPr lang="en-US" altLang="zh-TW" b="1" dirty="0">
              <a:latin typeface="+mn-ea"/>
            </a:endParaRPr>
          </a:p>
          <a:p>
            <a:pPr lvl="1">
              <a:lnSpc>
                <a:spcPct val="90000"/>
              </a:lnSpc>
            </a:pPr>
            <a:endParaRPr lang="en-US" altLang="zh-TW" b="1" dirty="0" smtClean="0">
              <a:latin typeface="+mn-ea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12-14-2016</a:t>
            </a:r>
            <a:endParaRPr lang="en-US" altLang="zh-TW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師大助教研習 </a:t>
            </a:r>
            <a:r>
              <a:rPr lang="en-US" altLang="zh-TW" smtClean="0"/>
              <a:t>- </a:t>
            </a:r>
            <a:r>
              <a:rPr lang="zh-TW" altLang="en-US" smtClean="0"/>
              <a:t>教學方法變變變！                  </a:t>
            </a:r>
            <a:r>
              <a:rPr lang="en-US" altLang="zh-TW" smtClean="0"/>
              <a:t>by</a:t>
            </a:r>
            <a:r>
              <a:rPr lang="zh-TW" altLang="en-US" smtClean="0"/>
              <a:t>國立清大   呂秀蓮</a:t>
            </a:r>
            <a:endParaRPr lang="en-US" altLang="zh-TW" dirty="0"/>
          </a:p>
        </p:txBody>
      </p:sp>
      <p:sp>
        <p:nvSpPr>
          <p:cNvPr id="8" name="Title 8"/>
          <p:cNvSpPr txBox="1">
            <a:spLocks/>
          </p:cNvSpPr>
          <p:nvPr/>
        </p:nvSpPr>
        <p:spPr bwMode="auto">
          <a:xfrm>
            <a:off x="0" y="23494"/>
            <a:ext cx="7307844" cy="954107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4400" b="1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rebuchet MS" panose="020B0603020202020204" pitchFamily="34" charset="0"/>
                <a:ea typeface="Osaka" charset="0"/>
                <a:cs typeface="Osaka" charset="0"/>
              </a:defRPr>
            </a:lvl2pPr>
            <a:lvl3pPr algn="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rebuchet MS" panose="020B0603020202020204" pitchFamily="34" charset="0"/>
                <a:ea typeface="Osaka" charset="0"/>
                <a:cs typeface="Osaka" charset="0"/>
              </a:defRPr>
            </a:lvl3pPr>
            <a:lvl4pPr algn="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rebuchet MS" panose="020B0603020202020204" pitchFamily="34" charset="0"/>
                <a:ea typeface="Osaka" charset="0"/>
                <a:cs typeface="Osaka" charset="0"/>
              </a:defRPr>
            </a:lvl4pPr>
            <a:lvl5pPr algn="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rebuchet MS" panose="020B0603020202020204" pitchFamily="34" charset="0"/>
                <a:ea typeface="Osaka" charset="0"/>
                <a:cs typeface="Osaka" charset="0"/>
              </a:defRPr>
            </a:lvl5pPr>
            <a:lvl6pPr marL="457200" algn="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rebuchet MS" panose="020B0603020202020204" pitchFamily="34" charset="0"/>
                <a:ea typeface="Osaka" charset="0"/>
                <a:cs typeface="Osaka" charset="0"/>
              </a:defRPr>
            </a:lvl6pPr>
            <a:lvl7pPr marL="914400" algn="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rebuchet MS" panose="020B0603020202020204" pitchFamily="34" charset="0"/>
                <a:ea typeface="Osaka" charset="0"/>
                <a:cs typeface="Osaka" charset="0"/>
              </a:defRPr>
            </a:lvl7pPr>
            <a:lvl8pPr marL="1371600" algn="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rebuchet MS" panose="020B0603020202020204" pitchFamily="34" charset="0"/>
                <a:ea typeface="Osaka" charset="0"/>
                <a:cs typeface="Osaka" charset="0"/>
              </a:defRPr>
            </a:lvl8pPr>
            <a:lvl9pPr marL="1828800" algn="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rebuchet MS" panose="020B0603020202020204" pitchFamily="34" charset="0"/>
                <a:ea typeface="Osaka" charset="0"/>
                <a:cs typeface="Osaka" charset="0"/>
              </a:defRPr>
            </a:lvl9pPr>
          </a:lstStyle>
          <a:p>
            <a:pPr algn="l"/>
            <a:r>
              <a:rPr lang="zh-TW" altLang="en-US" sz="2800" dirty="0">
                <a:solidFill>
                  <a:srgbClr val="FFFF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社</a:t>
            </a:r>
            <a:r>
              <a:rPr lang="en-US" altLang="zh-TW" sz="2800" dirty="0">
                <a:solidFill>
                  <a:srgbClr val="FFFF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5-4-4</a:t>
            </a:r>
            <a:r>
              <a:rPr lang="zh-TW" altLang="en-US" sz="2800" dirty="0">
                <a:solidFill>
                  <a:srgbClr val="FFFF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分析個體所扮演的角色，會受到人格特</a:t>
            </a:r>
            <a:r>
              <a:rPr lang="zh-TW" altLang="en-US" sz="2800" dirty="0" smtClean="0">
                <a:solidFill>
                  <a:srgbClr val="FFFF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質的影</a:t>
            </a:r>
            <a:r>
              <a:rPr lang="zh-TW" altLang="en-US" sz="2800" dirty="0">
                <a:solidFill>
                  <a:srgbClr val="FFFF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響</a:t>
            </a:r>
            <a:r>
              <a:rPr lang="zh-TW" altLang="en-US" sz="2800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  <a:endParaRPr lang="en-US" sz="2800" dirty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" name="Line Callout 2 1"/>
          <p:cNvSpPr/>
          <p:nvPr/>
        </p:nvSpPr>
        <p:spPr bwMode="auto">
          <a:xfrm>
            <a:off x="7028136" y="2854867"/>
            <a:ext cx="1560718" cy="895142"/>
          </a:xfrm>
          <a:prstGeom prst="borderCallout2">
            <a:avLst>
              <a:gd name="adj1" fmla="val 18750"/>
              <a:gd name="adj2" fmla="val -8333"/>
              <a:gd name="adj3" fmla="val 36607"/>
              <a:gd name="adj4" fmla="val -38365"/>
              <a:gd name="adj5" fmla="val -28572"/>
              <a:gd name="adj6" fmla="val -248554"/>
            </a:avLst>
          </a:prstGeom>
          <a:solidFill>
            <a:schemeClr val="accent1"/>
          </a:solidFill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en-US" sz="2800" b="1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理解；提問</a:t>
            </a: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Line Callout 2 8"/>
          <p:cNvSpPr/>
          <p:nvPr/>
        </p:nvSpPr>
        <p:spPr bwMode="auto">
          <a:xfrm>
            <a:off x="10157100" y="3159748"/>
            <a:ext cx="1468945" cy="908021"/>
          </a:xfrm>
          <a:prstGeom prst="borderCallout2">
            <a:avLst>
              <a:gd name="adj1" fmla="val 18750"/>
              <a:gd name="adj2" fmla="val -8333"/>
              <a:gd name="adj3" fmla="val 50893"/>
              <a:gd name="adj4" fmla="val -35535"/>
              <a:gd name="adj5" fmla="val 94642"/>
              <a:gd name="adj6" fmla="val -341950"/>
            </a:avLst>
          </a:prstGeom>
          <a:solidFill>
            <a:schemeClr val="accent1"/>
          </a:solidFill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en-US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應用；示範</a:t>
            </a: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Line Callout 2 9"/>
          <p:cNvSpPr/>
          <p:nvPr/>
        </p:nvSpPr>
        <p:spPr bwMode="auto">
          <a:xfrm>
            <a:off x="9284914" y="4805735"/>
            <a:ext cx="1744373" cy="908021"/>
          </a:xfrm>
          <a:prstGeom prst="borderCallout2">
            <a:avLst>
              <a:gd name="adj1" fmla="val 18750"/>
              <a:gd name="adj2" fmla="val -8333"/>
              <a:gd name="adj3" fmla="val 36607"/>
              <a:gd name="adj4" fmla="val -38365"/>
              <a:gd name="adj5" fmla="val -42959"/>
              <a:gd name="adj6" fmla="val -287233"/>
            </a:avLst>
          </a:prstGeom>
          <a:solidFill>
            <a:schemeClr val="accent1"/>
          </a:solidFill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TW" altLang="en-US" sz="2800" b="1" dirty="0">
                <a:solidFill>
                  <a:schemeClr val="bg1"/>
                </a:solidFill>
                <a:latin typeface="Arial" panose="020B0604020202020204" pitchFamily="34" charset="0"/>
              </a:rPr>
              <a:t>應用；合</a:t>
            </a:r>
            <a:r>
              <a:rPr kumimoji="0" lang="zh-TW" altLang="en-US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作學習</a:t>
            </a: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Line Callout 2 10"/>
          <p:cNvSpPr/>
          <p:nvPr/>
        </p:nvSpPr>
        <p:spPr bwMode="auto">
          <a:xfrm>
            <a:off x="8782637" y="5844215"/>
            <a:ext cx="2473498" cy="897511"/>
          </a:xfrm>
          <a:prstGeom prst="borderCallout2">
            <a:avLst>
              <a:gd name="adj1" fmla="val 18750"/>
              <a:gd name="adj2" fmla="val -8333"/>
              <a:gd name="adj3" fmla="val 36607"/>
              <a:gd name="adj4" fmla="val -38365"/>
              <a:gd name="adj5" fmla="val -33268"/>
              <a:gd name="adj6" fmla="val -225204"/>
            </a:avLst>
          </a:prstGeom>
          <a:solidFill>
            <a:schemeClr val="accent1"/>
          </a:solidFill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TW" altLang="en-US" sz="2800" b="1" dirty="0" smtClean="0">
                <a:solidFill>
                  <a:schemeClr val="bg1"/>
                </a:solidFill>
                <a:latin typeface="Arial" panose="020B0604020202020204" pitchFamily="34" charset="0"/>
              </a:rPr>
              <a:t>應用、分析；</a:t>
            </a:r>
            <a:r>
              <a:rPr lang="zh-TW" altLang="en-US" sz="2800" b="1" dirty="0">
                <a:solidFill>
                  <a:schemeClr val="bg1"/>
                </a:solidFill>
                <a:latin typeface="Arial" panose="020B0604020202020204" pitchFamily="34" charset="0"/>
              </a:rPr>
              <a:t>概</a:t>
            </a:r>
            <a:r>
              <a:rPr kumimoji="0" lang="zh-TW" altLang="en-US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念圖</a:t>
            </a: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" name="Line Callout 2 11"/>
          <p:cNvSpPr/>
          <p:nvPr/>
        </p:nvSpPr>
        <p:spPr bwMode="auto">
          <a:xfrm>
            <a:off x="7808495" y="1397639"/>
            <a:ext cx="2118576" cy="981524"/>
          </a:xfrm>
          <a:prstGeom prst="borderCallout2">
            <a:avLst>
              <a:gd name="adj1" fmla="val 18750"/>
              <a:gd name="adj2" fmla="val -8333"/>
              <a:gd name="adj3" fmla="val -27679"/>
              <a:gd name="adj4" fmla="val -37422"/>
              <a:gd name="adj5" fmla="val 46250"/>
              <a:gd name="adj6" fmla="val -200788"/>
            </a:avLst>
          </a:prstGeom>
          <a:solidFill>
            <a:schemeClr val="accent1"/>
          </a:solidFill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en-US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知識；閱讀文本</a:t>
            </a: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AE08F-B0D1-40BF-86F2-9ED93507FC6E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4733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1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1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1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1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51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1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51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51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51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51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51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51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51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51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51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51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2243786" y="386198"/>
            <a:ext cx="7492642" cy="1143000"/>
          </a:xfrm>
          <a:solidFill>
            <a:srgbClr val="FFFF00"/>
          </a:solidFill>
        </p:spPr>
        <p:txBody>
          <a:bodyPr/>
          <a:lstStyle/>
          <a:p>
            <a:pPr algn="ctr" eaLnBrk="1" hangingPunct="1"/>
            <a:r>
              <a:rPr lang="zh-TW" altLang="en-US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直接教</a:t>
            </a:r>
            <a:r>
              <a:rPr lang="zh-TW" altLang="en-US" dirty="0" smtClean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學模式的</a:t>
            </a:r>
            <a:r>
              <a:rPr lang="zh-TW" altLang="en-US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特點</a:t>
            </a:r>
            <a:endParaRPr lang="en-US" altLang="en-US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sp>
        <p:nvSpPr>
          <p:cNvPr id="2" name="Cloud 1"/>
          <p:cNvSpPr/>
          <p:nvPr/>
        </p:nvSpPr>
        <p:spPr bwMode="auto">
          <a:xfrm>
            <a:off x="1671747" y="1981200"/>
            <a:ext cx="4046471" cy="1488047"/>
          </a:xfrm>
          <a:prstGeom prst="cloud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zh-TW" altLang="en-US" sz="3200" b="1" dirty="0">
                <a:solidFill>
                  <a:schemeClr val="bg1"/>
                </a:solidFill>
              </a:rPr>
              <a:t>老師的角色 </a:t>
            </a:r>
            <a:r>
              <a:rPr lang="en-US" altLang="zh-TW" sz="3200" b="1" dirty="0">
                <a:solidFill>
                  <a:schemeClr val="bg1"/>
                </a:solidFill>
              </a:rPr>
              <a:t>– </a:t>
            </a:r>
            <a:r>
              <a:rPr lang="zh-TW" altLang="en-US" sz="3200" b="1" dirty="0">
                <a:solidFill>
                  <a:schemeClr val="bg1"/>
                </a:solidFill>
              </a:rPr>
              <a:t>主導教學 </a:t>
            </a:r>
            <a:endParaRPr lang="en-US" altLang="zh-TW" sz="3200" b="1" dirty="0">
              <a:solidFill>
                <a:schemeClr val="bg1"/>
              </a:solidFill>
            </a:endParaRPr>
          </a:p>
        </p:txBody>
      </p:sp>
      <p:sp>
        <p:nvSpPr>
          <p:cNvPr id="6" name="Cloud 5"/>
          <p:cNvSpPr/>
          <p:nvPr/>
        </p:nvSpPr>
        <p:spPr bwMode="auto">
          <a:xfrm>
            <a:off x="6908800" y="2247094"/>
            <a:ext cx="4046471" cy="1488047"/>
          </a:xfrm>
          <a:prstGeom prst="cloud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zh-TW" altLang="en-US" sz="3200" b="1" dirty="0">
                <a:solidFill>
                  <a:schemeClr val="bg1"/>
                </a:solidFill>
              </a:rPr>
              <a:t>學生的角色 </a:t>
            </a:r>
            <a:r>
              <a:rPr lang="en-US" altLang="zh-TW" sz="3200" b="1" dirty="0">
                <a:solidFill>
                  <a:schemeClr val="bg1"/>
                </a:solidFill>
              </a:rPr>
              <a:t>– </a:t>
            </a:r>
            <a:r>
              <a:rPr lang="zh-TW" altLang="en-US" sz="3200" b="1" dirty="0">
                <a:solidFill>
                  <a:schemeClr val="bg1"/>
                </a:solidFill>
              </a:rPr>
              <a:t>接受及練習</a:t>
            </a:r>
          </a:p>
          <a:p>
            <a:r>
              <a:rPr lang="zh-TW" altLang="en-US" sz="3200" b="1" dirty="0" smtClean="0">
                <a:solidFill>
                  <a:schemeClr val="bg1"/>
                </a:solidFill>
              </a:rPr>
              <a:t> </a:t>
            </a:r>
            <a:endParaRPr lang="en-US" altLang="zh-TW" sz="3200" b="1" dirty="0">
              <a:solidFill>
                <a:schemeClr val="bg1"/>
              </a:solidFill>
            </a:endParaRPr>
          </a:p>
        </p:txBody>
      </p:sp>
      <p:sp>
        <p:nvSpPr>
          <p:cNvPr id="7" name="Cloud 6"/>
          <p:cNvSpPr/>
          <p:nvPr/>
        </p:nvSpPr>
        <p:spPr bwMode="auto">
          <a:xfrm>
            <a:off x="5718218" y="4453037"/>
            <a:ext cx="4746223" cy="1488047"/>
          </a:xfrm>
          <a:prstGeom prst="cloud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zh-TW" altLang="en-US" sz="3200" b="1" dirty="0" smtClean="0">
                <a:solidFill>
                  <a:schemeClr val="bg1"/>
                </a:solidFill>
              </a:rPr>
              <a:t>認知著重</a:t>
            </a:r>
            <a:r>
              <a:rPr lang="zh-TW" altLang="en-US" sz="3200" b="1" dirty="0">
                <a:solidFill>
                  <a:schemeClr val="bg1"/>
                </a:solidFill>
              </a:rPr>
              <a:t>點在記憶、理解和應用</a:t>
            </a:r>
            <a:endParaRPr lang="en-US" altLang="zh-TW" sz="3200" b="1" dirty="0">
              <a:solidFill>
                <a:schemeClr val="bg1"/>
              </a:solidFill>
            </a:endParaRPr>
          </a:p>
        </p:txBody>
      </p:sp>
      <p:sp>
        <p:nvSpPr>
          <p:cNvPr id="8" name="Cloud 7"/>
          <p:cNvSpPr/>
          <p:nvPr/>
        </p:nvSpPr>
        <p:spPr bwMode="auto">
          <a:xfrm>
            <a:off x="1329387" y="4426742"/>
            <a:ext cx="3178218" cy="1488047"/>
          </a:xfrm>
          <a:prstGeom prst="cloud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zh-TW" altLang="en-US" sz="3200" b="1" dirty="0" smtClean="0">
                <a:solidFill>
                  <a:schemeClr val="bg1"/>
                </a:solidFill>
              </a:rPr>
              <a:t>知</a:t>
            </a:r>
            <a:r>
              <a:rPr lang="zh-TW" altLang="en-US" sz="3200" b="1" dirty="0">
                <a:solidFill>
                  <a:schemeClr val="bg1"/>
                </a:solidFill>
              </a:rPr>
              <a:t>識技能的習得</a:t>
            </a:r>
            <a:endParaRPr lang="en-US" altLang="zh-TW" sz="3200" b="1" dirty="0">
              <a:solidFill>
                <a:schemeClr val="bg1"/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12-14-2016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師大助教研習 </a:t>
            </a:r>
            <a:r>
              <a:rPr lang="en-US" altLang="zh-TW" smtClean="0"/>
              <a:t>- </a:t>
            </a:r>
            <a:r>
              <a:rPr lang="zh-TW" altLang="en-US" smtClean="0"/>
              <a:t>教學方法變變變！                  </a:t>
            </a:r>
            <a:r>
              <a:rPr lang="en-US" altLang="zh-TW" smtClean="0"/>
              <a:t>by</a:t>
            </a:r>
            <a:r>
              <a:rPr lang="zh-TW" altLang="en-US" smtClean="0"/>
              <a:t>國立清大   呂秀蓮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AE08F-B0D1-40BF-86F2-9ED93507FC6E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75537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  <p:bldP spid="7" grpId="0" animBg="1"/>
      <p:bldP spid="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1568784" y="331595"/>
            <a:ext cx="7772400" cy="1143000"/>
          </a:xfrm>
          <a:solidFill>
            <a:srgbClr val="FFFF00"/>
          </a:solidFill>
        </p:spPr>
        <p:txBody>
          <a:bodyPr/>
          <a:lstStyle/>
          <a:p>
            <a:pPr algn="ctr" eaLnBrk="1" hangingPunct="1"/>
            <a:r>
              <a:rPr lang="zh-TW" altLang="en-US" dirty="0" smtClean="0"/>
              <a:t>直接教學模式的程序</a:t>
            </a:r>
            <a:endParaRPr lang="en-US" altLang="zh-TW" dirty="0" smtClean="0"/>
          </a:p>
        </p:txBody>
      </p:sp>
      <p:sp>
        <p:nvSpPr>
          <p:cNvPr id="314371" name="Rectangle 3"/>
          <p:cNvSpPr>
            <a:spLocks noGrp="1" noChangeArrowheads="1"/>
          </p:cNvSpPr>
          <p:nvPr>
            <p:ph idx="1"/>
          </p:nvPr>
        </p:nvSpPr>
        <p:spPr>
          <a:xfrm>
            <a:off x="1884219" y="2382983"/>
            <a:ext cx="8915400" cy="3768436"/>
          </a:xfrm>
        </p:spPr>
        <p:txBody>
          <a:bodyPr/>
          <a:lstStyle/>
          <a:p>
            <a:pPr marL="514350" indent="-514350">
              <a:buFont typeface="Comic Sans MS" panose="030F0702030302020204" pitchFamily="66" charset="0"/>
              <a:buAutoNum type="arabicPeriod"/>
            </a:pPr>
            <a:r>
              <a:rPr lang="zh-TW" altLang="en-US" b="1" dirty="0">
                <a:solidFill>
                  <a:srgbClr val="FF0000"/>
                </a:solidFill>
                <a:latin typeface="Arial" panose="020B0604020202020204" pitchFamily="34" charset="0"/>
              </a:rPr>
              <a:t>全班</a:t>
            </a:r>
            <a:r>
              <a:rPr lang="en-US" altLang="zh-TW" b="1" dirty="0">
                <a:solidFill>
                  <a:srgbClr val="FF0000"/>
                </a:solidFill>
                <a:latin typeface="Arial" panose="020B0604020202020204" pitchFamily="34" charset="0"/>
              </a:rPr>
              <a:t>/</a:t>
            </a:r>
            <a:r>
              <a:rPr lang="zh-TW" altLang="en-US" b="1" dirty="0">
                <a:solidFill>
                  <a:srgbClr val="FF0000"/>
                </a:solidFill>
                <a:latin typeface="Arial" panose="020B0604020202020204" pitchFamily="34" charset="0"/>
              </a:rPr>
              <a:t>組教學</a:t>
            </a:r>
            <a:r>
              <a:rPr lang="zh-TW" altLang="en-US" b="1" dirty="0">
                <a:latin typeface="Arial" panose="020B0604020202020204" pitchFamily="34" charset="0"/>
              </a:rPr>
              <a:t>：教導，演示新知識或技能。</a:t>
            </a:r>
            <a:endParaRPr lang="en-US" altLang="zh-TW" b="1" dirty="0">
              <a:latin typeface="Arial" panose="020B0604020202020204" pitchFamily="34" charset="0"/>
            </a:endParaRPr>
          </a:p>
          <a:p>
            <a:pPr marL="514350" indent="-514350">
              <a:buFont typeface="Comic Sans MS" panose="030F0702030302020204" pitchFamily="66" charset="0"/>
              <a:buAutoNum type="arabicPeriod"/>
            </a:pPr>
            <a:r>
              <a:rPr lang="zh-TW" altLang="en-US" b="1" dirty="0">
                <a:solidFill>
                  <a:srgbClr val="FF0000"/>
                </a:solidFill>
                <a:latin typeface="Arial" panose="020B0604020202020204" pitchFamily="34" charset="0"/>
              </a:rPr>
              <a:t>確認學習</a:t>
            </a:r>
            <a:r>
              <a:rPr lang="zh-TW" altLang="en-US" b="1" dirty="0">
                <a:latin typeface="Arial" panose="020B0604020202020204" pitchFamily="34" charset="0"/>
              </a:rPr>
              <a:t>：問學生問題，以驗證學習。</a:t>
            </a:r>
            <a:endParaRPr lang="en-US" altLang="zh-TW" b="1" dirty="0">
              <a:latin typeface="Arial" panose="020B0604020202020204" pitchFamily="34" charset="0"/>
            </a:endParaRPr>
          </a:p>
          <a:p>
            <a:pPr marL="514350" indent="-514350">
              <a:buFont typeface="Comic Sans MS" panose="030F0702030302020204" pitchFamily="66" charset="0"/>
              <a:buAutoNum type="arabicPeriod"/>
            </a:pPr>
            <a:r>
              <a:rPr lang="zh-TW" altLang="en-US" b="1" dirty="0" smtClean="0">
                <a:solidFill>
                  <a:srgbClr val="FF0000"/>
                </a:solidFill>
                <a:latin typeface="Arial" panose="020B0604020202020204" pitchFamily="34" charset="0"/>
              </a:rPr>
              <a:t>練習</a:t>
            </a:r>
            <a:endParaRPr lang="en-US" altLang="zh-TW" b="1" dirty="0" smtClean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 marL="914400" lvl="1" indent="-514350">
              <a:buFont typeface="Comic Sans MS" panose="030F0702030302020204" pitchFamily="66" charset="0"/>
              <a:buAutoNum type="arabicPeriod"/>
            </a:pPr>
            <a:r>
              <a:rPr lang="zh-TW" altLang="en-US" b="1" dirty="0" smtClean="0">
                <a:solidFill>
                  <a:srgbClr val="0000CC"/>
                </a:solidFill>
                <a:latin typeface="Arial" panose="020B0604020202020204" pitchFamily="34" charset="0"/>
              </a:rPr>
              <a:t>結</a:t>
            </a:r>
            <a:r>
              <a:rPr lang="zh-TW" altLang="en-US" b="1" dirty="0">
                <a:solidFill>
                  <a:srgbClr val="0000CC"/>
                </a:solidFill>
                <a:latin typeface="Arial" panose="020B0604020202020204" pitchFamily="34" charset="0"/>
              </a:rPr>
              <a:t>構式練習</a:t>
            </a:r>
            <a:r>
              <a:rPr lang="zh-TW" altLang="en-US" b="1" dirty="0" smtClean="0">
                <a:latin typeface="Arial" panose="020B0604020202020204" pitchFamily="34" charset="0"/>
              </a:rPr>
              <a:t>：示範後，讓</a:t>
            </a:r>
            <a:r>
              <a:rPr lang="zh-TW" altLang="en-US" b="1" dirty="0">
                <a:latin typeface="Arial" panose="020B0604020202020204" pitchFamily="34" charset="0"/>
              </a:rPr>
              <a:t>學生練習，即時反饋。</a:t>
            </a:r>
            <a:endParaRPr lang="en-US" altLang="zh-TW" b="1" dirty="0">
              <a:latin typeface="Arial" panose="020B0604020202020204" pitchFamily="34" charset="0"/>
            </a:endParaRPr>
          </a:p>
          <a:p>
            <a:pPr marL="914400" lvl="1" indent="-514350">
              <a:buFont typeface="Comic Sans MS" panose="030F0702030302020204" pitchFamily="66" charset="0"/>
              <a:buAutoNum type="arabicPeriod"/>
            </a:pPr>
            <a:r>
              <a:rPr lang="zh-TW" altLang="en-US" b="1" dirty="0">
                <a:solidFill>
                  <a:srgbClr val="0000CC"/>
                </a:solidFill>
                <a:latin typeface="Arial" panose="020B0604020202020204" pitchFamily="34" charset="0"/>
              </a:rPr>
              <a:t>引</a:t>
            </a:r>
            <a:r>
              <a:rPr lang="zh-TW" altLang="en-US" b="1" dirty="0" smtClean="0">
                <a:solidFill>
                  <a:srgbClr val="0000CC"/>
                </a:solidFill>
                <a:latin typeface="Arial" panose="020B0604020202020204" pitchFamily="34" charset="0"/>
              </a:rPr>
              <a:t>導式練</a:t>
            </a:r>
            <a:r>
              <a:rPr lang="zh-TW" altLang="en-US" b="1" dirty="0">
                <a:solidFill>
                  <a:srgbClr val="0000CC"/>
                </a:solidFill>
                <a:latin typeface="Arial" panose="020B0604020202020204" pitchFamily="34" charset="0"/>
              </a:rPr>
              <a:t>習</a:t>
            </a:r>
            <a:r>
              <a:rPr lang="zh-TW" altLang="en-US" b="1" dirty="0">
                <a:latin typeface="Arial" panose="020B0604020202020204" pitchFamily="34" charset="0"/>
              </a:rPr>
              <a:t>：提供額外練習，觀察學生的表現。</a:t>
            </a:r>
            <a:endParaRPr lang="en-US" altLang="zh-TW" b="1" dirty="0">
              <a:latin typeface="Arial" panose="020B0604020202020204" pitchFamily="34" charset="0"/>
            </a:endParaRPr>
          </a:p>
          <a:p>
            <a:pPr marL="914400" lvl="1" indent="-514350">
              <a:buFont typeface="Comic Sans MS" panose="030F0702030302020204" pitchFamily="66" charset="0"/>
              <a:buAutoNum type="arabicPeriod"/>
            </a:pPr>
            <a:r>
              <a:rPr lang="zh-TW" altLang="en-US" b="1" dirty="0">
                <a:solidFill>
                  <a:srgbClr val="0000CC"/>
                </a:solidFill>
                <a:latin typeface="Arial" panose="020B0604020202020204" pitchFamily="34" charset="0"/>
              </a:rPr>
              <a:t>獨立練習</a:t>
            </a:r>
            <a:r>
              <a:rPr lang="zh-TW" altLang="en-US" b="1" dirty="0">
                <a:latin typeface="Arial" panose="020B0604020202020204" pitchFamily="34" charset="0"/>
              </a:rPr>
              <a:t>：用讓學生學以致用，獨立完成不同的活</a:t>
            </a:r>
            <a:r>
              <a:rPr lang="zh-TW" altLang="en-US" b="1" dirty="0" smtClean="0">
                <a:latin typeface="Arial" panose="020B0604020202020204" pitchFamily="34" charset="0"/>
              </a:rPr>
              <a:t>動</a:t>
            </a:r>
            <a:endParaRPr lang="en-US" altLang="zh-TW" b="1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12-14-2016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師大助教研習 </a:t>
            </a:r>
            <a:r>
              <a:rPr lang="en-US" altLang="zh-TW" smtClean="0"/>
              <a:t>- </a:t>
            </a:r>
            <a:r>
              <a:rPr lang="zh-TW" altLang="en-US" smtClean="0"/>
              <a:t>教學方法變變變！                  </a:t>
            </a:r>
            <a:r>
              <a:rPr lang="en-US" altLang="zh-TW" smtClean="0"/>
              <a:t>by</a:t>
            </a:r>
            <a:r>
              <a:rPr lang="zh-TW" altLang="en-US" smtClean="0"/>
              <a:t>國立清大   呂秀蓮</a:t>
            </a:r>
            <a:endParaRPr lang="en-US"/>
          </a:p>
        </p:txBody>
      </p:sp>
      <p:sp>
        <p:nvSpPr>
          <p:cNvPr id="6" name="Cloud 5"/>
          <p:cNvSpPr/>
          <p:nvPr/>
        </p:nvSpPr>
        <p:spPr bwMode="auto">
          <a:xfrm>
            <a:off x="0" y="1552369"/>
            <a:ext cx="2251364" cy="1332499"/>
          </a:xfrm>
          <a:prstGeom prst="cloud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zh-TW" altLang="en-US" sz="2800" b="1" dirty="0" smtClean="0">
                <a:solidFill>
                  <a:schemeClr val="bg1"/>
                </a:solidFill>
              </a:rPr>
              <a:t>翻</a:t>
            </a:r>
            <a:r>
              <a:rPr lang="zh-TW" altLang="en-US" sz="2800" b="1" dirty="0">
                <a:solidFill>
                  <a:schemeClr val="bg1"/>
                </a:solidFill>
              </a:rPr>
              <a:t>轉</a:t>
            </a:r>
            <a:r>
              <a:rPr lang="zh-TW" altLang="en-US" sz="2800" b="1" dirty="0" smtClean="0">
                <a:solidFill>
                  <a:schemeClr val="bg1"/>
                </a:solidFill>
              </a:rPr>
              <a:t>教學法</a:t>
            </a:r>
            <a:endParaRPr lang="en-US" altLang="zh-TW" sz="2800" b="1" dirty="0">
              <a:solidFill>
                <a:schemeClr val="bg1"/>
              </a:solidFill>
            </a:endParaRPr>
          </a:p>
        </p:txBody>
      </p:sp>
      <p:sp>
        <p:nvSpPr>
          <p:cNvPr id="7" name="Cloud 6"/>
          <p:cNvSpPr/>
          <p:nvPr/>
        </p:nvSpPr>
        <p:spPr bwMode="auto">
          <a:xfrm>
            <a:off x="101600" y="4836553"/>
            <a:ext cx="2251364" cy="1332499"/>
          </a:xfrm>
          <a:prstGeom prst="cloud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zh-TW" altLang="en-US" sz="2800" b="1" dirty="0" smtClean="0">
                <a:solidFill>
                  <a:schemeClr val="bg1"/>
                </a:solidFill>
              </a:rPr>
              <a:t>學習共同體</a:t>
            </a:r>
            <a:endParaRPr lang="en-US" altLang="zh-TW" sz="2800" b="1" dirty="0">
              <a:solidFill>
                <a:schemeClr val="bg1"/>
              </a:solidFill>
            </a:endParaRPr>
          </a:p>
        </p:txBody>
      </p:sp>
      <p:sp>
        <p:nvSpPr>
          <p:cNvPr id="8" name="Cloud 7"/>
          <p:cNvSpPr/>
          <p:nvPr/>
        </p:nvSpPr>
        <p:spPr bwMode="auto">
          <a:xfrm>
            <a:off x="9550400" y="2637910"/>
            <a:ext cx="2251364" cy="1332499"/>
          </a:xfrm>
          <a:prstGeom prst="cloud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zh-TW" altLang="en-US" sz="2800" b="1" dirty="0" smtClean="0">
                <a:solidFill>
                  <a:schemeClr val="bg1"/>
                </a:solidFill>
              </a:rPr>
              <a:t>合作學習法</a:t>
            </a:r>
            <a:endParaRPr lang="en-US" altLang="zh-TW" sz="2800" b="1" dirty="0">
              <a:solidFill>
                <a:schemeClr val="bg1"/>
              </a:solidFill>
            </a:endParaRPr>
          </a:p>
        </p:txBody>
      </p:sp>
      <p:sp>
        <p:nvSpPr>
          <p:cNvPr id="9" name="Cloud 8"/>
          <p:cNvSpPr/>
          <p:nvPr/>
        </p:nvSpPr>
        <p:spPr bwMode="auto">
          <a:xfrm>
            <a:off x="9550400" y="5570855"/>
            <a:ext cx="2251364" cy="1194832"/>
          </a:xfrm>
          <a:prstGeom prst="cloud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zh-TW" altLang="en-US" sz="2800" b="1" dirty="0" smtClean="0">
                <a:solidFill>
                  <a:schemeClr val="bg1"/>
                </a:solidFill>
              </a:rPr>
              <a:t>學思達</a:t>
            </a:r>
            <a:endParaRPr lang="en-US" altLang="zh-TW" sz="2800" b="1" dirty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AE08F-B0D1-40BF-86F2-9ED93507FC6E}" type="slidenum">
              <a:rPr lang="en-US" smtClean="0"/>
              <a:t>13</a:t>
            </a:fld>
            <a:endParaRPr lang="en-US"/>
          </a:p>
        </p:txBody>
      </p:sp>
      <p:sp>
        <p:nvSpPr>
          <p:cNvPr id="13" name="Rectangle 2"/>
          <p:cNvSpPr txBox="1">
            <a:spLocks noChangeArrowheads="1"/>
          </p:cNvSpPr>
          <p:nvPr/>
        </p:nvSpPr>
        <p:spPr bwMode="auto">
          <a:xfrm>
            <a:off x="0" y="340412"/>
            <a:ext cx="9156879" cy="114300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4400" b="1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rebuchet MS" panose="020B0603020202020204" pitchFamily="34" charset="0"/>
                <a:ea typeface="Osaka" charset="0"/>
                <a:cs typeface="Osaka" charset="0"/>
              </a:defRPr>
            </a:lvl2pPr>
            <a:lvl3pPr algn="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rebuchet MS" panose="020B0603020202020204" pitchFamily="34" charset="0"/>
                <a:ea typeface="Osaka" charset="0"/>
                <a:cs typeface="Osaka" charset="0"/>
              </a:defRPr>
            </a:lvl3pPr>
            <a:lvl4pPr algn="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rebuchet MS" panose="020B0603020202020204" pitchFamily="34" charset="0"/>
                <a:ea typeface="Osaka" charset="0"/>
                <a:cs typeface="Osaka" charset="0"/>
              </a:defRPr>
            </a:lvl4pPr>
            <a:lvl5pPr algn="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rebuchet MS" panose="020B0603020202020204" pitchFamily="34" charset="0"/>
                <a:ea typeface="Osaka" charset="0"/>
                <a:cs typeface="Osaka" charset="0"/>
              </a:defRPr>
            </a:lvl5pPr>
            <a:lvl6pPr marL="457200" algn="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rebuchet MS" panose="020B0603020202020204" pitchFamily="34" charset="0"/>
                <a:ea typeface="Osaka" charset="0"/>
                <a:cs typeface="Osaka" charset="0"/>
              </a:defRPr>
            </a:lvl6pPr>
            <a:lvl7pPr marL="914400" algn="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rebuchet MS" panose="020B0603020202020204" pitchFamily="34" charset="0"/>
                <a:ea typeface="Osaka" charset="0"/>
                <a:cs typeface="Osaka" charset="0"/>
              </a:defRPr>
            </a:lvl7pPr>
            <a:lvl8pPr marL="1371600" algn="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rebuchet MS" panose="020B0603020202020204" pitchFamily="34" charset="0"/>
                <a:ea typeface="Osaka" charset="0"/>
                <a:cs typeface="Osaka" charset="0"/>
              </a:defRPr>
            </a:lvl8pPr>
            <a:lvl9pPr marL="1828800" algn="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rebuchet MS" panose="020B0603020202020204" pitchFamily="34" charset="0"/>
                <a:ea typeface="Osaka" charset="0"/>
                <a:cs typeface="Osaka" charset="0"/>
              </a:defRPr>
            </a:lvl9pPr>
          </a:lstStyle>
          <a:p>
            <a:pPr algn="ctr"/>
            <a:r>
              <a:rPr lang="zh-TW" altLang="en-US" dirty="0" smtClean="0"/>
              <a:t>換你們來設計一個直接教學活動了</a:t>
            </a:r>
            <a:endParaRPr lang="en-US" altLang="zh-TW" dirty="0" smtClean="0"/>
          </a:p>
        </p:txBody>
      </p:sp>
      <p:sp>
        <p:nvSpPr>
          <p:cNvPr id="11" name="Cloud Callout 10"/>
          <p:cNvSpPr/>
          <p:nvPr/>
        </p:nvSpPr>
        <p:spPr bwMode="auto">
          <a:xfrm rot="1246091">
            <a:off x="8763413" y="144800"/>
            <a:ext cx="3612572" cy="1825336"/>
          </a:xfrm>
          <a:prstGeom prst="cloudCallout">
            <a:avLst>
              <a:gd name="adj1" fmla="val -21668"/>
              <a:gd name="adj2" fmla="val 93107"/>
            </a:avLst>
          </a:prstGeom>
          <a:solidFill>
            <a:schemeClr val="accent6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zh-TW" altLang="en-US" sz="2800" b="1" dirty="0">
                <a:solidFill>
                  <a:schemeClr val="bg1"/>
                </a:solidFill>
                <a:latin typeface="Arial" panose="020B0604020202020204" pitchFamily="34" charset="0"/>
              </a:rPr>
              <a:t>孩子在學校成</a:t>
            </a:r>
            <a:r>
              <a:rPr lang="zh-TW" altLang="en-US" sz="2800" b="1" dirty="0" smtClean="0">
                <a:solidFill>
                  <a:schemeClr val="bg1"/>
                </a:solidFill>
                <a:latin typeface="Arial" panose="020B0604020202020204" pitchFamily="34" charset="0"/>
              </a:rPr>
              <a:t>功</a:t>
            </a:r>
            <a:r>
              <a:rPr lang="zh-TW" altLang="en-US" sz="2800" b="1" dirty="0">
                <a:solidFill>
                  <a:schemeClr val="bg1"/>
                </a:solidFill>
                <a:latin typeface="Arial" panose="020B0604020202020204" pitchFamily="34" charset="0"/>
              </a:rPr>
              <a:t>所需</a:t>
            </a:r>
            <a:r>
              <a:rPr lang="zh-TW" altLang="en-US" sz="2800" b="1" dirty="0" smtClean="0">
                <a:solidFill>
                  <a:schemeClr val="bg1"/>
                </a:solidFill>
                <a:latin typeface="Arial" panose="020B0604020202020204" pitchFamily="34" charset="0"/>
              </a:rPr>
              <a:t>的低階認知層級</a:t>
            </a:r>
            <a:endParaRPr lang="en-US" altLang="zh-TW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8142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14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14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14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14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3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143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3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3143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4371" grpId="0" build="p" autoUpdateAnimBg="0"/>
      <p:bldP spid="6" grpId="0" animBg="1"/>
      <p:bldP spid="7" grpId="0" animBg="1"/>
      <p:bldP spid="8" grpId="0" animBg="1"/>
      <p:bldP spid="9" grpId="0" animBg="1"/>
      <p:bldP spid="13" grpId="0" animBg="1"/>
      <p:bldP spid="1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2529985" y="3199696"/>
            <a:ext cx="6781654" cy="2675081"/>
          </a:xfrm>
          <a:solidFill>
            <a:schemeClr val="accent6">
              <a:lumMod val="75000"/>
            </a:schemeClr>
          </a:solidFill>
        </p:spPr>
        <p:txBody>
          <a:bodyPr/>
          <a:lstStyle/>
          <a:p>
            <a:pPr algn="ctr"/>
            <a:r>
              <a:rPr lang="zh-TW" altLang="en-US" dirty="0" smtClean="0">
                <a:solidFill>
                  <a:srgbClr val="FFFF00"/>
                </a:solidFill>
              </a:rPr>
              <a:t>探究、歸</a:t>
            </a:r>
            <a:r>
              <a:rPr lang="zh-TW" altLang="en-US" dirty="0">
                <a:solidFill>
                  <a:srgbClr val="FFFF00"/>
                </a:solidFill>
              </a:rPr>
              <a:t>納</a:t>
            </a:r>
            <a:r>
              <a:rPr lang="en-US" altLang="zh-TW" dirty="0" smtClean="0">
                <a:solidFill>
                  <a:srgbClr val="FFFF00"/>
                </a:solidFill>
              </a:rPr>
              <a:t/>
            </a:r>
            <a:br>
              <a:rPr lang="en-US" altLang="zh-TW" dirty="0" smtClean="0">
                <a:solidFill>
                  <a:srgbClr val="FFFF00"/>
                </a:solidFill>
              </a:rPr>
            </a:br>
            <a:r>
              <a:rPr lang="en-US" altLang="zh-TW" dirty="0" smtClean="0">
                <a:solidFill>
                  <a:srgbClr val="FFFF00"/>
                </a:solidFill>
              </a:rPr>
              <a:t/>
            </a:r>
            <a:br>
              <a:rPr lang="en-US" altLang="zh-TW" dirty="0" smtClean="0">
                <a:solidFill>
                  <a:srgbClr val="FFFF00"/>
                </a:solidFill>
              </a:rPr>
            </a:br>
            <a:r>
              <a:rPr lang="zh-TW" altLang="en-US" dirty="0" smtClean="0">
                <a:solidFill>
                  <a:srgbClr val="FFFF00"/>
                </a:solidFill>
              </a:rPr>
              <a:t>考慮探究教學模式</a:t>
            </a:r>
            <a:endParaRPr lang="en-US" altLang="en-US" dirty="0" smtClean="0">
              <a:solidFill>
                <a:srgbClr val="FFFF00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12-14-2016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師大助教研習 </a:t>
            </a:r>
            <a:r>
              <a:rPr lang="en-US" altLang="zh-TW" smtClean="0"/>
              <a:t>- </a:t>
            </a:r>
            <a:r>
              <a:rPr lang="zh-TW" altLang="en-US" smtClean="0"/>
              <a:t>教學方法變變變！                  </a:t>
            </a:r>
            <a:r>
              <a:rPr lang="en-US" altLang="zh-TW" smtClean="0"/>
              <a:t>by</a:t>
            </a:r>
            <a:r>
              <a:rPr lang="zh-TW" altLang="en-US" smtClean="0"/>
              <a:t>國立清大   呂秀蓮</a:t>
            </a:r>
            <a:endParaRPr lang="en-US"/>
          </a:p>
        </p:txBody>
      </p:sp>
      <p:sp>
        <p:nvSpPr>
          <p:cNvPr id="8" name="Cloud 7"/>
          <p:cNvSpPr/>
          <p:nvPr/>
        </p:nvSpPr>
        <p:spPr bwMode="auto">
          <a:xfrm>
            <a:off x="1631045" y="1334269"/>
            <a:ext cx="2941231" cy="1338330"/>
          </a:xfrm>
          <a:prstGeom prst="cloud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TW" altLang="en-US" sz="3200" b="1" dirty="0" smtClean="0">
                <a:solidFill>
                  <a:schemeClr val="bg1"/>
                </a:solidFill>
              </a:rPr>
              <a:t>意義的理</a:t>
            </a:r>
            <a:r>
              <a:rPr lang="zh-TW" altLang="en-US" sz="3200" b="1" dirty="0">
                <a:solidFill>
                  <a:schemeClr val="bg1"/>
                </a:solidFill>
              </a:rPr>
              <a:t>解？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Cloud Callout 8"/>
          <p:cNvSpPr/>
          <p:nvPr/>
        </p:nvSpPr>
        <p:spPr bwMode="auto">
          <a:xfrm rot="1246091">
            <a:off x="8268954" y="867345"/>
            <a:ext cx="3073145" cy="1388743"/>
          </a:xfrm>
          <a:prstGeom prst="cloudCallout">
            <a:avLst>
              <a:gd name="adj1" fmla="val -23761"/>
              <a:gd name="adj2" fmla="val 112033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zh-TW" altLang="en-US" sz="2800" b="1" dirty="0" smtClean="0">
                <a:solidFill>
                  <a:schemeClr val="bg1"/>
                </a:solidFill>
                <a:latin typeface="Arial" panose="020B0604020202020204" pitchFamily="34" charset="0"/>
              </a:rPr>
              <a:t>什麼是探究式教學法？</a:t>
            </a:r>
            <a:endParaRPr lang="en-US" altLang="zh-TW" sz="2800" b="1" dirty="0">
              <a:solidFill>
                <a:schemeClr val="bg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AE08F-B0D1-40BF-86F2-9ED93507FC6E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233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 animBg="1"/>
      <p:bldP spid="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WordArt 2"/>
          <p:cNvSpPr>
            <a:spLocks noChangeArrowheads="1" noChangeShapeType="1" noTextEdit="1"/>
          </p:cNvSpPr>
          <p:nvPr/>
        </p:nvSpPr>
        <p:spPr bwMode="auto">
          <a:xfrm>
            <a:off x="3381231" y="86584"/>
            <a:ext cx="5861482" cy="1447800"/>
          </a:xfrm>
          <a:prstGeom prst="rect">
            <a:avLst/>
          </a:prstGeom>
          <a:solidFill>
            <a:schemeClr val="accent6"/>
          </a:solidFill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Impact" panose="020B0806030902050204" pitchFamily="34" charset="0"/>
              </a:rPr>
              <a:t>Bloom's Taxonomy</a:t>
            </a:r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2773363" y="5711536"/>
            <a:ext cx="7077219" cy="768927"/>
          </a:xfrm>
          <a:prstGeom prst="rect">
            <a:avLst/>
          </a:prstGeom>
          <a:solidFill>
            <a:srgbClr val="C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buClr>
                <a:srgbClr val="FFFF66"/>
              </a:buClr>
              <a:buSzPct val="75000"/>
              <a:buFont typeface="Monotype Sorts" pitchFamily="-48" charset="2"/>
              <a:buChar char="/"/>
              <a:defRPr sz="3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>
              <a:buClr>
                <a:srgbClr val="FF6666"/>
              </a:buClr>
              <a:buSzPct val="75000"/>
              <a:buFont typeface="Monotype Sorts" pitchFamily="-48" charset="2"/>
              <a:buChar char="/"/>
              <a:defRPr sz="28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>
              <a:buClr>
                <a:srgbClr val="66CCFF"/>
              </a:buClr>
              <a:buSzPct val="75000"/>
              <a:buFont typeface="Monotype Sorts" pitchFamily="-48" charset="2"/>
              <a:buChar char="/"/>
              <a:defRPr sz="24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>
              <a:buClr>
                <a:srgbClr val="80FF00"/>
              </a:buClr>
              <a:buSzPct val="75000"/>
              <a:buFont typeface="Monotype Sorts" pitchFamily="-48" charset="2"/>
              <a:buChar char="/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>
              <a:buClr>
                <a:srgbClr val="FFCC66"/>
              </a:buClr>
              <a:buSzPct val="75000"/>
              <a:buFont typeface="Monotype Sorts" pitchFamily="-48" charset="2"/>
              <a:buChar char="/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CC66"/>
              </a:buClr>
              <a:buSzPct val="75000"/>
              <a:buFont typeface="Monotype Sorts" pitchFamily="-48" charset="2"/>
              <a:buChar char="/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CC66"/>
              </a:buClr>
              <a:buSzPct val="75000"/>
              <a:buFont typeface="Monotype Sorts" pitchFamily="-48" charset="2"/>
              <a:buChar char="/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CC66"/>
              </a:buClr>
              <a:buSzPct val="75000"/>
              <a:buFont typeface="Monotype Sorts" pitchFamily="-48" charset="2"/>
              <a:buChar char="/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CC66"/>
              </a:buClr>
              <a:buSzPct val="75000"/>
              <a:buFont typeface="Monotype Sorts" pitchFamily="-48" charset="2"/>
              <a:buChar char="/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>
              <a:buClrTx/>
              <a:buSzTx/>
              <a:buNone/>
            </a:pPr>
            <a:r>
              <a:rPr lang="zh-TW" altLang="en-US" sz="3600" b="1" dirty="0" smtClean="0">
                <a:solidFill>
                  <a:schemeClr val="bg1"/>
                </a:solidFill>
              </a:rPr>
              <a:t>知 識</a:t>
            </a:r>
            <a:endParaRPr lang="en-US" altLang="zh-TW" sz="3600" b="1" dirty="0">
              <a:solidFill>
                <a:schemeClr val="bg1"/>
              </a:solidFill>
              <a:latin typeface="Arial" panose="020B0604020202020204" pitchFamily="34" charset="0"/>
              <a:ea typeface="PMingLiU" panose="02020500000000000000" pitchFamily="18" charset="-120"/>
            </a:endParaRPr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3381231" y="4942609"/>
            <a:ext cx="5861482" cy="768927"/>
          </a:xfrm>
          <a:prstGeom prst="rect">
            <a:avLst/>
          </a:prstGeom>
          <a:solidFill>
            <a:srgbClr val="C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buClr>
                <a:srgbClr val="FFFF66"/>
              </a:buClr>
              <a:buSzPct val="75000"/>
              <a:buFont typeface="Monotype Sorts" pitchFamily="-48" charset="2"/>
              <a:buChar char="/"/>
              <a:defRPr sz="3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>
              <a:buClr>
                <a:srgbClr val="FF6666"/>
              </a:buClr>
              <a:buSzPct val="75000"/>
              <a:buFont typeface="Monotype Sorts" pitchFamily="-48" charset="2"/>
              <a:buChar char="/"/>
              <a:defRPr sz="28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>
              <a:buClr>
                <a:srgbClr val="66CCFF"/>
              </a:buClr>
              <a:buSzPct val="75000"/>
              <a:buFont typeface="Monotype Sorts" pitchFamily="-48" charset="2"/>
              <a:buChar char="/"/>
              <a:defRPr sz="24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>
              <a:buClr>
                <a:srgbClr val="80FF00"/>
              </a:buClr>
              <a:buSzPct val="75000"/>
              <a:buFont typeface="Monotype Sorts" pitchFamily="-48" charset="2"/>
              <a:buChar char="/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>
              <a:buClr>
                <a:srgbClr val="FFCC66"/>
              </a:buClr>
              <a:buSzPct val="75000"/>
              <a:buFont typeface="Monotype Sorts" pitchFamily="-48" charset="2"/>
              <a:buChar char="/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CC66"/>
              </a:buClr>
              <a:buSzPct val="75000"/>
              <a:buFont typeface="Monotype Sorts" pitchFamily="-48" charset="2"/>
              <a:buChar char="/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CC66"/>
              </a:buClr>
              <a:buSzPct val="75000"/>
              <a:buFont typeface="Monotype Sorts" pitchFamily="-48" charset="2"/>
              <a:buChar char="/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CC66"/>
              </a:buClr>
              <a:buSzPct val="75000"/>
              <a:buFont typeface="Monotype Sorts" pitchFamily="-48" charset="2"/>
              <a:buChar char="/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CC66"/>
              </a:buClr>
              <a:buSzPct val="75000"/>
              <a:buFont typeface="Monotype Sorts" pitchFamily="-48" charset="2"/>
              <a:buChar char="/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>
              <a:buClrTx/>
              <a:buSzTx/>
              <a:buNone/>
            </a:pPr>
            <a:r>
              <a:rPr lang="zh-TW" altLang="en-US" sz="3600" b="1" dirty="0" smtClean="0">
                <a:solidFill>
                  <a:schemeClr val="bg1"/>
                </a:solidFill>
              </a:rPr>
              <a:t>理 解</a:t>
            </a:r>
            <a:endParaRPr lang="en-US" altLang="zh-TW" sz="3600" b="1" dirty="0">
              <a:solidFill>
                <a:schemeClr val="bg1"/>
              </a:solidFill>
              <a:latin typeface="Arial" panose="020B0604020202020204" pitchFamily="34" charset="0"/>
              <a:ea typeface="PMingLiU" panose="02020500000000000000" pitchFamily="18" charset="-120"/>
            </a:endParaRPr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4043290" y="4173682"/>
            <a:ext cx="4537364" cy="768927"/>
          </a:xfrm>
          <a:prstGeom prst="rect">
            <a:avLst/>
          </a:prstGeom>
          <a:solidFill>
            <a:srgbClr val="C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buClr>
                <a:srgbClr val="FFFF66"/>
              </a:buClr>
              <a:buSzPct val="75000"/>
              <a:buFont typeface="Monotype Sorts" pitchFamily="-48" charset="2"/>
              <a:buChar char="/"/>
              <a:defRPr sz="3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>
              <a:buClr>
                <a:srgbClr val="FF6666"/>
              </a:buClr>
              <a:buSzPct val="75000"/>
              <a:buFont typeface="Monotype Sorts" pitchFamily="-48" charset="2"/>
              <a:buChar char="/"/>
              <a:defRPr sz="28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>
              <a:buClr>
                <a:srgbClr val="66CCFF"/>
              </a:buClr>
              <a:buSzPct val="75000"/>
              <a:buFont typeface="Monotype Sorts" pitchFamily="-48" charset="2"/>
              <a:buChar char="/"/>
              <a:defRPr sz="24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>
              <a:buClr>
                <a:srgbClr val="80FF00"/>
              </a:buClr>
              <a:buSzPct val="75000"/>
              <a:buFont typeface="Monotype Sorts" pitchFamily="-48" charset="2"/>
              <a:buChar char="/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>
              <a:buClr>
                <a:srgbClr val="FFCC66"/>
              </a:buClr>
              <a:buSzPct val="75000"/>
              <a:buFont typeface="Monotype Sorts" pitchFamily="-48" charset="2"/>
              <a:buChar char="/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CC66"/>
              </a:buClr>
              <a:buSzPct val="75000"/>
              <a:buFont typeface="Monotype Sorts" pitchFamily="-48" charset="2"/>
              <a:buChar char="/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CC66"/>
              </a:buClr>
              <a:buSzPct val="75000"/>
              <a:buFont typeface="Monotype Sorts" pitchFamily="-48" charset="2"/>
              <a:buChar char="/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CC66"/>
              </a:buClr>
              <a:buSzPct val="75000"/>
              <a:buFont typeface="Monotype Sorts" pitchFamily="-48" charset="2"/>
              <a:buChar char="/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CC66"/>
              </a:buClr>
              <a:buSzPct val="75000"/>
              <a:buFont typeface="Monotype Sorts" pitchFamily="-48" charset="2"/>
              <a:buChar char="/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>
              <a:buClrTx/>
              <a:buSzTx/>
              <a:buNone/>
            </a:pPr>
            <a:r>
              <a:rPr lang="zh-TW" altLang="en-US" sz="3600" b="1" dirty="0" smtClean="0">
                <a:solidFill>
                  <a:schemeClr val="bg1"/>
                </a:solidFill>
              </a:rPr>
              <a:t>應 用</a:t>
            </a:r>
            <a:endParaRPr lang="en-US" altLang="zh-TW" sz="3600" b="1" dirty="0">
              <a:solidFill>
                <a:schemeClr val="bg1"/>
              </a:solidFill>
              <a:latin typeface="Arial" panose="020B0604020202020204" pitchFamily="34" charset="0"/>
              <a:ea typeface="PMingLiU" panose="02020500000000000000" pitchFamily="18" charset="-120"/>
            </a:endParaRPr>
          </a:p>
        </p:txBody>
      </p:sp>
      <p:sp>
        <p:nvSpPr>
          <p:cNvPr id="7174" name="Rectangle 6"/>
          <p:cNvSpPr>
            <a:spLocks noChangeArrowheads="1"/>
          </p:cNvSpPr>
          <p:nvPr/>
        </p:nvSpPr>
        <p:spPr bwMode="auto">
          <a:xfrm>
            <a:off x="4571999" y="3404755"/>
            <a:ext cx="3435927" cy="768927"/>
          </a:xfrm>
          <a:prstGeom prst="rect">
            <a:avLst/>
          </a:prstGeom>
          <a:solidFill>
            <a:srgbClr val="C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buClr>
                <a:srgbClr val="FFFF66"/>
              </a:buClr>
              <a:buSzPct val="75000"/>
              <a:buFont typeface="Monotype Sorts" pitchFamily="-48" charset="2"/>
              <a:buChar char="/"/>
              <a:defRPr sz="3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>
              <a:buClr>
                <a:srgbClr val="FF6666"/>
              </a:buClr>
              <a:buSzPct val="75000"/>
              <a:buFont typeface="Monotype Sorts" pitchFamily="-48" charset="2"/>
              <a:buChar char="/"/>
              <a:defRPr sz="28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>
              <a:buClr>
                <a:srgbClr val="66CCFF"/>
              </a:buClr>
              <a:buSzPct val="75000"/>
              <a:buFont typeface="Monotype Sorts" pitchFamily="-48" charset="2"/>
              <a:buChar char="/"/>
              <a:defRPr sz="24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>
              <a:buClr>
                <a:srgbClr val="80FF00"/>
              </a:buClr>
              <a:buSzPct val="75000"/>
              <a:buFont typeface="Monotype Sorts" pitchFamily="-48" charset="2"/>
              <a:buChar char="/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>
              <a:buClr>
                <a:srgbClr val="FFCC66"/>
              </a:buClr>
              <a:buSzPct val="75000"/>
              <a:buFont typeface="Monotype Sorts" pitchFamily="-48" charset="2"/>
              <a:buChar char="/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CC66"/>
              </a:buClr>
              <a:buSzPct val="75000"/>
              <a:buFont typeface="Monotype Sorts" pitchFamily="-48" charset="2"/>
              <a:buChar char="/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CC66"/>
              </a:buClr>
              <a:buSzPct val="75000"/>
              <a:buFont typeface="Monotype Sorts" pitchFamily="-48" charset="2"/>
              <a:buChar char="/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CC66"/>
              </a:buClr>
              <a:buSzPct val="75000"/>
              <a:buFont typeface="Monotype Sorts" pitchFamily="-48" charset="2"/>
              <a:buChar char="/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CC66"/>
              </a:buClr>
              <a:buSzPct val="75000"/>
              <a:buFont typeface="Monotype Sorts" pitchFamily="-48" charset="2"/>
              <a:buChar char="/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>
              <a:buClrTx/>
              <a:buSzTx/>
              <a:buNone/>
            </a:pPr>
            <a:r>
              <a:rPr lang="zh-TW" altLang="en-US" sz="3600" b="1" dirty="0" smtClean="0">
                <a:solidFill>
                  <a:schemeClr val="bg1"/>
                </a:solidFill>
              </a:rPr>
              <a:t>分 析</a:t>
            </a:r>
            <a:endParaRPr lang="en-US" altLang="zh-TW" sz="3600" b="1" dirty="0">
              <a:solidFill>
                <a:schemeClr val="bg1"/>
              </a:solidFill>
              <a:latin typeface="Arial" panose="020B0604020202020204" pitchFamily="34" charset="0"/>
              <a:ea typeface="PMingLiU" panose="02020500000000000000" pitchFamily="18" charset="-120"/>
            </a:endParaRPr>
          </a:p>
        </p:txBody>
      </p:sp>
      <p:sp>
        <p:nvSpPr>
          <p:cNvPr id="7175" name="Rectangle 7"/>
          <p:cNvSpPr>
            <a:spLocks noChangeArrowheads="1"/>
          </p:cNvSpPr>
          <p:nvPr/>
        </p:nvSpPr>
        <p:spPr bwMode="auto">
          <a:xfrm>
            <a:off x="5025736" y="2647951"/>
            <a:ext cx="2521527" cy="756804"/>
          </a:xfrm>
          <a:prstGeom prst="rect">
            <a:avLst/>
          </a:prstGeom>
          <a:solidFill>
            <a:srgbClr val="C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buClr>
                <a:srgbClr val="FFFF66"/>
              </a:buClr>
              <a:buSzPct val="75000"/>
              <a:buFont typeface="Monotype Sorts" pitchFamily="-48" charset="2"/>
              <a:buChar char="/"/>
              <a:defRPr sz="3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>
              <a:buClr>
                <a:srgbClr val="FF6666"/>
              </a:buClr>
              <a:buSzPct val="75000"/>
              <a:buFont typeface="Monotype Sorts" pitchFamily="-48" charset="2"/>
              <a:buChar char="/"/>
              <a:defRPr sz="28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>
              <a:buClr>
                <a:srgbClr val="66CCFF"/>
              </a:buClr>
              <a:buSzPct val="75000"/>
              <a:buFont typeface="Monotype Sorts" pitchFamily="-48" charset="2"/>
              <a:buChar char="/"/>
              <a:defRPr sz="24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>
              <a:buClr>
                <a:srgbClr val="80FF00"/>
              </a:buClr>
              <a:buSzPct val="75000"/>
              <a:buFont typeface="Monotype Sorts" pitchFamily="-48" charset="2"/>
              <a:buChar char="/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>
              <a:buClr>
                <a:srgbClr val="FFCC66"/>
              </a:buClr>
              <a:buSzPct val="75000"/>
              <a:buFont typeface="Monotype Sorts" pitchFamily="-48" charset="2"/>
              <a:buChar char="/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CC66"/>
              </a:buClr>
              <a:buSzPct val="75000"/>
              <a:buFont typeface="Monotype Sorts" pitchFamily="-48" charset="2"/>
              <a:buChar char="/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CC66"/>
              </a:buClr>
              <a:buSzPct val="75000"/>
              <a:buFont typeface="Monotype Sorts" pitchFamily="-48" charset="2"/>
              <a:buChar char="/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CC66"/>
              </a:buClr>
              <a:buSzPct val="75000"/>
              <a:buFont typeface="Monotype Sorts" pitchFamily="-48" charset="2"/>
              <a:buChar char="/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CC66"/>
              </a:buClr>
              <a:buSzPct val="75000"/>
              <a:buFont typeface="Monotype Sorts" pitchFamily="-48" charset="2"/>
              <a:buChar char="/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>
              <a:buClrTx/>
              <a:buSzTx/>
              <a:buNone/>
            </a:pPr>
            <a:r>
              <a:rPr lang="zh-TW" altLang="en-US" sz="3600" b="1" dirty="0" smtClean="0">
                <a:solidFill>
                  <a:schemeClr val="bg1"/>
                </a:solidFill>
              </a:rPr>
              <a:t>綜 合</a:t>
            </a:r>
            <a:endParaRPr lang="en-US" altLang="zh-TW" sz="3600" b="1" dirty="0">
              <a:solidFill>
                <a:schemeClr val="bg1"/>
              </a:solidFill>
              <a:latin typeface="Arial" panose="020B0604020202020204" pitchFamily="34" charset="0"/>
              <a:ea typeface="PMingLiU" panose="02020500000000000000" pitchFamily="18" charset="-120"/>
            </a:endParaRPr>
          </a:p>
        </p:txBody>
      </p:sp>
      <p:sp>
        <p:nvSpPr>
          <p:cNvPr id="7176" name="Rectangle 8"/>
          <p:cNvSpPr>
            <a:spLocks noChangeArrowheads="1"/>
          </p:cNvSpPr>
          <p:nvPr/>
        </p:nvSpPr>
        <p:spPr bwMode="auto">
          <a:xfrm>
            <a:off x="5333999" y="1905000"/>
            <a:ext cx="1967345" cy="730828"/>
          </a:xfrm>
          <a:prstGeom prst="rect">
            <a:avLst/>
          </a:prstGeom>
          <a:solidFill>
            <a:srgbClr val="C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buClr>
                <a:srgbClr val="FFFF66"/>
              </a:buClr>
              <a:buSzPct val="75000"/>
              <a:buFont typeface="Monotype Sorts" pitchFamily="-48" charset="2"/>
              <a:buChar char="/"/>
              <a:defRPr sz="3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>
              <a:buClr>
                <a:srgbClr val="FF6666"/>
              </a:buClr>
              <a:buSzPct val="75000"/>
              <a:buFont typeface="Monotype Sorts" pitchFamily="-48" charset="2"/>
              <a:buChar char="/"/>
              <a:defRPr sz="28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>
              <a:buClr>
                <a:srgbClr val="66CCFF"/>
              </a:buClr>
              <a:buSzPct val="75000"/>
              <a:buFont typeface="Monotype Sorts" pitchFamily="-48" charset="2"/>
              <a:buChar char="/"/>
              <a:defRPr sz="24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>
              <a:buClr>
                <a:srgbClr val="80FF00"/>
              </a:buClr>
              <a:buSzPct val="75000"/>
              <a:buFont typeface="Monotype Sorts" pitchFamily="-48" charset="2"/>
              <a:buChar char="/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>
              <a:buClr>
                <a:srgbClr val="FFCC66"/>
              </a:buClr>
              <a:buSzPct val="75000"/>
              <a:buFont typeface="Monotype Sorts" pitchFamily="-48" charset="2"/>
              <a:buChar char="/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CC66"/>
              </a:buClr>
              <a:buSzPct val="75000"/>
              <a:buFont typeface="Monotype Sorts" pitchFamily="-48" charset="2"/>
              <a:buChar char="/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CC66"/>
              </a:buClr>
              <a:buSzPct val="75000"/>
              <a:buFont typeface="Monotype Sorts" pitchFamily="-48" charset="2"/>
              <a:buChar char="/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CC66"/>
              </a:buClr>
              <a:buSzPct val="75000"/>
              <a:buFont typeface="Monotype Sorts" pitchFamily="-48" charset="2"/>
              <a:buChar char="/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CC66"/>
              </a:buClr>
              <a:buSzPct val="75000"/>
              <a:buFont typeface="Monotype Sorts" pitchFamily="-48" charset="2"/>
              <a:buChar char="/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>
              <a:buClrTx/>
              <a:buSzTx/>
              <a:buNone/>
            </a:pPr>
            <a:r>
              <a:rPr lang="zh-TW" altLang="en-US" sz="3600" b="1" dirty="0" smtClean="0">
                <a:solidFill>
                  <a:schemeClr val="bg1"/>
                </a:solidFill>
              </a:rPr>
              <a:t>評 鑑</a:t>
            </a:r>
            <a:endParaRPr lang="en-US" altLang="zh-TW" sz="3600" b="1" dirty="0">
              <a:solidFill>
                <a:schemeClr val="bg1"/>
              </a:solidFill>
              <a:latin typeface="Arial" panose="020B0604020202020204" pitchFamily="34" charset="0"/>
              <a:ea typeface="PMingLiU" panose="02020500000000000000" pitchFamily="18" charset="-120"/>
            </a:endParaRPr>
          </a:p>
        </p:txBody>
      </p:sp>
      <p:sp>
        <p:nvSpPr>
          <p:cNvPr id="2" name="Cloud Callout 1"/>
          <p:cNvSpPr/>
          <p:nvPr/>
        </p:nvSpPr>
        <p:spPr bwMode="auto">
          <a:xfrm rot="20692241">
            <a:off x="498764" y="1859973"/>
            <a:ext cx="3612572" cy="1825336"/>
          </a:xfrm>
          <a:prstGeom prst="cloudCallout">
            <a:avLst>
              <a:gd name="adj1" fmla="val 62974"/>
              <a:gd name="adj2" fmla="val 47484"/>
            </a:avLst>
          </a:prstGeom>
          <a:noFill/>
          <a:ln w="762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zh-TW" altLang="en-US" sz="2800" b="1" dirty="0" smtClean="0">
                <a:latin typeface="Arial" panose="020B0604020202020204" pitchFamily="34" charset="0"/>
              </a:rPr>
              <a:t>孩</a:t>
            </a:r>
            <a:r>
              <a:rPr lang="zh-TW" altLang="en-US" sz="2800" b="1" dirty="0">
                <a:latin typeface="Arial" panose="020B0604020202020204" pitchFamily="34" charset="0"/>
              </a:rPr>
              <a:t>子在未來成</a:t>
            </a:r>
            <a:r>
              <a:rPr lang="zh-TW" altLang="en-US" sz="2800" b="1" dirty="0" smtClean="0">
                <a:latin typeface="Arial" panose="020B0604020202020204" pitchFamily="34" charset="0"/>
              </a:rPr>
              <a:t>功所需的</a:t>
            </a:r>
            <a:r>
              <a:rPr lang="zh-TW" altLang="en-US" sz="2800" b="1" dirty="0">
                <a:latin typeface="Arial" panose="020B0604020202020204" pitchFamily="34" charset="0"/>
              </a:rPr>
              <a:t>高</a:t>
            </a:r>
            <a:r>
              <a:rPr lang="zh-TW" altLang="en-US" sz="2800" b="1" dirty="0" smtClean="0">
                <a:latin typeface="Arial" panose="020B0604020202020204" pitchFamily="34" charset="0"/>
              </a:rPr>
              <a:t>階</a:t>
            </a:r>
            <a:r>
              <a:rPr lang="zh-TW" altLang="en-US" sz="2800" b="1" dirty="0">
                <a:latin typeface="Arial" panose="020B0604020202020204" pitchFamily="34" charset="0"/>
              </a:rPr>
              <a:t>認</a:t>
            </a:r>
            <a:r>
              <a:rPr lang="zh-TW" altLang="en-US" sz="2800" b="1" dirty="0" smtClean="0">
                <a:latin typeface="Arial" panose="020B0604020202020204" pitchFamily="34" charset="0"/>
              </a:rPr>
              <a:t>知層級</a:t>
            </a:r>
            <a:endParaRPr lang="en-US" altLang="zh-TW" sz="2800" b="1" dirty="0"/>
          </a:p>
        </p:txBody>
      </p:sp>
      <p:sp>
        <p:nvSpPr>
          <p:cNvPr id="3" name="Oval 2"/>
          <p:cNvSpPr/>
          <p:nvPr/>
        </p:nvSpPr>
        <p:spPr bwMode="auto">
          <a:xfrm>
            <a:off x="5378438" y="1859973"/>
            <a:ext cx="1960699" cy="2313709"/>
          </a:xfrm>
          <a:prstGeom prst="ellipse">
            <a:avLst/>
          </a:prstGeom>
          <a:noFill/>
          <a:ln w="5715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" name="Line Callout 2 13"/>
          <p:cNvSpPr/>
          <p:nvPr/>
        </p:nvSpPr>
        <p:spPr bwMode="auto">
          <a:xfrm>
            <a:off x="9736028" y="3276562"/>
            <a:ext cx="1987118" cy="1094509"/>
          </a:xfrm>
          <a:prstGeom prst="borderCallout2">
            <a:avLst>
              <a:gd name="adj1" fmla="val -4780"/>
              <a:gd name="adj2" fmla="val 81667"/>
              <a:gd name="adj3" fmla="val -43995"/>
              <a:gd name="adj4" fmla="val 88787"/>
              <a:gd name="adj5" fmla="val -35551"/>
              <a:gd name="adj6" fmla="val -114903"/>
            </a:avLst>
          </a:prstGeom>
          <a:noFill/>
          <a:ln w="38100" cap="flat" cmpd="sng" algn="ctr">
            <a:solidFill>
              <a:schemeClr val="bg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en-US" sz="3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anose="020B0604020202020204" pitchFamily="34" charset="0"/>
              </a:rPr>
              <a:t>使用探究式教學法</a:t>
            </a:r>
            <a:endParaRPr kumimoji="0" lang="en-US" sz="32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12-14-2016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師大助教研習 </a:t>
            </a:r>
            <a:r>
              <a:rPr lang="en-US" altLang="zh-TW" smtClean="0"/>
              <a:t>- </a:t>
            </a:r>
            <a:r>
              <a:rPr lang="zh-TW" altLang="en-US" smtClean="0"/>
              <a:t>教學方法變變變！                  </a:t>
            </a:r>
            <a:r>
              <a:rPr lang="en-US" altLang="zh-TW" smtClean="0"/>
              <a:t>by</a:t>
            </a:r>
            <a:r>
              <a:rPr lang="zh-TW" altLang="en-US" smtClean="0"/>
              <a:t>國立清大   呂秀蓮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AE08F-B0D1-40BF-86F2-9ED93507FC6E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5583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5" name="Rectangle 3"/>
          <p:cNvSpPr>
            <a:spLocks noGrp="1" noChangeArrowheads="1"/>
          </p:cNvSpPr>
          <p:nvPr>
            <p:ph idx="1"/>
          </p:nvPr>
        </p:nvSpPr>
        <p:spPr>
          <a:xfrm>
            <a:off x="685290" y="1712550"/>
            <a:ext cx="10854179" cy="4716379"/>
          </a:xfrm>
        </p:spPr>
        <p:txBody>
          <a:bodyPr/>
          <a:lstStyle/>
          <a:p>
            <a:r>
              <a:rPr lang="zh-TW" altLang="en-US" sz="2800" b="1" dirty="0">
                <a:solidFill>
                  <a:srgbClr val="C00000"/>
                </a:solidFill>
                <a:latin typeface="+mn-ea"/>
                <a:cs typeface="Microsoft JhengHei Light" panose="020B0304030504040204" pitchFamily="34" charset="-128"/>
              </a:rPr>
              <a:t>教學</a:t>
            </a:r>
            <a:r>
              <a:rPr lang="zh-TW" altLang="en-US" sz="2800" b="1" dirty="0" smtClean="0">
                <a:solidFill>
                  <a:srgbClr val="C00000"/>
                </a:solidFill>
                <a:latin typeface="+mn-ea"/>
                <a:cs typeface="Microsoft JhengHei Light" panose="020B0304030504040204" pitchFamily="34" charset="-128"/>
              </a:rPr>
              <a:t>目</a:t>
            </a:r>
            <a:r>
              <a:rPr lang="zh-TW" altLang="en-US" sz="2800" b="1" dirty="0">
                <a:solidFill>
                  <a:srgbClr val="C00000"/>
                </a:solidFill>
                <a:latin typeface="+mn-ea"/>
                <a:cs typeface="Microsoft JhengHei Light" panose="020B0304030504040204" pitchFamily="34" charset="-128"/>
              </a:rPr>
              <a:t>標</a:t>
            </a:r>
            <a:r>
              <a:rPr lang="zh-TW" altLang="en-US" sz="2800" b="1" dirty="0">
                <a:latin typeface="+mn-ea"/>
                <a:cs typeface="Microsoft JhengHei Light" panose="020B0304030504040204" pitchFamily="34" charset="-128"/>
              </a:rPr>
              <a:t>：學生</a:t>
            </a:r>
            <a:r>
              <a:rPr lang="zh-TW" altLang="en-US" sz="2800" b="1" dirty="0" smtClean="0">
                <a:latin typeface="+mn-ea"/>
                <a:cs typeface="Microsoft JhengHei Light" panose="020B0304030504040204" pitchFamily="34" charset="-128"/>
              </a:rPr>
              <a:t>將角色扮演和人</a:t>
            </a:r>
            <a:r>
              <a:rPr lang="zh-TW" altLang="en-US" sz="2800" b="1" dirty="0">
                <a:latin typeface="+mn-ea"/>
                <a:cs typeface="Microsoft JhengHei Light" panose="020B0304030504040204" pitchFamily="34" charset="-128"/>
              </a:rPr>
              <a:t>格特質的理解運用</a:t>
            </a:r>
            <a:r>
              <a:rPr lang="zh-TW" altLang="en-US" sz="2800" b="1" dirty="0" smtClean="0">
                <a:latin typeface="+mn-ea"/>
                <a:cs typeface="Microsoft JhengHei Light" panose="020B0304030504040204" pitchFamily="34" charset="-128"/>
              </a:rPr>
              <a:t>在生活實務中</a:t>
            </a:r>
            <a:endParaRPr lang="en-US" altLang="zh-TW" sz="2800" b="1" dirty="0">
              <a:latin typeface="+mn-ea"/>
              <a:cs typeface="Microsoft JhengHei Light" panose="020B0304030504040204" pitchFamily="34" charset="-128"/>
            </a:endParaRPr>
          </a:p>
          <a:p>
            <a:r>
              <a:rPr lang="zh-TW" altLang="en-US" sz="2800" b="1" dirty="0">
                <a:solidFill>
                  <a:srgbClr val="C00000"/>
                </a:solidFill>
                <a:latin typeface="+mn-ea"/>
                <a:cs typeface="Microsoft JhengHei Light" panose="020B0304030504040204" pitchFamily="34" charset="-128"/>
              </a:rPr>
              <a:t>課程計</a:t>
            </a:r>
            <a:r>
              <a:rPr lang="zh-TW" altLang="en-US" sz="2800" b="1" dirty="0" smtClean="0">
                <a:solidFill>
                  <a:srgbClr val="C00000"/>
                </a:solidFill>
                <a:latin typeface="+mn-ea"/>
                <a:cs typeface="Microsoft JhengHei Light" panose="020B0304030504040204" pitchFamily="34" charset="-128"/>
              </a:rPr>
              <a:t>劃</a:t>
            </a:r>
            <a:r>
              <a:rPr lang="zh-TW" altLang="en-US" sz="2800" b="1" dirty="0" smtClean="0">
                <a:latin typeface="+mn-ea"/>
                <a:cs typeface="Microsoft JhengHei Light" panose="020B0304030504040204" pitchFamily="34" charset="-128"/>
              </a:rPr>
              <a:t>：分</a:t>
            </a:r>
            <a:r>
              <a:rPr lang="zh-TW" altLang="en-US" sz="2800" b="1" dirty="0">
                <a:latin typeface="+mn-ea"/>
                <a:cs typeface="Microsoft JhengHei Light" panose="020B0304030504040204" pitchFamily="34" charset="-128"/>
              </a:rPr>
              <a:t>析學校各處室工作人員的工作內涵與需要的人格特質</a:t>
            </a:r>
            <a:endParaRPr lang="en-US" altLang="zh-TW" sz="2800" b="1" dirty="0">
              <a:latin typeface="+mn-ea"/>
              <a:cs typeface="Microsoft JhengHei Light" panose="020B0304030504040204" pitchFamily="34" charset="-128"/>
            </a:endParaRPr>
          </a:p>
          <a:p>
            <a:r>
              <a:rPr lang="zh-TW" altLang="en-US" sz="2800" b="1" dirty="0">
                <a:solidFill>
                  <a:srgbClr val="C00000"/>
                </a:solidFill>
                <a:latin typeface="+mn-ea"/>
                <a:cs typeface="Microsoft JhengHei Light" panose="020B0304030504040204" pitchFamily="34" charset="-128"/>
              </a:rPr>
              <a:t>預</a:t>
            </a:r>
            <a:r>
              <a:rPr lang="zh-TW" altLang="en-US" sz="2800" b="1" dirty="0" smtClean="0">
                <a:solidFill>
                  <a:srgbClr val="C00000"/>
                </a:solidFill>
                <a:latin typeface="+mn-ea"/>
                <a:cs typeface="Microsoft JhengHei Light" panose="020B0304030504040204" pitchFamily="34" charset="-128"/>
              </a:rPr>
              <a:t>備環</a:t>
            </a:r>
            <a:r>
              <a:rPr lang="zh-TW" altLang="en-US" sz="2800" b="1" dirty="0">
                <a:solidFill>
                  <a:srgbClr val="C00000"/>
                </a:solidFill>
                <a:latin typeface="+mn-ea"/>
                <a:cs typeface="Microsoft JhengHei Light" panose="020B0304030504040204" pitchFamily="34" charset="-128"/>
              </a:rPr>
              <a:t>境</a:t>
            </a:r>
            <a:r>
              <a:rPr lang="zh-TW" altLang="en-US" sz="2800" b="1" dirty="0">
                <a:latin typeface="+mn-ea"/>
                <a:cs typeface="Microsoft JhengHei Light" panose="020B0304030504040204" pitchFamily="34" charset="-128"/>
              </a:rPr>
              <a:t>：私下與學校各處室同仁商量此訪問活動可配合的時間地點等情況</a:t>
            </a:r>
            <a:endParaRPr lang="en-US" altLang="zh-TW" sz="2800" b="1" dirty="0">
              <a:latin typeface="+mn-ea"/>
              <a:cs typeface="Microsoft JhengHei Light" panose="020B0304030504040204" pitchFamily="34" charset="-128"/>
            </a:endParaRPr>
          </a:p>
          <a:p>
            <a:r>
              <a:rPr lang="zh-TW" altLang="en-US" sz="2800" b="1" dirty="0" smtClean="0">
                <a:solidFill>
                  <a:srgbClr val="C00000"/>
                </a:solidFill>
                <a:latin typeface="+mn-ea"/>
                <a:cs typeface="Microsoft JhengHei Light" panose="020B0304030504040204" pitchFamily="34" charset="-128"/>
              </a:rPr>
              <a:t>提出探</a:t>
            </a:r>
            <a:r>
              <a:rPr lang="zh-TW" altLang="en-US" sz="2800" b="1" dirty="0">
                <a:solidFill>
                  <a:srgbClr val="C00000"/>
                </a:solidFill>
                <a:latin typeface="+mn-ea"/>
                <a:cs typeface="Microsoft JhengHei Light" panose="020B0304030504040204" pitchFamily="34" charset="-128"/>
              </a:rPr>
              <a:t>究</a:t>
            </a:r>
            <a:r>
              <a:rPr lang="zh-TW" altLang="en-US" sz="2800" b="1" dirty="0" smtClean="0">
                <a:latin typeface="+mn-ea"/>
                <a:cs typeface="Microsoft JhengHei Light" panose="020B0304030504040204" pitchFamily="34" charset="-128"/>
              </a:rPr>
              <a:t>：想從探究中</a:t>
            </a:r>
            <a:r>
              <a:rPr lang="zh-TW" altLang="en-US" sz="2800" b="1" dirty="0">
                <a:latin typeface="+mn-ea"/>
                <a:cs typeface="Microsoft JhengHei Light" panose="020B0304030504040204" pitchFamily="34" charset="-128"/>
              </a:rPr>
              <a:t>得到什麼資訊</a:t>
            </a:r>
            <a:r>
              <a:rPr lang="zh-TW" altLang="en-US" sz="2800" b="1" dirty="0" smtClean="0">
                <a:latin typeface="+mn-ea"/>
                <a:cs typeface="Microsoft JhengHei Light" panose="020B0304030504040204" pitchFamily="34" charset="-128"/>
              </a:rPr>
              <a:t>？如何提問以達</a:t>
            </a:r>
            <a:r>
              <a:rPr lang="zh-TW" altLang="en-US" sz="2800" b="1" dirty="0">
                <a:latin typeface="+mn-ea"/>
                <a:cs typeface="Microsoft JhengHei Light" panose="020B0304030504040204" pitchFamily="34" charset="-128"/>
              </a:rPr>
              <a:t>到</a:t>
            </a:r>
            <a:r>
              <a:rPr lang="zh-TW" altLang="en-US" sz="2800" b="1" dirty="0" smtClean="0">
                <a:latin typeface="+mn-ea"/>
                <a:cs typeface="Microsoft JhengHei Light" panose="020B0304030504040204" pitchFamily="34" charset="-128"/>
              </a:rPr>
              <a:t>探究的</a:t>
            </a:r>
            <a:r>
              <a:rPr lang="zh-TW" altLang="en-US" sz="2800" b="1" dirty="0">
                <a:latin typeface="+mn-ea"/>
                <a:cs typeface="Microsoft JhengHei Light" panose="020B0304030504040204" pitchFamily="34" charset="-128"/>
              </a:rPr>
              <a:t>目標</a:t>
            </a:r>
            <a:r>
              <a:rPr lang="zh-TW" altLang="en-US" sz="2800" b="1" dirty="0" smtClean="0">
                <a:latin typeface="+mn-ea"/>
                <a:cs typeface="Microsoft JhengHei Light" panose="020B0304030504040204" pitchFamily="34" charset="-128"/>
              </a:rPr>
              <a:t>？</a:t>
            </a:r>
            <a:endParaRPr lang="en-US" altLang="zh-TW" sz="2800" b="1" dirty="0" smtClean="0">
              <a:latin typeface="+mn-ea"/>
              <a:cs typeface="Microsoft JhengHei Light" panose="020B0304030504040204" pitchFamily="34" charset="-128"/>
            </a:endParaRPr>
          </a:p>
          <a:p>
            <a:r>
              <a:rPr lang="zh-TW" altLang="en-US" sz="2800" b="1" dirty="0" smtClean="0">
                <a:solidFill>
                  <a:srgbClr val="C00000"/>
                </a:solidFill>
                <a:latin typeface="+mn-ea"/>
                <a:cs typeface="Microsoft JhengHei Light" panose="020B0304030504040204" pitchFamily="34" charset="-128"/>
              </a:rPr>
              <a:t>討論工</a:t>
            </a:r>
            <a:r>
              <a:rPr lang="zh-TW" altLang="en-US" sz="2800" b="1" dirty="0">
                <a:solidFill>
                  <a:srgbClr val="C00000"/>
                </a:solidFill>
                <a:latin typeface="+mn-ea"/>
                <a:cs typeface="Microsoft JhengHei Light" panose="020B0304030504040204" pitchFamily="34" charset="-128"/>
              </a:rPr>
              <a:t>作</a:t>
            </a:r>
            <a:r>
              <a:rPr lang="zh-TW" altLang="en-US" sz="2800" b="1" dirty="0" smtClean="0">
                <a:latin typeface="+mn-ea"/>
                <a:cs typeface="Microsoft JhengHei Light" panose="020B0304030504040204" pitchFamily="34" charset="-128"/>
              </a:rPr>
              <a:t>：如何適當、順</a:t>
            </a:r>
            <a:r>
              <a:rPr lang="zh-TW" altLang="en-US" sz="2800" b="1" dirty="0">
                <a:latin typeface="+mn-ea"/>
                <a:cs typeface="Microsoft JhengHei Light" panose="020B0304030504040204" pitchFamily="34" charset="-128"/>
              </a:rPr>
              <a:t>利地進</a:t>
            </a:r>
            <a:r>
              <a:rPr lang="zh-TW" altLang="en-US" sz="2800" b="1" dirty="0" smtClean="0">
                <a:latin typeface="+mn-ea"/>
                <a:cs typeface="Microsoft JhengHei Light" panose="020B0304030504040204" pitchFamily="34" charset="-128"/>
              </a:rPr>
              <a:t>行探究？程序如何確定下來？如</a:t>
            </a:r>
            <a:r>
              <a:rPr lang="zh-TW" altLang="en-US" sz="2800" b="1" dirty="0">
                <a:latin typeface="+mn-ea"/>
                <a:cs typeface="Microsoft JhengHei Light" panose="020B0304030504040204" pitchFamily="34" charset="-128"/>
              </a:rPr>
              <a:t>何記錄訪談內容</a:t>
            </a:r>
            <a:r>
              <a:rPr lang="zh-TW" altLang="en-US" sz="2800" b="1" dirty="0" smtClean="0">
                <a:latin typeface="+mn-ea"/>
                <a:cs typeface="Microsoft JhengHei Light" panose="020B0304030504040204" pitchFamily="34" charset="-128"/>
              </a:rPr>
              <a:t>？如</a:t>
            </a:r>
            <a:r>
              <a:rPr lang="zh-TW" altLang="en-US" sz="2800" b="1" dirty="0">
                <a:latin typeface="+mn-ea"/>
                <a:cs typeface="Microsoft JhengHei Light" panose="020B0304030504040204" pitchFamily="34" charset="-128"/>
              </a:rPr>
              <a:t>何克</a:t>
            </a:r>
            <a:r>
              <a:rPr lang="zh-TW" altLang="en-US" sz="2800" b="1" dirty="0" smtClean="0">
                <a:latin typeface="+mn-ea"/>
                <a:cs typeface="Microsoft JhengHei Light" panose="020B0304030504040204" pitchFamily="34" charset="-128"/>
              </a:rPr>
              <a:t>服問題？如何整理資料？</a:t>
            </a:r>
            <a:endParaRPr lang="en-US" altLang="zh-TW" sz="2800" b="1" dirty="0">
              <a:latin typeface="+mn-ea"/>
              <a:cs typeface="Microsoft JhengHei Light" panose="020B0304030504040204" pitchFamily="34" charset="-128"/>
            </a:endParaRPr>
          </a:p>
          <a:p>
            <a:endParaRPr lang="en-US" altLang="zh-TW" sz="2800" b="1" dirty="0">
              <a:latin typeface="+mn-ea"/>
              <a:cs typeface="Microsoft JhengHei Light" panose="020B0304030504040204" pitchFamily="34" charset="-128"/>
            </a:endParaRPr>
          </a:p>
          <a:p>
            <a:endParaRPr lang="en-US" altLang="zh-TW" sz="2800" b="1" dirty="0">
              <a:latin typeface="+mn-ea"/>
              <a:cs typeface="Microsoft JhengHei Light" panose="020B0304030504040204" pitchFamily="34" charset="-128"/>
            </a:endParaRPr>
          </a:p>
          <a:p>
            <a:endParaRPr lang="en-US" altLang="zh-TW" sz="2800" b="1" dirty="0">
              <a:latin typeface="+mn-ea"/>
              <a:cs typeface="Microsoft JhengHei Light" panose="020B0304030504040204" pitchFamily="34" charset="-128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7097369" y="25758"/>
            <a:ext cx="5094631" cy="954107"/>
          </a:xfrm>
          <a:prstGeom prst="rect">
            <a:avLst/>
          </a:prstGeom>
          <a:solidFill>
            <a:srgbClr val="FF0000"/>
          </a:solidFill>
          <a:ln w="76200">
            <a:solidFill>
              <a:srgbClr val="FFC000"/>
            </a:solidFill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4400" b="1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rebuchet MS" panose="020B0603020202020204" pitchFamily="34" charset="0"/>
                <a:ea typeface="Osaka" charset="0"/>
                <a:cs typeface="Osaka" charset="0"/>
              </a:defRPr>
            </a:lvl2pPr>
            <a:lvl3pPr algn="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rebuchet MS" panose="020B0603020202020204" pitchFamily="34" charset="0"/>
                <a:ea typeface="Osaka" charset="0"/>
                <a:cs typeface="Osaka" charset="0"/>
              </a:defRPr>
            </a:lvl3pPr>
            <a:lvl4pPr algn="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rebuchet MS" panose="020B0603020202020204" pitchFamily="34" charset="0"/>
                <a:ea typeface="Osaka" charset="0"/>
                <a:cs typeface="Osaka" charset="0"/>
              </a:defRPr>
            </a:lvl4pPr>
            <a:lvl5pPr algn="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rebuchet MS" panose="020B0603020202020204" pitchFamily="34" charset="0"/>
                <a:ea typeface="Osaka" charset="0"/>
                <a:cs typeface="Osaka" charset="0"/>
              </a:defRPr>
            </a:lvl5pPr>
            <a:lvl6pPr marL="457200" algn="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rebuchet MS" panose="020B0603020202020204" pitchFamily="34" charset="0"/>
                <a:ea typeface="Osaka" charset="0"/>
                <a:cs typeface="Osaka" charset="0"/>
              </a:defRPr>
            </a:lvl6pPr>
            <a:lvl7pPr marL="914400" algn="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rebuchet MS" panose="020B0603020202020204" pitchFamily="34" charset="0"/>
                <a:ea typeface="Osaka" charset="0"/>
                <a:cs typeface="Osaka" charset="0"/>
              </a:defRPr>
            </a:lvl7pPr>
            <a:lvl8pPr marL="1371600" algn="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rebuchet MS" panose="020B0603020202020204" pitchFamily="34" charset="0"/>
                <a:ea typeface="Osaka" charset="0"/>
                <a:cs typeface="Osaka" charset="0"/>
              </a:defRPr>
            </a:lvl8pPr>
            <a:lvl9pPr marL="1828800" algn="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rebuchet MS" panose="020B0603020202020204" pitchFamily="34" charset="0"/>
                <a:ea typeface="Osaka" charset="0"/>
                <a:cs typeface="Osaka" charset="0"/>
              </a:defRPr>
            </a:lvl9pPr>
          </a:lstStyle>
          <a:p>
            <a:pPr algn="ctr"/>
            <a:r>
              <a:rPr lang="zh-TW" altLang="en-US" sz="2800" dirty="0" smtClean="0">
                <a:latin typeface="+mn-ea"/>
                <a:ea typeface="+mn-ea"/>
              </a:rPr>
              <a:t>設計一個「角色與</a:t>
            </a:r>
            <a:r>
              <a:rPr lang="zh-TW" altLang="en-US" sz="2800" dirty="0">
                <a:latin typeface="+mn-ea"/>
                <a:ea typeface="+mn-ea"/>
              </a:rPr>
              <a:t>人</a:t>
            </a:r>
            <a:r>
              <a:rPr lang="zh-TW" altLang="en-US" sz="2800" dirty="0" smtClean="0">
                <a:latin typeface="+mn-ea"/>
                <a:ea typeface="+mn-ea"/>
              </a:rPr>
              <a:t>格</a:t>
            </a:r>
            <a:r>
              <a:rPr lang="zh-TW" altLang="en-US" sz="2800" dirty="0">
                <a:latin typeface="+mn-ea"/>
                <a:ea typeface="+mn-ea"/>
              </a:rPr>
              <a:t>特</a:t>
            </a:r>
            <a:r>
              <a:rPr lang="zh-TW" altLang="en-US" sz="2800" dirty="0" smtClean="0">
                <a:latin typeface="+mn-ea"/>
                <a:ea typeface="+mn-ea"/>
              </a:rPr>
              <a:t>質」</a:t>
            </a:r>
            <a:r>
              <a:rPr lang="zh-TW" altLang="en-US" sz="2800" dirty="0">
                <a:latin typeface="+mn-ea"/>
                <a:ea typeface="+mn-ea"/>
              </a:rPr>
              <a:t>的訪</a:t>
            </a:r>
            <a:r>
              <a:rPr lang="zh-TW" altLang="en-US" sz="2800" dirty="0" smtClean="0">
                <a:latin typeface="+mn-ea"/>
                <a:ea typeface="+mn-ea"/>
              </a:rPr>
              <a:t>問學習 </a:t>
            </a:r>
            <a:r>
              <a:rPr lang="en-US" altLang="zh-TW" sz="2800" dirty="0" smtClean="0">
                <a:latin typeface="+mn-ea"/>
                <a:ea typeface="+mn-ea"/>
              </a:rPr>
              <a:t>-</a:t>
            </a:r>
            <a:r>
              <a:rPr lang="zh-TW" altLang="en-US" sz="2800" dirty="0" smtClean="0">
                <a:latin typeface="+mn-ea"/>
                <a:ea typeface="+mn-ea"/>
              </a:rPr>
              <a:t> 老師的工作</a:t>
            </a:r>
            <a:endParaRPr lang="en-US" altLang="zh-TW" sz="2800" dirty="0">
              <a:latin typeface="+mn-ea"/>
              <a:ea typeface="+mn-ea"/>
            </a:endParaRPr>
          </a:p>
        </p:txBody>
      </p:sp>
      <p:sp>
        <p:nvSpPr>
          <p:cNvPr id="8" name="Line Callout 2 7"/>
          <p:cNvSpPr/>
          <p:nvPr/>
        </p:nvSpPr>
        <p:spPr bwMode="auto">
          <a:xfrm>
            <a:off x="10478154" y="4925778"/>
            <a:ext cx="1206959" cy="615051"/>
          </a:xfrm>
          <a:prstGeom prst="borderCallout2">
            <a:avLst>
              <a:gd name="adj1" fmla="val 18750"/>
              <a:gd name="adj2" fmla="val -8333"/>
              <a:gd name="adj3" fmla="val 44306"/>
              <a:gd name="adj4" fmla="val -34081"/>
              <a:gd name="adj5" fmla="val -11723"/>
              <a:gd name="adj6" fmla="val -165832"/>
            </a:avLst>
          </a:prstGeom>
          <a:solidFill>
            <a:schemeClr val="accent3">
              <a:lumMod val="95000"/>
            </a:schemeClr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TW" altLang="en-US" sz="2800" b="1" dirty="0">
                <a:solidFill>
                  <a:srgbClr val="0000CC"/>
                </a:solidFill>
                <a:latin typeface="Arial" panose="020B0604020202020204" pitchFamily="34" charset="0"/>
              </a:rPr>
              <a:t>分</a:t>
            </a:r>
            <a:r>
              <a:rPr lang="zh-TW" altLang="en-US" sz="2800" b="1" dirty="0" smtClean="0">
                <a:solidFill>
                  <a:srgbClr val="0000CC"/>
                </a:solidFill>
                <a:latin typeface="Arial" panose="020B0604020202020204" pitchFamily="34" charset="0"/>
              </a:rPr>
              <a:t>析</a:t>
            </a:r>
            <a:endParaRPr lang="en-US" sz="2800" b="1" dirty="0">
              <a:solidFill>
                <a:srgbClr val="0000CC"/>
              </a:solidFill>
              <a:latin typeface="Arial" panose="020B0604020202020204" pitchFamily="34" charset="0"/>
            </a:endParaRPr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2193380" y="5243078"/>
            <a:ext cx="1874408" cy="1180180"/>
          </a:xfrm>
          <a:prstGeom prst="rect">
            <a:avLst/>
          </a:prstGeom>
          <a:noFill/>
          <a:ln w="57150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zh-TW" altLang="en-US" b="1" dirty="0" smtClean="0">
                <a:solidFill>
                  <a:schemeClr val="accent1">
                    <a:lumMod val="50000"/>
                  </a:schemeClr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學</a:t>
            </a:r>
            <a:r>
              <a:rPr lang="zh-TW" altLang="en-US" b="1" dirty="0">
                <a:solidFill>
                  <a:schemeClr val="accent1">
                    <a:lumMod val="50000"/>
                  </a:schemeClr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科知</a:t>
            </a:r>
            <a:r>
              <a:rPr lang="zh-TW" altLang="en-US" b="1" dirty="0" smtClean="0">
                <a:solidFill>
                  <a:schemeClr val="accent1">
                    <a:lumMod val="50000"/>
                  </a:schemeClr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識</a:t>
            </a:r>
            <a:endParaRPr lang="en-US" altLang="zh-TW" b="1" dirty="0" smtClean="0">
              <a:solidFill>
                <a:schemeClr val="accent1">
                  <a:lumMod val="50000"/>
                </a:schemeClr>
              </a:solidFill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r>
              <a:rPr lang="zh-TW" altLang="en-US" b="1" dirty="0" smtClean="0">
                <a:solidFill>
                  <a:schemeClr val="accent1">
                    <a:lumMod val="50000"/>
                  </a:schemeClr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跨</a:t>
            </a:r>
            <a:r>
              <a:rPr lang="zh-TW" altLang="en-US" b="1" dirty="0">
                <a:solidFill>
                  <a:schemeClr val="accent1">
                    <a:lumMod val="50000"/>
                  </a:schemeClr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學科知</a:t>
            </a:r>
            <a:r>
              <a:rPr lang="zh-TW" altLang="en-US" b="1" dirty="0" smtClean="0">
                <a:solidFill>
                  <a:schemeClr val="accent1">
                    <a:lumMod val="50000"/>
                  </a:schemeClr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識</a:t>
            </a:r>
            <a:endParaRPr lang="en-US" altLang="zh-TW" b="1" dirty="0" smtClean="0">
              <a:solidFill>
                <a:schemeClr val="accent1">
                  <a:lumMod val="50000"/>
                </a:schemeClr>
              </a:solidFill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r>
              <a:rPr lang="zh-TW" altLang="en-US" b="1" dirty="0" smtClean="0">
                <a:solidFill>
                  <a:schemeClr val="accent1">
                    <a:lumMod val="50000"/>
                  </a:schemeClr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實</a:t>
            </a:r>
            <a:r>
              <a:rPr lang="zh-TW" altLang="en-US" b="1" dirty="0">
                <a:solidFill>
                  <a:schemeClr val="accent1">
                    <a:lumMod val="50000"/>
                  </a:schemeClr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用知</a:t>
            </a:r>
            <a:r>
              <a:rPr lang="zh-TW" altLang="en-US" b="1" dirty="0" smtClean="0">
                <a:solidFill>
                  <a:schemeClr val="accent1">
                    <a:lumMod val="50000"/>
                  </a:schemeClr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識</a:t>
            </a:r>
            <a:endParaRPr lang="en-US" altLang="zh-TW" b="1" dirty="0" smtClean="0">
              <a:solidFill>
                <a:schemeClr val="accent1">
                  <a:lumMod val="50000"/>
                </a:schemeClr>
              </a:solidFill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4884291" y="5233303"/>
            <a:ext cx="2986299" cy="1189955"/>
          </a:xfrm>
          <a:prstGeom prst="rect">
            <a:avLst/>
          </a:prstGeom>
          <a:noFill/>
          <a:ln w="57150" cap="sq">
            <a:solidFill>
              <a:srgbClr val="C00000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marL="0" eaLnBrk="1" hangingPunct="1"/>
            <a:r>
              <a:rPr lang="zh-TW" altLang="en-US" b="1" dirty="0" smtClean="0">
                <a:solidFill>
                  <a:schemeClr val="accent1">
                    <a:lumMod val="50000"/>
                  </a:schemeClr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認</a:t>
            </a:r>
            <a:r>
              <a:rPr lang="zh-TW" altLang="en-US" b="1" dirty="0">
                <a:solidFill>
                  <a:schemeClr val="accent1">
                    <a:lumMod val="50000"/>
                  </a:schemeClr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知</a:t>
            </a:r>
            <a:r>
              <a:rPr lang="zh-TW" altLang="en-US" b="1" dirty="0" smtClean="0">
                <a:solidFill>
                  <a:schemeClr val="accent1">
                    <a:lumMod val="50000"/>
                  </a:schemeClr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與後設認</a:t>
            </a:r>
            <a:r>
              <a:rPr lang="zh-TW" altLang="en-US" b="1" dirty="0">
                <a:solidFill>
                  <a:schemeClr val="accent1">
                    <a:lumMod val="50000"/>
                  </a:schemeClr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知技能</a:t>
            </a:r>
          </a:p>
          <a:p>
            <a:pPr marL="0" eaLnBrk="1" hangingPunct="1"/>
            <a:r>
              <a:rPr lang="zh-TW" altLang="en-US" b="1" dirty="0">
                <a:solidFill>
                  <a:schemeClr val="accent1">
                    <a:lumMod val="50000"/>
                  </a:schemeClr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社會與情緒技能</a:t>
            </a:r>
          </a:p>
          <a:p>
            <a:pPr marL="0" eaLnBrk="1" hangingPunct="1"/>
            <a:r>
              <a:rPr lang="zh-TW" altLang="en-US" b="1" dirty="0">
                <a:solidFill>
                  <a:schemeClr val="accent1">
                    <a:lumMod val="50000"/>
                  </a:schemeClr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身體與實用性技</a:t>
            </a:r>
            <a:r>
              <a:rPr lang="zh-TW" altLang="en-US" b="1" dirty="0" smtClean="0">
                <a:solidFill>
                  <a:schemeClr val="accent1">
                    <a:lumMod val="50000"/>
                  </a:schemeClr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能</a:t>
            </a:r>
            <a:endParaRPr lang="zh-TW" altLang="zh-TW" b="1" dirty="0">
              <a:solidFill>
                <a:schemeClr val="accent1">
                  <a:lumMod val="50000"/>
                </a:schemeClr>
              </a:solidFill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sp>
        <p:nvSpPr>
          <p:cNvPr id="11" name="Line Callout 2 10"/>
          <p:cNvSpPr/>
          <p:nvPr/>
        </p:nvSpPr>
        <p:spPr bwMode="auto">
          <a:xfrm>
            <a:off x="10705961" y="1015437"/>
            <a:ext cx="1404076" cy="877757"/>
          </a:xfrm>
          <a:prstGeom prst="borderCallout2">
            <a:avLst>
              <a:gd name="adj1" fmla="val 18750"/>
              <a:gd name="adj2" fmla="val -8333"/>
              <a:gd name="adj3" fmla="val 32606"/>
              <a:gd name="adj4" fmla="val -64290"/>
              <a:gd name="adj5" fmla="val 83255"/>
              <a:gd name="adj6" fmla="val -157281"/>
            </a:avLst>
          </a:prstGeom>
          <a:solidFill>
            <a:schemeClr val="bg1">
              <a:lumMod val="95000"/>
            </a:schemeClr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en-US" sz="2800" b="1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Arial" panose="020B0604020202020204" pitchFamily="34" charset="0"/>
              </a:rPr>
              <a:t>教過的理論</a:t>
            </a: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rgbClr val="0000CC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12-14-2016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師大助教研習 </a:t>
            </a:r>
            <a:r>
              <a:rPr lang="en-US" altLang="zh-TW" smtClean="0"/>
              <a:t>- </a:t>
            </a:r>
            <a:r>
              <a:rPr lang="zh-TW" altLang="en-US" smtClean="0"/>
              <a:t>教學方法變變變！                  </a:t>
            </a:r>
            <a:r>
              <a:rPr lang="en-US" altLang="zh-TW" smtClean="0"/>
              <a:t>by</a:t>
            </a:r>
            <a:r>
              <a:rPr lang="zh-TW" altLang="en-US" smtClean="0"/>
              <a:t>國立清大   呂秀蓮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AE08F-B0D1-40BF-86F2-9ED93507FC6E}" type="slidenum">
              <a:rPr lang="en-US" smtClean="0"/>
              <a:t>16</a:t>
            </a:fld>
            <a:endParaRPr lang="en-US"/>
          </a:p>
        </p:txBody>
      </p:sp>
      <p:sp>
        <p:nvSpPr>
          <p:cNvPr id="13" name="Title 8"/>
          <p:cNvSpPr txBox="1">
            <a:spLocks/>
          </p:cNvSpPr>
          <p:nvPr/>
        </p:nvSpPr>
        <p:spPr bwMode="auto">
          <a:xfrm>
            <a:off x="0" y="23494"/>
            <a:ext cx="7097369" cy="954107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4400" b="1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rebuchet MS" panose="020B0603020202020204" pitchFamily="34" charset="0"/>
                <a:ea typeface="Osaka" charset="0"/>
                <a:cs typeface="Osaka" charset="0"/>
              </a:defRPr>
            </a:lvl2pPr>
            <a:lvl3pPr algn="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rebuchet MS" panose="020B0603020202020204" pitchFamily="34" charset="0"/>
                <a:ea typeface="Osaka" charset="0"/>
                <a:cs typeface="Osaka" charset="0"/>
              </a:defRPr>
            </a:lvl3pPr>
            <a:lvl4pPr algn="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rebuchet MS" panose="020B0603020202020204" pitchFamily="34" charset="0"/>
                <a:ea typeface="Osaka" charset="0"/>
                <a:cs typeface="Osaka" charset="0"/>
              </a:defRPr>
            </a:lvl4pPr>
            <a:lvl5pPr algn="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rebuchet MS" panose="020B0603020202020204" pitchFamily="34" charset="0"/>
                <a:ea typeface="Osaka" charset="0"/>
                <a:cs typeface="Osaka" charset="0"/>
              </a:defRPr>
            </a:lvl5pPr>
            <a:lvl6pPr marL="457200" algn="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rebuchet MS" panose="020B0603020202020204" pitchFamily="34" charset="0"/>
                <a:ea typeface="Osaka" charset="0"/>
                <a:cs typeface="Osaka" charset="0"/>
              </a:defRPr>
            </a:lvl6pPr>
            <a:lvl7pPr marL="914400" algn="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rebuchet MS" panose="020B0603020202020204" pitchFamily="34" charset="0"/>
                <a:ea typeface="Osaka" charset="0"/>
                <a:cs typeface="Osaka" charset="0"/>
              </a:defRPr>
            </a:lvl7pPr>
            <a:lvl8pPr marL="1371600" algn="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rebuchet MS" panose="020B0603020202020204" pitchFamily="34" charset="0"/>
                <a:ea typeface="Osaka" charset="0"/>
                <a:cs typeface="Osaka" charset="0"/>
              </a:defRPr>
            </a:lvl8pPr>
            <a:lvl9pPr marL="1828800" algn="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rebuchet MS" panose="020B0603020202020204" pitchFamily="34" charset="0"/>
                <a:ea typeface="Osaka" charset="0"/>
                <a:cs typeface="Osaka" charset="0"/>
              </a:defRPr>
            </a:lvl9pPr>
          </a:lstStyle>
          <a:p>
            <a:pPr algn="l"/>
            <a:r>
              <a:rPr lang="zh-TW" altLang="en-US" sz="2800" dirty="0">
                <a:solidFill>
                  <a:srgbClr val="FFFF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社</a:t>
            </a:r>
            <a:r>
              <a:rPr lang="en-US" altLang="zh-TW" sz="2800" dirty="0">
                <a:solidFill>
                  <a:srgbClr val="FFFF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5-4-4</a:t>
            </a:r>
            <a:r>
              <a:rPr lang="zh-TW" altLang="en-US" sz="2800" dirty="0">
                <a:solidFill>
                  <a:srgbClr val="FFFF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分析個體所扮演的角色，會受到人格特</a:t>
            </a:r>
            <a:r>
              <a:rPr lang="zh-TW" altLang="en-US" sz="2800" dirty="0" smtClean="0">
                <a:solidFill>
                  <a:srgbClr val="FFFF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質的影</a:t>
            </a:r>
            <a:r>
              <a:rPr lang="zh-TW" altLang="en-US" sz="2800" dirty="0">
                <a:solidFill>
                  <a:srgbClr val="FFFF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響</a:t>
            </a:r>
            <a:r>
              <a:rPr lang="zh-TW" altLang="en-US" sz="2800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  <a:endParaRPr lang="en-US" sz="2800" dirty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4" name="Line Callout 2 13"/>
          <p:cNvSpPr/>
          <p:nvPr/>
        </p:nvSpPr>
        <p:spPr bwMode="auto">
          <a:xfrm>
            <a:off x="10924622" y="3095999"/>
            <a:ext cx="1206959" cy="615051"/>
          </a:xfrm>
          <a:prstGeom prst="borderCallout2">
            <a:avLst>
              <a:gd name="adj1" fmla="val 18750"/>
              <a:gd name="adj2" fmla="val -8333"/>
              <a:gd name="adj3" fmla="val 29648"/>
              <a:gd name="adj4" fmla="val -41550"/>
              <a:gd name="adj5" fmla="val 111820"/>
              <a:gd name="adj6" fmla="val -115681"/>
            </a:avLst>
          </a:prstGeom>
          <a:solidFill>
            <a:schemeClr val="accent3">
              <a:lumMod val="95000"/>
            </a:schemeClr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TW" altLang="en-US" sz="2800" b="1" dirty="0">
                <a:solidFill>
                  <a:srgbClr val="0000CC"/>
                </a:solidFill>
                <a:latin typeface="Arial" panose="020B0604020202020204" pitchFamily="34" charset="0"/>
              </a:rPr>
              <a:t>分</a:t>
            </a:r>
            <a:r>
              <a:rPr lang="zh-TW" altLang="en-US" sz="2800" b="1" dirty="0" smtClean="0">
                <a:solidFill>
                  <a:srgbClr val="0000CC"/>
                </a:solidFill>
                <a:latin typeface="Arial" panose="020B0604020202020204" pitchFamily="34" charset="0"/>
              </a:rPr>
              <a:t>析</a:t>
            </a:r>
            <a:endParaRPr lang="en-US" sz="2800" b="1" dirty="0">
              <a:solidFill>
                <a:srgbClr val="0000CC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7938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1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51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51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51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51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1555" grpId="0" build="p"/>
      <p:bldP spid="8" grpId="0" animBg="1"/>
      <p:bldP spid="9" grpId="0" animBg="1"/>
      <p:bldP spid="10" grpId="0" animBg="1"/>
      <p:bldP spid="11" grpId="0" animBg="1"/>
      <p:bldP spid="1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5" name="Rectangle 3"/>
          <p:cNvSpPr>
            <a:spLocks noGrp="1" noChangeArrowheads="1"/>
          </p:cNvSpPr>
          <p:nvPr>
            <p:ph idx="1"/>
          </p:nvPr>
        </p:nvSpPr>
        <p:spPr>
          <a:xfrm>
            <a:off x="1114868" y="1641890"/>
            <a:ext cx="9010851" cy="3842084"/>
          </a:xfrm>
        </p:spPr>
        <p:txBody>
          <a:bodyPr/>
          <a:lstStyle/>
          <a:p>
            <a:r>
              <a:rPr lang="zh-TW" altLang="en-US" sz="2800" b="1" dirty="0">
                <a:solidFill>
                  <a:srgbClr val="C00000"/>
                </a:solidFill>
                <a:latin typeface="+mn-ea"/>
                <a:cs typeface="Microsoft JhengHei Light" panose="020B0304030504040204" pitchFamily="34" charset="-128"/>
              </a:rPr>
              <a:t>監</a:t>
            </a:r>
            <a:r>
              <a:rPr lang="zh-TW" altLang="en-US" sz="2800" b="1" dirty="0" smtClean="0">
                <a:solidFill>
                  <a:srgbClr val="C00000"/>
                </a:solidFill>
                <a:latin typeface="+mn-ea"/>
                <a:cs typeface="Microsoft JhengHei Light" panose="020B0304030504040204" pitchFamily="34" charset="-128"/>
              </a:rPr>
              <a:t>督工</a:t>
            </a:r>
            <a:r>
              <a:rPr lang="zh-TW" altLang="en-US" sz="2800" b="1" dirty="0">
                <a:solidFill>
                  <a:srgbClr val="C00000"/>
                </a:solidFill>
                <a:latin typeface="+mn-ea"/>
                <a:cs typeface="Microsoft JhengHei Light" panose="020B0304030504040204" pitchFamily="34" charset="-128"/>
              </a:rPr>
              <a:t>作</a:t>
            </a:r>
            <a:r>
              <a:rPr lang="zh-TW" altLang="en-US" sz="2800" b="1" dirty="0" smtClean="0">
                <a:latin typeface="+mn-ea"/>
                <a:cs typeface="Microsoft JhengHei Light" panose="020B0304030504040204" pitchFamily="34" charset="-128"/>
              </a:rPr>
              <a:t>：事情進行得如何？有</a:t>
            </a:r>
            <a:r>
              <a:rPr lang="zh-TW" altLang="en-US" sz="2800" b="1" dirty="0">
                <a:latin typeface="+mn-ea"/>
                <a:cs typeface="Microsoft JhengHei Light" panose="020B0304030504040204" pitchFamily="34" charset="-128"/>
              </a:rPr>
              <a:t>否按照進程與注意事項一一勾選已處理事項？</a:t>
            </a:r>
            <a:endParaRPr lang="en-US" altLang="zh-TW" sz="2800" b="1" dirty="0">
              <a:latin typeface="+mn-ea"/>
              <a:cs typeface="Microsoft JhengHei Light" panose="020B0304030504040204" pitchFamily="34" charset="-128"/>
            </a:endParaRPr>
          </a:p>
          <a:p>
            <a:r>
              <a:rPr lang="zh-TW" altLang="en-US" sz="2800" b="1" dirty="0" smtClean="0">
                <a:solidFill>
                  <a:srgbClr val="C00000"/>
                </a:solidFill>
                <a:latin typeface="+mn-ea"/>
                <a:cs typeface="Microsoft JhengHei Light" panose="020B0304030504040204" pitchFamily="34" charset="-128"/>
              </a:rPr>
              <a:t>探究發</a:t>
            </a:r>
            <a:r>
              <a:rPr lang="zh-TW" altLang="en-US" sz="2800" b="1" dirty="0">
                <a:solidFill>
                  <a:srgbClr val="C00000"/>
                </a:solidFill>
                <a:latin typeface="+mn-ea"/>
                <a:cs typeface="Microsoft JhengHei Light" panose="020B0304030504040204" pitchFamily="34" charset="-128"/>
              </a:rPr>
              <a:t>現</a:t>
            </a:r>
            <a:r>
              <a:rPr lang="zh-TW" altLang="en-US" sz="2800" b="1" dirty="0">
                <a:latin typeface="+mn-ea"/>
                <a:cs typeface="Microsoft JhengHei Light" panose="020B0304030504040204" pitchFamily="34" charset="-128"/>
              </a:rPr>
              <a:t>：如</a:t>
            </a:r>
            <a:r>
              <a:rPr lang="zh-TW" altLang="en-US" sz="2800" b="1" dirty="0" smtClean="0">
                <a:latin typeface="+mn-ea"/>
                <a:cs typeface="Microsoft JhengHei Light" panose="020B0304030504040204" pitchFamily="34" charset="-128"/>
              </a:rPr>
              <a:t>何保存資料、將</a:t>
            </a:r>
            <a:r>
              <a:rPr lang="zh-TW" altLang="en-US" sz="2800" b="1" dirty="0">
                <a:latin typeface="+mn-ea"/>
                <a:cs typeface="Microsoft JhengHei Light" panose="020B0304030504040204" pitchFamily="34" charset="-128"/>
              </a:rPr>
              <a:t>資料整理出來</a:t>
            </a:r>
            <a:r>
              <a:rPr lang="zh-TW" altLang="en-US" sz="2800" b="1" dirty="0" smtClean="0">
                <a:latin typeface="+mn-ea"/>
                <a:cs typeface="Microsoft JhengHei Light" panose="020B0304030504040204" pitchFamily="34" charset="-128"/>
              </a:rPr>
              <a:t>？如何區辨資料的好</a:t>
            </a:r>
            <a:r>
              <a:rPr lang="zh-TW" altLang="en-US" sz="2800" b="1" dirty="0">
                <a:latin typeface="+mn-ea"/>
                <a:cs typeface="Microsoft JhengHei Light" panose="020B0304030504040204" pitchFamily="34" charset="-128"/>
              </a:rPr>
              <a:t>壞？如</a:t>
            </a:r>
            <a:r>
              <a:rPr lang="zh-TW" altLang="en-US" sz="2800" b="1" dirty="0" smtClean="0">
                <a:latin typeface="+mn-ea"/>
                <a:cs typeface="Microsoft JhengHei Light" panose="020B0304030504040204" pitchFamily="34" charset="-128"/>
              </a:rPr>
              <a:t>何呈現研究的發現？</a:t>
            </a:r>
            <a:endParaRPr lang="en-US" altLang="zh-TW" sz="2800" b="1" dirty="0">
              <a:latin typeface="+mn-ea"/>
              <a:cs typeface="Microsoft JhengHei Light" panose="020B0304030504040204" pitchFamily="34" charset="-128"/>
            </a:endParaRPr>
          </a:p>
          <a:p>
            <a:r>
              <a:rPr lang="zh-TW" altLang="en-US" sz="2800" b="1" dirty="0">
                <a:solidFill>
                  <a:srgbClr val="C00000"/>
                </a:solidFill>
                <a:latin typeface="+mn-ea"/>
                <a:cs typeface="Microsoft JhengHei Light" panose="020B0304030504040204" pitchFamily="34" charset="-128"/>
              </a:rPr>
              <a:t>發表機會</a:t>
            </a:r>
            <a:r>
              <a:rPr lang="zh-TW" altLang="en-US" sz="2800" b="1" dirty="0" smtClean="0">
                <a:latin typeface="+mn-ea"/>
                <a:cs typeface="Microsoft JhengHei Light" panose="020B0304030504040204" pitchFamily="34" charset="-128"/>
              </a:rPr>
              <a:t>：什</a:t>
            </a:r>
            <a:r>
              <a:rPr lang="zh-TW" altLang="en-US" sz="2800" b="1" dirty="0">
                <a:latin typeface="+mn-ea"/>
                <a:cs typeface="Microsoft JhengHei Light" panose="020B0304030504040204" pitchFamily="34" charset="-128"/>
              </a:rPr>
              <a:t>麼場合、什麼程序、對誰發表</a:t>
            </a:r>
            <a:r>
              <a:rPr lang="zh-TW" altLang="en-US" sz="2800" b="1" dirty="0" smtClean="0">
                <a:latin typeface="+mn-ea"/>
                <a:cs typeface="Microsoft JhengHei Light" panose="020B0304030504040204" pitchFamily="34" charset="-128"/>
              </a:rPr>
              <a:t>探究的</a:t>
            </a:r>
            <a:r>
              <a:rPr lang="zh-TW" altLang="en-US" sz="2800" b="1" dirty="0">
                <a:latin typeface="+mn-ea"/>
                <a:cs typeface="Microsoft JhengHei Light" panose="020B0304030504040204" pitchFamily="34" charset="-128"/>
              </a:rPr>
              <a:t>發現？班親會？班上？邀請其他師長參觀？配合學校</a:t>
            </a:r>
            <a:r>
              <a:rPr lang="zh-TW" altLang="en-US" sz="2800" b="1" dirty="0" smtClean="0">
                <a:latin typeface="+mn-ea"/>
                <a:cs typeface="Microsoft JhengHei Light" panose="020B0304030504040204" pitchFamily="34" charset="-128"/>
              </a:rPr>
              <a:t>探究活</a:t>
            </a:r>
            <a:r>
              <a:rPr lang="zh-TW" altLang="en-US" sz="2800" b="1" dirty="0">
                <a:latin typeface="+mn-ea"/>
                <a:cs typeface="Microsoft JhengHei Light" panose="020B0304030504040204" pitchFamily="34" charset="-128"/>
              </a:rPr>
              <a:t>動？</a:t>
            </a:r>
          </a:p>
          <a:p>
            <a:endParaRPr lang="en-US" altLang="zh-TW" sz="2800" b="1" dirty="0">
              <a:latin typeface="+mn-ea"/>
              <a:cs typeface="Microsoft JhengHei Light" panose="020B0304030504040204" pitchFamily="34" charset="-128"/>
            </a:endParaRPr>
          </a:p>
          <a:p>
            <a:endParaRPr lang="en-US" altLang="zh-TW" sz="2800" b="1" dirty="0">
              <a:latin typeface="+mn-ea"/>
              <a:cs typeface="Microsoft JhengHei Light" panose="020B0304030504040204" pitchFamily="34" charset="-128"/>
            </a:endParaRPr>
          </a:p>
          <a:p>
            <a:endParaRPr lang="en-US" altLang="zh-TW" sz="2800" b="1" dirty="0">
              <a:latin typeface="+mn-ea"/>
              <a:cs typeface="Microsoft JhengHei Light" panose="020B0304030504040204" pitchFamily="34" charset="-128"/>
            </a:endParaRPr>
          </a:p>
        </p:txBody>
      </p:sp>
      <p:sp>
        <p:nvSpPr>
          <p:cNvPr id="7" name="Line Callout 2 6"/>
          <p:cNvSpPr/>
          <p:nvPr/>
        </p:nvSpPr>
        <p:spPr bwMode="auto">
          <a:xfrm>
            <a:off x="10555483" y="1981149"/>
            <a:ext cx="1052411" cy="591532"/>
          </a:xfrm>
          <a:prstGeom prst="borderCallout2">
            <a:avLst>
              <a:gd name="adj1" fmla="val 18750"/>
              <a:gd name="adj2" fmla="val -8333"/>
              <a:gd name="adj3" fmla="val 54711"/>
              <a:gd name="adj4" fmla="val -40102"/>
              <a:gd name="adj5" fmla="val 41153"/>
              <a:gd name="adj6" fmla="val -171950"/>
            </a:avLst>
          </a:prstGeom>
          <a:solidFill>
            <a:schemeClr val="bg1">
              <a:lumMod val="95000"/>
            </a:schemeClr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en-US" sz="2800" b="1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Arial" panose="020B0604020202020204" pitchFamily="34" charset="0"/>
              </a:rPr>
              <a:t>分析</a:t>
            </a: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rgbClr val="0000CC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Line Callout 2 7"/>
          <p:cNvSpPr/>
          <p:nvPr/>
        </p:nvSpPr>
        <p:spPr bwMode="auto">
          <a:xfrm>
            <a:off x="10555483" y="2772137"/>
            <a:ext cx="1348418" cy="950530"/>
          </a:xfrm>
          <a:prstGeom prst="borderCallout2">
            <a:avLst>
              <a:gd name="adj1" fmla="val 18750"/>
              <a:gd name="adj2" fmla="val -8333"/>
              <a:gd name="adj3" fmla="val 53982"/>
              <a:gd name="adj4" fmla="val -29536"/>
              <a:gd name="adj5" fmla="val 31604"/>
              <a:gd name="adj6" fmla="val -94506"/>
            </a:avLst>
          </a:prstGeom>
          <a:solidFill>
            <a:schemeClr val="bg1">
              <a:lumMod val="95000"/>
            </a:schemeClr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en-US" sz="2800" b="1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Arial" panose="020B0604020202020204" pitchFamily="34" charset="0"/>
              </a:rPr>
              <a:t>綜合</a:t>
            </a:r>
            <a:endParaRPr kumimoji="0" lang="en-US" altLang="zh-TW" sz="2800" b="1" i="0" u="none" strike="noStrike" cap="none" normalizeH="0" baseline="0" dirty="0" smtClean="0">
              <a:ln>
                <a:noFill/>
              </a:ln>
              <a:solidFill>
                <a:srgbClr val="0000CC"/>
              </a:solidFill>
              <a:effectLst/>
              <a:latin typeface="Arial" panose="020B0604020202020204" pitchFamily="34" charset="0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en-US" sz="2800" b="1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Arial" panose="020B0604020202020204" pitchFamily="34" charset="0"/>
              </a:rPr>
              <a:t>評鑑</a:t>
            </a: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rgbClr val="0000CC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Line Callout 2 8"/>
          <p:cNvSpPr/>
          <p:nvPr/>
        </p:nvSpPr>
        <p:spPr bwMode="auto">
          <a:xfrm>
            <a:off x="10313709" y="4539860"/>
            <a:ext cx="1294185" cy="609263"/>
          </a:xfrm>
          <a:prstGeom prst="borderCallout2">
            <a:avLst>
              <a:gd name="adj1" fmla="val 18750"/>
              <a:gd name="adj2" fmla="val -8333"/>
              <a:gd name="adj3" fmla="val 41914"/>
              <a:gd name="adj4" fmla="val -29790"/>
              <a:gd name="adj5" fmla="val -17374"/>
              <a:gd name="adj6" fmla="val -136808"/>
            </a:avLst>
          </a:prstGeom>
          <a:solidFill>
            <a:schemeClr val="bg1">
              <a:lumMod val="95000"/>
            </a:schemeClr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zh-TW" altLang="en-US" sz="2800" b="1" dirty="0" smtClean="0">
                <a:solidFill>
                  <a:srgbClr val="0000CC"/>
                </a:solidFill>
                <a:latin typeface="Arial" panose="020B0604020202020204" pitchFamily="34" charset="0"/>
              </a:rPr>
              <a:t>綜合</a:t>
            </a: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rgbClr val="0000CC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2003578" y="5171777"/>
            <a:ext cx="1874408" cy="1180180"/>
          </a:xfrm>
          <a:prstGeom prst="rect">
            <a:avLst/>
          </a:prstGeom>
          <a:noFill/>
          <a:ln w="57150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zh-TW" altLang="en-US" b="1" dirty="0" smtClean="0">
                <a:solidFill>
                  <a:schemeClr val="accent1">
                    <a:lumMod val="50000"/>
                  </a:schemeClr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學</a:t>
            </a:r>
            <a:r>
              <a:rPr lang="zh-TW" altLang="en-US" b="1" dirty="0">
                <a:solidFill>
                  <a:schemeClr val="accent1">
                    <a:lumMod val="50000"/>
                  </a:schemeClr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科知</a:t>
            </a:r>
            <a:r>
              <a:rPr lang="zh-TW" altLang="en-US" b="1" dirty="0" smtClean="0">
                <a:solidFill>
                  <a:schemeClr val="accent1">
                    <a:lumMod val="50000"/>
                  </a:schemeClr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識</a:t>
            </a:r>
            <a:endParaRPr lang="en-US" altLang="zh-TW" b="1" dirty="0" smtClean="0">
              <a:solidFill>
                <a:schemeClr val="accent1">
                  <a:lumMod val="50000"/>
                </a:schemeClr>
              </a:solidFill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r>
              <a:rPr lang="zh-TW" altLang="en-US" b="1" dirty="0" smtClean="0">
                <a:solidFill>
                  <a:schemeClr val="accent1">
                    <a:lumMod val="50000"/>
                  </a:schemeClr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跨</a:t>
            </a:r>
            <a:r>
              <a:rPr lang="zh-TW" altLang="en-US" b="1" dirty="0">
                <a:solidFill>
                  <a:schemeClr val="accent1">
                    <a:lumMod val="50000"/>
                  </a:schemeClr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學科知</a:t>
            </a:r>
            <a:r>
              <a:rPr lang="zh-TW" altLang="en-US" b="1" dirty="0" smtClean="0">
                <a:solidFill>
                  <a:schemeClr val="accent1">
                    <a:lumMod val="50000"/>
                  </a:schemeClr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識</a:t>
            </a:r>
            <a:endParaRPr lang="en-US" altLang="zh-TW" b="1" dirty="0" smtClean="0">
              <a:solidFill>
                <a:schemeClr val="accent1">
                  <a:lumMod val="50000"/>
                </a:schemeClr>
              </a:solidFill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r>
              <a:rPr lang="zh-TW" altLang="en-US" b="1" dirty="0" smtClean="0">
                <a:solidFill>
                  <a:schemeClr val="accent1">
                    <a:lumMod val="50000"/>
                  </a:schemeClr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實</a:t>
            </a:r>
            <a:r>
              <a:rPr lang="zh-TW" altLang="en-US" b="1" dirty="0">
                <a:solidFill>
                  <a:schemeClr val="accent1">
                    <a:lumMod val="50000"/>
                  </a:schemeClr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用知</a:t>
            </a:r>
            <a:r>
              <a:rPr lang="zh-TW" altLang="en-US" b="1" dirty="0" smtClean="0">
                <a:solidFill>
                  <a:schemeClr val="accent1">
                    <a:lumMod val="50000"/>
                  </a:schemeClr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識</a:t>
            </a:r>
            <a:endParaRPr lang="en-US" altLang="zh-TW" b="1" dirty="0" smtClean="0">
              <a:solidFill>
                <a:schemeClr val="accent1">
                  <a:lumMod val="50000"/>
                </a:schemeClr>
              </a:solidFill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5040101" y="5149123"/>
            <a:ext cx="2986299" cy="1189955"/>
          </a:xfrm>
          <a:prstGeom prst="rect">
            <a:avLst/>
          </a:prstGeom>
          <a:noFill/>
          <a:ln w="57150" cap="sq">
            <a:solidFill>
              <a:srgbClr val="C00000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marL="0" eaLnBrk="1" hangingPunct="1"/>
            <a:r>
              <a:rPr lang="zh-TW" altLang="en-US" b="1" dirty="0" smtClean="0">
                <a:solidFill>
                  <a:schemeClr val="accent1">
                    <a:lumMod val="50000"/>
                  </a:schemeClr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認</a:t>
            </a:r>
            <a:r>
              <a:rPr lang="zh-TW" altLang="en-US" b="1" dirty="0">
                <a:solidFill>
                  <a:schemeClr val="accent1">
                    <a:lumMod val="50000"/>
                  </a:schemeClr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知</a:t>
            </a:r>
            <a:r>
              <a:rPr lang="zh-TW" altLang="en-US" b="1" dirty="0" smtClean="0">
                <a:solidFill>
                  <a:schemeClr val="accent1">
                    <a:lumMod val="50000"/>
                  </a:schemeClr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與後設認</a:t>
            </a:r>
            <a:r>
              <a:rPr lang="zh-TW" altLang="en-US" b="1" dirty="0">
                <a:solidFill>
                  <a:schemeClr val="accent1">
                    <a:lumMod val="50000"/>
                  </a:schemeClr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知技能</a:t>
            </a:r>
          </a:p>
          <a:p>
            <a:pPr marL="0" eaLnBrk="1" hangingPunct="1"/>
            <a:r>
              <a:rPr lang="zh-TW" altLang="en-US" b="1" dirty="0">
                <a:solidFill>
                  <a:schemeClr val="accent1">
                    <a:lumMod val="50000"/>
                  </a:schemeClr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社會與情緒技能</a:t>
            </a:r>
          </a:p>
          <a:p>
            <a:pPr marL="0" eaLnBrk="1" hangingPunct="1"/>
            <a:r>
              <a:rPr lang="zh-TW" altLang="en-US" b="1" dirty="0">
                <a:solidFill>
                  <a:schemeClr val="accent1">
                    <a:lumMod val="50000"/>
                  </a:schemeClr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身體與實用性技</a:t>
            </a:r>
            <a:r>
              <a:rPr lang="zh-TW" altLang="en-US" b="1" dirty="0" smtClean="0">
                <a:solidFill>
                  <a:schemeClr val="accent1">
                    <a:lumMod val="50000"/>
                  </a:schemeClr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能</a:t>
            </a:r>
            <a:endParaRPr lang="zh-TW" altLang="zh-TW" b="1" dirty="0">
              <a:solidFill>
                <a:schemeClr val="accent1">
                  <a:lumMod val="50000"/>
                </a:schemeClr>
              </a:solidFill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12-14-2016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師大助教研習 </a:t>
            </a:r>
            <a:r>
              <a:rPr lang="en-US" altLang="zh-TW" smtClean="0"/>
              <a:t>- </a:t>
            </a:r>
            <a:r>
              <a:rPr lang="zh-TW" altLang="en-US" smtClean="0"/>
              <a:t>教學方法變變變！                  </a:t>
            </a:r>
            <a:r>
              <a:rPr lang="en-US" altLang="zh-TW" smtClean="0"/>
              <a:t>by</a:t>
            </a:r>
            <a:r>
              <a:rPr lang="zh-TW" altLang="en-US" smtClean="0"/>
              <a:t>國立清大   呂秀蓮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AE08F-B0D1-40BF-86F2-9ED93507FC6E}" type="slidenum">
              <a:rPr lang="en-US" smtClean="0"/>
              <a:t>17</a:t>
            </a:fld>
            <a:endParaRPr lang="en-US"/>
          </a:p>
        </p:txBody>
      </p:sp>
      <p:sp>
        <p:nvSpPr>
          <p:cNvPr id="13" name="Title 8"/>
          <p:cNvSpPr txBox="1">
            <a:spLocks/>
          </p:cNvSpPr>
          <p:nvPr/>
        </p:nvSpPr>
        <p:spPr bwMode="auto">
          <a:xfrm>
            <a:off x="1" y="23494"/>
            <a:ext cx="7083380" cy="954107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4400" b="1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rebuchet MS" panose="020B0603020202020204" pitchFamily="34" charset="0"/>
                <a:ea typeface="Osaka" charset="0"/>
                <a:cs typeface="Osaka" charset="0"/>
              </a:defRPr>
            </a:lvl2pPr>
            <a:lvl3pPr algn="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rebuchet MS" panose="020B0603020202020204" pitchFamily="34" charset="0"/>
                <a:ea typeface="Osaka" charset="0"/>
                <a:cs typeface="Osaka" charset="0"/>
              </a:defRPr>
            </a:lvl3pPr>
            <a:lvl4pPr algn="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rebuchet MS" panose="020B0603020202020204" pitchFamily="34" charset="0"/>
                <a:ea typeface="Osaka" charset="0"/>
                <a:cs typeface="Osaka" charset="0"/>
              </a:defRPr>
            </a:lvl4pPr>
            <a:lvl5pPr algn="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rebuchet MS" panose="020B0603020202020204" pitchFamily="34" charset="0"/>
                <a:ea typeface="Osaka" charset="0"/>
                <a:cs typeface="Osaka" charset="0"/>
              </a:defRPr>
            </a:lvl5pPr>
            <a:lvl6pPr marL="457200" algn="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rebuchet MS" panose="020B0603020202020204" pitchFamily="34" charset="0"/>
                <a:ea typeface="Osaka" charset="0"/>
                <a:cs typeface="Osaka" charset="0"/>
              </a:defRPr>
            </a:lvl6pPr>
            <a:lvl7pPr marL="914400" algn="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rebuchet MS" panose="020B0603020202020204" pitchFamily="34" charset="0"/>
                <a:ea typeface="Osaka" charset="0"/>
                <a:cs typeface="Osaka" charset="0"/>
              </a:defRPr>
            </a:lvl7pPr>
            <a:lvl8pPr marL="1371600" algn="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rebuchet MS" panose="020B0603020202020204" pitchFamily="34" charset="0"/>
                <a:ea typeface="Osaka" charset="0"/>
                <a:cs typeface="Osaka" charset="0"/>
              </a:defRPr>
            </a:lvl8pPr>
            <a:lvl9pPr marL="1828800" algn="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rebuchet MS" panose="020B0603020202020204" pitchFamily="34" charset="0"/>
                <a:ea typeface="Osaka" charset="0"/>
                <a:cs typeface="Osaka" charset="0"/>
              </a:defRPr>
            </a:lvl9pPr>
          </a:lstStyle>
          <a:p>
            <a:pPr algn="l"/>
            <a:r>
              <a:rPr lang="zh-TW" altLang="en-US" sz="2800" dirty="0">
                <a:solidFill>
                  <a:srgbClr val="FFFF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社</a:t>
            </a:r>
            <a:r>
              <a:rPr lang="en-US" altLang="zh-TW" sz="2800" dirty="0">
                <a:solidFill>
                  <a:srgbClr val="FFFF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5-4-4</a:t>
            </a:r>
            <a:r>
              <a:rPr lang="zh-TW" altLang="en-US" sz="2800" dirty="0">
                <a:solidFill>
                  <a:srgbClr val="FFFF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分析個體所扮演的角色，會受到人格特</a:t>
            </a:r>
            <a:r>
              <a:rPr lang="zh-TW" altLang="en-US" sz="2800" dirty="0" smtClean="0">
                <a:solidFill>
                  <a:srgbClr val="FFFF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質的影</a:t>
            </a:r>
            <a:r>
              <a:rPr lang="zh-TW" altLang="en-US" sz="2800" dirty="0">
                <a:solidFill>
                  <a:srgbClr val="FFFF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響</a:t>
            </a:r>
            <a:r>
              <a:rPr lang="zh-TW" altLang="en-US" sz="2800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  <a:endParaRPr lang="en-US" sz="2800" dirty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5" name="Rectangle 2"/>
          <p:cNvSpPr txBox="1">
            <a:spLocks noChangeArrowheads="1"/>
          </p:cNvSpPr>
          <p:nvPr/>
        </p:nvSpPr>
        <p:spPr bwMode="auto">
          <a:xfrm>
            <a:off x="7097369" y="0"/>
            <a:ext cx="5094631" cy="954107"/>
          </a:xfrm>
          <a:prstGeom prst="rect">
            <a:avLst/>
          </a:prstGeom>
          <a:solidFill>
            <a:srgbClr val="FF0000"/>
          </a:solidFill>
          <a:ln w="76200">
            <a:solidFill>
              <a:srgbClr val="FFC000"/>
            </a:solidFill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4400" b="1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rebuchet MS" panose="020B0603020202020204" pitchFamily="34" charset="0"/>
                <a:ea typeface="Osaka" charset="0"/>
                <a:cs typeface="Osaka" charset="0"/>
              </a:defRPr>
            </a:lvl2pPr>
            <a:lvl3pPr algn="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rebuchet MS" panose="020B0603020202020204" pitchFamily="34" charset="0"/>
                <a:ea typeface="Osaka" charset="0"/>
                <a:cs typeface="Osaka" charset="0"/>
              </a:defRPr>
            </a:lvl3pPr>
            <a:lvl4pPr algn="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rebuchet MS" panose="020B0603020202020204" pitchFamily="34" charset="0"/>
                <a:ea typeface="Osaka" charset="0"/>
                <a:cs typeface="Osaka" charset="0"/>
              </a:defRPr>
            </a:lvl4pPr>
            <a:lvl5pPr algn="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rebuchet MS" panose="020B0603020202020204" pitchFamily="34" charset="0"/>
                <a:ea typeface="Osaka" charset="0"/>
                <a:cs typeface="Osaka" charset="0"/>
              </a:defRPr>
            </a:lvl5pPr>
            <a:lvl6pPr marL="457200" algn="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rebuchet MS" panose="020B0603020202020204" pitchFamily="34" charset="0"/>
                <a:ea typeface="Osaka" charset="0"/>
                <a:cs typeface="Osaka" charset="0"/>
              </a:defRPr>
            </a:lvl6pPr>
            <a:lvl7pPr marL="914400" algn="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rebuchet MS" panose="020B0603020202020204" pitchFamily="34" charset="0"/>
                <a:ea typeface="Osaka" charset="0"/>
                <a:cs typeface="Osaka" charset="0"/>
              </a:defRPr>
            </a:lvl7pPr>
            <a:lvl8pPr marL="1371600" algn="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rebuchet MS" panose="020B0603020202020204" pitchFamily="34" charset="0"/>
                <a:ea typeface="Osaka" charset="0"/>
                <a:cs typeface="Osaka" charset="0"/>
              </a:defRPr>
            </a:lvl8pPr>
            <a:lvl9pPr marL="1828800" algn="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rebuchet MS" panose="020B0603020202020204" pitchFamily="34" charset="0"/>
                <a:ea typeface="Osaka" charset="0"/>
                <a:cs typeface="Osaka" charset="0"/>
              </a:defRPr>
            </a:lvl9pPr>
          </a:lstStyle>
          <a:p>
            <a:pPr algn="ctr"/>
            <a:r>
              <a:rPr lang="zh-TW" altLang="en-US" sz="2800" dirty="0" smtClean="0">
                <a:latin typeface="+mn-ea"/>
                <a:ea typeface="+mn-ea"/>
              </a:rPr>
              <a:t>設計一個「角色與</a:t>
            </a:r>
            <a:r>
              <a:rPr lang="zh-TW" altLang="en-US" sz="2800" dirty="0">
                <a:latin typeface="+mn-ea"/>
                <a:ea typeface="+mn-ea"/>
              </a:rPr>
              <a:t>人</a:t>
            </a:r>
            <a:r>
              <a:rPr lang="zh-TW" altLang="en-US" sz="2800" dirty="0" smtClean="0">
                <a:latin typeface="+mn-ea"/>
                <a:ea typeface="+mn-ea"/>
              </a:rPr>
              <a:t>格</a:t>
            </a:r>
            <a:r>
              <a:rPr lang="zh-TW" altLang="en-US" sz="2800" dirty="0">
                <a:latin typeface="+mn-ea"/>
                <a:ea typeface="+mn-ea"/>
              </a:rPr>
              <a:t>特</a:t>
            </a:r>
            <a:r>
              <a:rPr lang="zh-TW" altLang="en-US" sz="2800" dirty="0" smtClean="0">
                <a:latin typeface="+mn-ea"/>
                <a:ea typeface="+mn-ea"/>
              </a:rPr>
              <a:t>質」</a:t>
            </a:r>
            <a:r>
              <a:rPr lang="zh-TW" altLang="en-US" sz="2800" dirty="0">
                <a:latin typeface="+mn-ea"/>
                <a:ea typeface="+mn-ea"/>
              </a:rPr>
              <a:t>的訪</a:t>
            </a:r>
            <a:r>
              <a:rPr lang="zh-TW" altLang="en-US" sz="2800" dirty="0" smtClean="0">
                <a:latin typeface="+mn-ea"/>
                <a:ea typeface="+mn-ea"/>
              </a:rPr>
              <a:t>問學習 </a:t>
            </a:r>
            <a:r>
              <a:rPr lang="en-US" altLang="zh-TW" sz="2800" dirty="0" smtClean="0">
                <a:latin typeface="+mn-ea"/>
                <a:ea typeface="+mn-ea"/>
              </a:rPr>
              <a:t>-</a:t>
            </a:r>
            <a:r>
              <a:rPr lang="zh-TW" altLang="en-US" sz="2800" dirty="0" smtClean="0">
                <a:latin typeface="+mn-ea"/>
                <a:ea typeface="+mn-ea"/>
              </a:rPr>
              <a:t> 老師的工作</a:t>
            </a:r>
            <a:endParaRPr lang="en-US" altLang="zh-TW" sz="2800" dirty="0">
              <a:latin typeface="+mn-ea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4524707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1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51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51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1555" grpId="0" build="p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2429162" y="301580"/>
            <a:ext cx="7379855" cy="1143000"/>
          </a:xfrm>
          <a:solidFill>
            <a:srgbClr val="FFFF00"/>
          </a:solidFill>
        </p:spPr>
        <p:txBody>
          <a:bodyPr/>
          <a:lstStyle/>
          <a:p>
            <a:pPr algn="ctr" eaLnBrk="1" hangingPunct="1"/>
            <a:r>
              <a:rPr lang="zh-TW" altLang="en-US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探究學習的特點</a:t>
            </a:r>
            <a:endParaRPr lang="en-US" altLang="en-US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sp>
        <p:nvSpPr>
          <p:cNvPr id="4" name="Cloud 3"/>
          <p:cNvSpPr/>
          <p:nvPr/>
        </p:nvSpPr>
        <p:spPr bwMode="auto">
          <a:xfrm>
            <a:off x="2030289" y="1806553"/>
            <a:ext cx="4088800" cy="2156772"/>
          </a:xfrm>
          <a:prstGeom prst="cloud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zh-TW" altLang="en-US" sz="3200" b="1" dirty="0">
                <a:solidFill>
                  <a:schemeClr val="bg1"/>
                </a:solidFill>
              </a:rPr>
              <a:t>老師的角色 </a:t>
            </a:r>
            <a:r>
              <a:rPr lang="en-US" altLang="zh-TW" sz="3200" b="1" dirty="0">
                <a:solidFill>
                  <a:schemeClr val="bg1"/>
                </a:solidFill>
              </a:rPr>
              <a:t>– </a:t>
            </a:r>
            <a:r>
              <a:rPr lang="zh-TW" altLang="en-US" sz="3200" b="1" dirty="0">
                <a:solidFill>
                  <a:schemeClr val="bg1"/>
                </a:solidFill>
              </a:rPr>
              <a:t>改變的推動者</a:t>
            </a:r>
            <a:r>
              <a:rPr lang="en-US" altLang="zh-TW" sz="3200" b="1" dirty="0">
                <a:solidFill>
                  <a:schemeClr val="bg1"/>
                </a:solidFill>
              </a:rPr>
              <a:t>/</a:t>
            </a:r>
            <a:r>
              <a:rPr lang="zh-TW" altLang="en-US" sz="3200" b="1" dirty="0">
                <a:solidFill>
                  <a:schemeClr val="bg1"/>
                </a:solidFill>
              </a:rPr>
              <a:t>催化劑 </a:t>
            </a:r>
          </a:p>
        </p:txBody>
      </p:sp>
      <p:sp>
        <p:nvSpPr>
          <p:cNvPr id="5" name="Cloud 4"/>
          <p:cNvSpPr/>
          <p:nvPr/>
        </p:nvSpPr>
        <p:spPr bwMode="auto">
          <a:xfrm>
            <a:off x="6433987" y="2494499"/>
            <a:ext cx="5298666" cy="2968142"/>
          </a:xfrm>
          <a:prstGeom prst="cloud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zh-TW" altLang="en-US" sz="3200" b="1" dirty="0">
                <a:solidFill>
                  <a:schemeClr val="bg1"/>
                </a:solidFill>
              </a:rPr>
              <a:t>學生的角色 </a:t>
            </a:r>
            <a:r>
              <a:rPr lang="en-US" altLang="zh-TW" sz="3200" b="1" dirty="0">
                <a:solidFill>
                  <a:schemeClr val="bg1"/>
                </a:solidFill>
              </a:rPr>
              <a:t>- </a:t>
            </a:r>
            <a:r>
              <a:rPr lang="zh-TW" altLang="en-US" sz="3200" b="1" dirty="0">
                <a:solidFill>
                  <a:schemeClr val="bg1"/>
                </a:solidFill>
              </a:rPr>
              <a:t>建構自己的知</a:t>
            </a:r>
            <a:r>
              <a:rPr lang="zh-TW" altLang="en-US" sz="3200" b="1" dirty="0" smtClean="0">
                <a:solidFill>
                  <a:schemeClr val="bg1"/>
                </a:solidFill>
              </a:rPr>
              <a:t>識</a:t>
            </a:r>
            <a:r>
              <a:rPr lang="zh-TW" altLang="en-US" sz="3200" b="1" dirty="0">
                <a:solidFill>
                  <a:schemeClr val="bg1"/>
                </a:solidFill>
              </a:rPr>
              <a:t>；</a:t>
            </a:r>
            <a:r>
              <a:rPr lang="zh-TW" altLang="en-US" sz="3200" b="1" dirty="0" smtClean="0">
                <a:solidFill>
                  <a:schemeClr val="bg1"/>
                </a:solidFill>
              </a:rPr>
              <a:t>不</a:t>
            </a:r>
            <a:r>
              <a:rPr lang="zh-TW" altLang="en-US" sz="3200" b="1" dirty="0">
                <a:solidFill>
                  <a:schemeClr val="bg1"/>
                </a:solidFill>
              </a:rPr>
              <a:t>是被告知什麼是或應該是知識。</a:t>
            </a:r>
          </a:p>
        </p:txBody>
      </p:sp>
      <p:sp>
        <p:nvSpPr>
          <p:cNvPr id="6" name="Cloud 5"/>
          <p:cNvSpPr/>
          <p:nvPr/>
        </p:nvSpPr>
        <p:spPr bwMode="auto">
          <a:xfrm>
            <a:off x="895353" y="4369010"/>
            <a:ext cx="5223737" cy="2187263"/>
          </a:xfrm>
          <a:prstGeom prst="cloud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zh-TW" altLang="en-US" sz="3200" b="1" dirty="0">
                <a:solidFill>
                  <a:schemeClr val="bg1"/>
                </a:solidFill>
              </a:rPr>
              <a:t>學生的思維水平提高：重點在分析，綜合和評鑑</a:t>
            </a:r>
            <a:endParaRPr lang="en-US" altLang="zh-TW" sz="3200" b="1" dirty="0">
              <a:solidFill>
                <a:schemeClr val="bg1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12-14-2016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師大助教研習 </a:t>
            </a:r>
            <a:r>
              <a:rPr lang="en-US" altLang="zh-TW" smtClean="0"/>
              <a:t>- </a:t>
            </a:r>
            <a:r>
              <a:rPr lang="zh-TW" altLang="en-US" smtClean="0"/>
              <a:t>教學方法變變變！                  </a:t>
            </a:r>
            <a:r>
              <a:rPr lang="en-US" altLang="zh-TW" smtClean="0"/>
              <a:t>by</a:t>
            </a:r>
            <a:r>
              <a:rPr lang="zh-TW" altLang="en-US" smtClean="0"/>
              <a:t>國立清大   呂秀蓮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AE08F-B0D1-40BF-86F2-9ED93507FC6E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614541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1714500" y="114504"/>
            <a:ext cx="8229600" cy="1108989"/>
          </a:xfrm>
          <a:solidFill>
            <a:srgbClr val="FFFF00"/>
          </a:solidFill>
        </p:spPr>
        <p:txBody>
          <a:bodyPr/>
          <a:lstStyle/>
          <a:p>
            <a:pPr algn="ctr" eaLnBrk="1" hangingPunct="1"/>
            <a:r>
              <a:rPr lang="zh-TW" altLang="en-US" sz="4000" dirty="0" smtClean="0"/>
              <a:t>探究</a:t>
            </a:r>
            <a:r>
              <a:rPr lang="en-US" altLang="zh-TW" sz="4000" dirty="0" smtClean="0"/>
              <a:t>/</a:t>
            </a:r>
            <a:r>
              <a:rPr lang="zh-TW" altLang="en-US" sz="4000" dirty="0"/>
              <a:t>探究</a:t>
            </a:r>
            <a:r>
              <a:rPr lang="zh-TW" altLang="en-US" sz="4000" dirty="0" smtClean="0"/>
              <a:t>式學習 </a:t>
            </a:r>
            <a:r>
              <a:rPr lang="en-US" altLang="zh-TW" sz="4000" dirty="0" smtClean="0"/>
              <a:t>–</a:t>
            </a:r>
            <a:r>
              <a:rPr lang="zh-TW" altLang="en-US" sz="4000" dirty="0" smtClean="0"/>
              <a:t>教師的</a:t>
            </a:r>
            <a:r>
              <a:rPr lang="zh-TW" altLang="en-US" sz="4000" dirty="0"/>
              <a:t>工作</a:t>
            </a:r>
            <a:endParaRPr lang="en-US" altLang="zh-TW" sz="4000" dirty="0"/>
          </a:p>
        </p:txBody>
      </p:sp>
      <p:sp>
        <p:nvSpPr>
          <p:cNvPr id="217091" name="Rectangle 3"/>
          <p:cNvSpPr>
            <a:spLocks noGrp="1" noChangeArrowheads="1"/>
          </p:cNvSpPr>
          <p:nvPr>
            <p:ph idx="1"/>
          </p:nvPr>
        </p:nvSpPr>
        <p:spPr>
          <a:xfrm>
            <a:off x="519545" y="1953492"/>
            <a:ext cx="3382754" cy="4537460"/>
          </a:xfrm>
        </p:spPr>
        <p:txBody>
          <a:bodyPr/>
          <a:lstStyle/>
          <a:p>
            <a:pPr marL="609600" indent="-609600">
              <a:buClr>
                <a:schemeClr val="tx1"/>
              </a:buClr>
              <a:buFont typeface="+mj-lt"/>
              <a:buAutoNum type="arabicPeriod"/>
            </a:pPr>
            <a:r>
              <a:rPr lang="zh-TW" altLang="en-US" sz="3000" b="1" dirty="0" smtClean="0">
                <a:solidFill>
                  <a:schemeClr val="bg2">
                    <a:lumMod val="75000"/>
                  </a:schemeClr>
                </a:solidFill>
              </a:rPr>
              <a:t>活動前</a:t>
            </a:r>
            <a:r>
              <a:rPr lang="zh-TW" altLang="en-US" sz="3000" b="1" dirty="0" smtClean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</a:rPr>
              <a:t>階段</a:t>
            </a:r>
            <a:endParaRPr lang="en-US" altLang="zh-TW" sz="3000" b="1" dirty="0" smtClean="0">
              <a:solidFill>
                <a:schemeClr val="bg2">
                  <a:lumMod val="75000"/>
                </a:schemeClr>
              </a:solidFill>
              <a:latin typeface="Arial" panose="020B0604020202020204" pitchFamily="34" charset="0"/>
            </a:endParaRPr>
          </a:p>
          <a:p>
            <a:pPr marL="1009650" lvl="1" indent="-609600">
              <a:buClr>
                <a:schemeClr val="tx1"/>
              </a:buClr>
              <a:buFont typeface="+mj-lt"/>
              <a:buAutoNum type="arabicParenR"/>
            </a:pPr>
            <a:r>
              <a:rPr lang="zh-TW" altLang="en-US" sz="3000" b="1" dirty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</a:rPr>
              <a:t>擬</a:t>
            </a:r>
            <a:r>
              <a:rPr lang="zh-TW" altLang="en-US" sz="3000" b="1" dirty="0" smtClean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</a:rPr>
              <a:t>定</a:t>
            </a:r>
            <a:r>
              <a:rPr lang="zh-TW" altLang="en-US" sz="3000" b="1" dirty="0" smtClean="0">
                <a:solidFill>
                  <a:schemeClr val="bg2">
                    <a:lumMod val="75000"/>
                  </a:schemeClr>
                </a:solidFill>
                <a:latin typeface="+mn-ea"/>
                <a:cs typeface="Microsoft JhengHei Light" panose="020B0304030504040204" pitchFamily="34" charset="-128"/>
              </a:rPr>
              <a:t>教</a:t>
            </a:r>
            <a:r>
              <a:rPr lang="zh-TW" altLang="en-US" sz="3000" b="1" dirty="0">
                <a:solidFill>
                  <a:schemeClr val="bg2">
                    <a:lumMod val="75000"/>
                  </a:schemeClr>
                </a:solidFill>
                <a:latin typeface="+mn-ea"/>
                <a:cs typeface="Microsoft JhengHei Light" panose="020B0304030504040204" pitchFamily="34" charset="-128"/>
              </a:rPr>
              <a:t>學</a:t>
            </a:r>
            <a:r>
              <a:rPr lang="zh-TW" altLang="en-US" sz="3000" b="1" dirty="0" smtClean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</a:rPr>
              <a:t>目標</a:t>
            </a:r>
            <a:endParaRPr lang="en-US" altLang="zh-TW" sz="3000" b="1" dirty="0" smtClean="0">
              <a:solidFill>
                <a:schemeClr val="bg2">
                  <a:lumMod val="75000"/>
                </a:schemeClr>
              </a:solidFill>
              <a:latin typeface="Arial" panose="020B0604020202020204" pitchFamily="34" charset="0"/>
            </a:endParaRPr>
          </a:p>
          <a:p>
            <a:pPr marL="1009650" lvl="1" indent="-609600">
              <a:buClr>
                <a:schemeClr val="tx1"/>
              </a:buClr>
              <a:buFont typeface="+mj-lt"/>
              <a:buAutoNum type="arabicParenR"/>
            </a:pPr>
            <a:r>
              <a:rPr lang="zh-TW" altLang="en-US" sz="3000" b="1" dirty="0">
                <a:solidFill>
                  <a:schemeClr val="bg2">
                    <a:lumMod val="75000"/>
                  </a:schemeClr>
                </a:solidFill>
                <a:latin typeface="+mn-ea"/>
                <a:cs typeface="Microsoft JhengHei Light" panose="020B0304030504040204" pitchFamily="34" charset="-128"/>
              </a:rPr>
              <a:t>計</a:t>
            </a:r>
            <a:r>
              <a:rPr lang="zh-TW" altLang="en-US" sz="3000" b="1" dirty="0" smtClean="0">
                <a:solidFill>
                  <a:schemeClr val="bg2">
                    <a:lumMod val="75000"/>
                  </a:schemeClr>
                </a:solidFill>
                <a:latin typeface="+mn-ea"/>
                <a:cs typeface="Microsoft JhengHei Light" panose="020B0304030504040204" pitchFamily="34" charset="-128"/>
              </a:rPr>
              <a:t>劃課程</a:t>
            </a:r>
            <a:endParaRPr lang="en-US" altLang="zh-TW" sz="3000" b="1" dirty="0" smtClean="0">
              <a:solidFill>
                <a:schemeClr val="bg2">
                  <a:lumMod val="75000"/>
                </a:schemeClr>
              </a:solidFill>
              <a:latin typeface="+mn-ea"/>
              <a:cs typeface="Microsoft JhengHei Light" panose="020B0304030504040204" pitchFamily="34" charset="-128"/>
            </a:endParaRPr>
          </a:p>
          <a:p>
            <a:pPr marL="1009650" lvl="1" indent="-609600">
              <a:buClr>
                <a:schemeClr val="tx1"/>
              </a:buClr>
              <a:buFont typeface="+mj-lt"/>
              <a:buAutoNum type="arabicParenR"/>
            </a:pPr>
            <a:r>
              <a:rPr lang="zh-TW" altLang="en-US" sz="3000" b="1" dirty="0" smtClean="0">
                <a:solidFill>
                  <a:schemeClr val="bg2">
                    <a:lumMod val="75000"/>
                  </a:schemeClr>
                </a:solidFill>
                <a:latin typeface="+mn-ea"/>
                <a:cs typeface="Microsoft JhengHei Light" panose="020B0304030504040204" pitchFamily="34" charset="-128"/>
              </a:rPr>
              <a:t>預</a:t>
            </a:r>
            <a:r>
              <a:rPr lang="zh-TW" altLang="en-US" sz="3000" b="1" dirty="0">
                <a:solidFill>
                  <a:schemeClr val="bg2">
                    <a:lumMod val="75000"/>
                  </a:schemeClr>
                </a:solidFill>
                <a:latin typeface="+mn-ea"/>
                <a:cs typeface="Microsoft JhengHei Light" panose="020B0304030504040204" pitchFamily="34" charset="-128"/>
              </a:rPr>
              <a:t>備環</a:t>
            </a:r>
            <a:r>
              <a:rPr lang="zh-TW" altLang="en-US" sz="3000" b="1" dirty="0" smtClean="0">
                <a:solidFill>
                  <a:schemeClr val="bg2">
                    <a:lumMod val="75000"/>
                  </a:schemeClr>
                </a:solidFill>
                <a:latin typeface="+mn-ea"/>
                <a:cs typeface="Microsoft JhengHei Light" panose="020B0304030504040204" pitchFamily="34" charset="-128"/>
              </a:rPr>
              <a:t>境</a:t>
            </a:r>
            <a:endParaRPr lang="en-US" altLang="zh-TW" sz="3000" b="1" dirty="0" smtClean="0">
              <a:solidFill>
                <a:schemeClr val="bg2">
                  <a:lumMod val="75000"/>
                </a:schemeClr>
              </a:solidFill>
              <a:latin typeface="+mn-ea"/>
              <a:cs typeface="Microsoft JhengHei Light" panose="020B0304030504040204" pitchFamily="34" charset="-128"/>
            </a:endParaRPr>
          </a:p>
          <a:p>
            <a:pPr marL="1009650" lvl="1" indent="-609600">
              <a:buClr>
                <a:schemeClr val="tx1"/>
              </a:buClr>
              <a:buFont typeface="+mj-lt"/>
              <a:buAutoNum type="arabicParenR"/>
            </a:pPr>
            <a:r>
              <a:rPr lang="zh-TW" altLang="en-US" sz="3000" b="1" dirty="0" smtClean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</a:rPr>
              <a:t>確</a:t>
            </a:r>
            <a:r>
              <a:rPr lang="zh-TW" altLang="en-US" sz="3000" b="1" dirty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</a:rPr>
              <a:t>定學生有能力使用歸納</a:t>
            </a:r>
            <a:r>
              <a:rPr lang="zh-TW" altLang="en-US" sz="3000" b="1" dirty="0" smtClean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</a:rPr>
              <a:t>法</a:t>
            </a:r>
            <a:endParaRPr lang="en-US" altLang="zh-TW" sz="30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4064192" y="1953493"/>
            <a:ext cx="3974133" cy="40351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09600" indent="-609600">
              <a:lnSpc>
                <a:spcPct val="90000"/>
              </a:lnSpc>
              <a:buClr>
                <a:schemeClr val="tx1"/>
              </a:buClr>
              <a:buFont typeface="+mj-lt"/>
              <a:buAutoNum type="arabicPeriod" startAt="2"/>
            </a:pPr>
            <a:r>
              <a:rPr lang="zh-TW" altLang="en-US" sz="3000" b="1" dirty="0" smtClean="0">
                <a:solidFill>
                  <a:schemeClr val="bg2">
                    <a:lumMod val="75000"/>
                  </a:schemeClr>
                </a:solidFill>
              </a:rPr>
              <a:t>活動階段</a:t>
            </a:r>
            <a:endParaRPr lang="en-US" altLang="zh-TW" sz="3000" b="1" dirty="0" smtClean="0">
              <a:solidFill>
                <a:schemeClr val="bg2">
                  <a:lumMod val="75000"/>
                </a:schemeClr>
              </a:solidFill>
            </a:endParaRPr>
          </a:p>
          <a:p>
            <a:pPr marL="1009650" lvl="1" indent="-609600">
              <a:lnSpc>
                <a:spcPct val="90000"/>
              </a:lnSpc>
              <a:buClr>
                <a:schemeClr val="tx1"/>
              </a:buClr>
              <a:buFont typeface="+mj-lt"/>
              <a:buAutoNum type="arabicParenR"/>
            </a:pPr>
            <a:r>
              <a:rPr lang="zh-TW" altLang="en-US" sz="3000" b="1" dirty="0" smtClean="0">
                <a:solidFill>
                  <a:schemeClr val="bg2">
                    <a:lumMod val="75000"/>
                  </a:schemeClr>
                </a:solidFill>
              </a:rPr>
              <a:t>提出探究挑戰：將</a:t>
            </a:r>
            <a:r>
              <a:rPr lang="zh-TW" altLang="en-US" sz="3000" b="1" dirty="0">
                <a:solidFill>
                  <a:schemeClr val="bg2">
                    <a:lumMod val="75000"/>
                  </a:schemeClr>
                </a:solidFill>
              </a:rPr>
              <a:t>問題放大</a:t>
            </a:r>
            <a:endParaRPr lang="en-US" altLang="zh-TW" sz="3000" b="1" dirty="0" smtClean="0">
              <a:solidFill>
                <a:schemeClr val="bg2">
                  <a:lumMod val="75000"/>
                </a:schemeClr>
              </a:solidFill>
            </a:endParaRPr>
          </a:p>
          <a:p>
            <a:pPr marL="1009650" lvl="1" indent="-609600">
              <a:lnSpc>
                <a:spcPct val="90000"/>
              </a:lnSpc>
              <a:buClr>
                <a:schemeClr val="tx1"/>
              </a:buClr>
              <a:buFont typeface="+mj-lt"/>
              <a:buAutoNum type="arabicParenR"/>
            </a:pPr>
            <a:r>
              <a:rPr lang="zh-TW" altLang="en-US" sz="3000" b="1" dirty="0">
                <a:solidFill>
                  <a:schemeClr val="bg2">
                    <a:lumMod val="75000"/>
                  </a:schemeClr>
                </a:solidFill>
                <a:latin typeface="+mn-ea"/>
                <a:cs typeface="Microsoft JhengHei Light" panose="020B0304030504040204" pitchFamily="34" charset="-128"/>
              </a:rPr>
              <a:t>討</a:t>
            </a:r>
            <a:r>
              <a:rPr lang="zh-TW" altLang="en-US" sz="3000" b="1" dirty="0" smtClean="0">
                <a:solidFill>
                  <a:schemeClr val="bg2">
                    <a:lumMod val="75000"/>
                  </a:schemeClr>
                </a:solidFill>
                <a:latin typeface="+mn-ea"/>
                <a:cs typeface="Microsoft JhengHei Light" panose="020B0304030504040204" pitchFamily="34" charset="-128"/>
              </a:rPr>
              <a:t>論</a:t>
            </a:r>
            <a:r>
              <a:rPr lang="zh-TW" altLang="en-US" sz="3000" b="1" dirty="0">
                <a:solidFill>
                  <a:schemeClr val="bg2">
                    <a:lumMod val="75000"/>
                  </a:schemeClr>
                </a:solidFill>
                <a:latin typeface="+mn-ea"/>
                <a:cs typeface="Microsoft JhengHei Light" panose="020B0304030504040204" pitchFamily="34" charset="-128"/>
              </a:rPr>
              <a:t>探究</a:t>
            </a:r>
            <a:r>
              <a:rPr lang="zh-TW" altLang="en-US" sz="3000" b="1" dirty="0" smtClean="0">
                <a:solidFill>
                  <a:schemeClr val="bg2">
                    <a:lumMod val="75000"/>
                  </a:schemeClr>
                </a:solidFill>
                <a:latin typeface="+mn-ea"/>
                <a:cs typeface="Microsoft JhengHei Light" panose="020B0304030504040204" pitchFamily="34" charset="-128"/>
              </a:rPr>
              <a:t>工作：</a:t>
            </a:r>
            <a:r>
              <a:rPr lang="zh-TW" altLang="en-US" sz="3000" b="1" dirty="0" smtClean="0">
                <a:solidFill>
                  <a:schemeClr val="bg2">
                    <a:lumMod val="75000"/>
                  </a:schemeClr>
                </a:solidFill>
              </a:rPr>
              <a:t>如何進行</a:t>
            </a:r>
            <a:r>
              <a:rPr lang="zh-TW" altLang="en-US" sz="3000" b="1" dirty="0">
                <a:solidFill>
                  <a:schemeClr val="bg2">
                    <a:lumMod val="75000"/>
                  </a:schemeClr>
                </a:solidFill>
              </a:rPr>
              <a:t>探</a:t>
            </a:r>
            <a:r>
              <a:rPr lang="zh-TW" altLang="en-US" sz="3000" b="1" dirty="0" smtClean="0">
                <a:solidFill>
                  <a:schemeClr val="bg2">
                    <a:lumMod val="75000"/>
                  </a:schemeClr>
                </a:solidFill>
              </a:rPr>
              <a:t>究、須注意事項</a:t>
            </a:r>
            <a:endParaRPr lang="en-US" altLang="zh-TW" sz="3000" b="1" dirty="0" smtClean="0">
              <a:solidFill>
                <a:schemeClr val="bg2">
                  <a:lumMod val="75000"/>
                </a:schemeClr>
              </a:solidFill>
            </a:endParaRPr>
          </a:p>
          <a:p>
            <a:pPr marL="1009650" lvl="1" indent="-609600">
              <a:lnSpc>
                <a:spcPct val="90000"/>
              </a:lnSpc>
              <a:buClr>
                <a:schemeClr val="tx1"/>
              </a:buClr>
              <a:buFont typeface="+mj-lt"/>
              <a:buAutoNum type="arabicParenR"/>
            </a:pPr>
            <a:r>
              <a:rPr lang="zh-TW" altLang="en-US" sz="3000" b="1" dirty="0" smtClean="0">
                <a:solidFill>
                  <a:schemeClr val="bg2">
                    <a:lumMod val="75000"/>
                  </a:schemeClr>
                </a:solidFill>
              </a:rPr>
              <a:t>監督探究工作：確認學生的探究遵照步驟進行</a:t>
            </a:r>
            <a:endParaRPr lang="en-US" altLang="zh-TW" sz="30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8046913" y="1912846"/>
            <a:ext cx="3165764" cy="43571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09600" indent="-609600">
              <a:lnSpc>
                <a:spcPct val="90000"/>
              </a:lnSpc>
              <a:buClr>
                <a:schemeClr val="tx1"/>
              </a:buClr>
              <a:buFont typeface="+mj-lt"/>
              <a:buAutoNum type="arabicPeriod" startAt="3"/>
            </a:pPr>
            <a:r>
              <a:rPr lang="zh-TW" altLang="en-US" sz="3000" b="1" dirty="0" smtClean="0">
                <a:solidFill>
                  <a:schemeClr val="bg2">
                    <a:lumMod val="75000"/>
                  </a:schemeClr>
                </a:solidFill>
              </a:rPr>
              <a:t>收尾階段</a:t>
            </a:r>
            <a:endParaRPr lang="en-US" altLang="zh-TW" sz="3000" b="1" dirty="0" smtClean="0">
              <a:solidFill>
                <a:schemeClr val="bg2">
                  <a:lumMod val="75000"/>
                </a:schemeClr>
              </a:solidFill>
            </a:endParaRPr>
          </a:p>
          <a:p>
            <a:pPr marL="914400" lvl="1" indent="-514350">
              <a:lnSpc>
                <a:spcPct val="90000"/>
              </a:lnSpc>
              <a:buFont typeface="+mj-lt"/>
              <a:buAutoNum type="arabicParenR"/>
            </a:pPr>
            <a:r>
              <a:rPr lang="zh-TW" altLang="en-US" sz="3000" b="1" dirty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</a:rPr>
              <a:t>協</a:t>
            </a:r>
            <a:r>
              <a:rPr lang="zh-TW" altLang="en-US" sz="3000" b="1" dirty="0" smtClean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</a:rPr>
              <a:t>助收尾：如何分析、組織和呈現探究結果</a:t>
            </a:r>
            <a:endParaRPr lang="en-US" altLang="zh-TW" sz="3000" b="1" dirty="0" smtClean="0">
              <a:solidFill>
                <a:schemeClr val="bg2">
                  <a:lumMod val="75000"/>
                </a:schemeClr>
              </a:solidFill>
              <a:latin typeface="Arial" panose="020B0604020202020204" pitchFamily="34" charset="0"/>
            </a:endParaRPr>
          </a:p>
          <a:p>
            <a:pPr marL="914400" lvl="1" indent="-514350">
              <a:lnSpc>
                <a:spcPct val="90000"/>
              </a:lnSpc>
              <a:buFont typeface="+mj-lt"/>
              <a:buAutoNum type="arabicParenR"/>
            </a:pPr>
            <a:r>
              <a:rPr lang="zh-TW" altLang="en-US" sz="3000" b="1" dirty="0" smtClean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</a:rPr>
              <a:t>提供</a:t>
            </a:r>
            <a:r>
              <a:rPr lang="zh-TW" altLang="en-US" sz="3000" b="1" dirty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</a:rPr>
              <a:t>發表</a:t>
            </a:r>
            <a:r>
              <a:rPr lang="zh-TW" altLang="en-US" sz="3000" b="1" dirty="0" smtClean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</a:rPr>
              <a:t>機會：探</a:t>
            </a:r>
            <a:r>
              <a:rPr lang="zh-TW" altLang="en-US" sz="3000" b="1" dirty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</a:rPr>
              <a:t>究結果</a:t>
            </a:r>
            <a:r>
              <a:rPr lang="zh-TW" altLang="en-US" sz="3000" b="1" dirty="0" smtClean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</a:rPr>
              <a:t>的分享</a:t>
            </a:r>
            <a:endParaRPr lang="en-US" altLang="zh-TW" sz="30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7" name="Cloud 6"/>
          <p:cNvSpPr/>
          <p:nvPr/>
        </p:nvSpPr>
        <p:spPr bwMode="auto">
          <a:xfrm>
            <a:off x="10309863" y="5311220"/>
            <a:ext cx="1487185" cy="1224370"/>
          </a:xfrm>
          <a:prstGeom prst="cloud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zh-TW" altLang="en-US" sz="2800" b="1" dirty="0" smtClean="0">
                <a:solidFill>
                  <a:schemeClr val="bg1"/>
                </a:solidFill>
              </a:rPr>
              <a:t>發現學習</a:t>
            </a:r>
            <a:endParaRPr lang="en-US" altLang="zh-TW" sz="2800" b="1" dirty="0">
              <a:solidFill>
                <a:schemeClr val="bg1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12-14-2016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師大助教研習 </a:t>
            </a:r>
            <a:r>
              <a:rPr lang="en-US" altLang="zh-TW" smtClean="0"/>
              <a:t>- </a:t>
            </a:r>
            <a:r>
              <a:rPr lang="zh-TW" altLang="en-US" smtClean="0"/>
              <a:t>教學方法變變變！                  </a:t>
            </a:r>
            <a:r>
              <a:rPr lang="en-US" altLang="zh-TW" smtClean="0"/>
              <a:t>by</a:t>
            </a:r>
            <a:r>
              <a:rPr lang="zh-TW" altLang="en-US" smtClean="0"/>
              <a:t>國立清大   呂秀蓮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AE08F-B0D1-40BF-86F2-9ED93507FC6E}" type="slidenum">
              <a:rPr lang="en-US" smtClean="0"/>
              <a:t>19</a:t>
            </a:fld>
            <a:endParaRPr lang="en-US"/>
          </a:p>
        </p:txBody>
      </p:sp>
      <p:sp>
        <p:nvSpPr>
          <p:cNvPr id="12" name="Cloud 11"/>
          <p:cNvSpPr/>
          <p:nvPr/>
        </p:nvSpPr>
        <p:spPr bwMode="auto">
          <a:xfrm>
            <a:off x="7875184" y="5439804"/>
            <a:ext cx="1675216" cy="1224370"/>
          </a:xfrm>
          <a:prstGeom prst="cloud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zh-TW" altLang="en-US" sz="2800" b="1" dirty="0" smtClean="0">
                <a:solidFill>
                  <a:schemeClr val="bg1"/>
                </a:solidFill>
              </a:rPr>
              <a:t>個案研究</a:t>
            </a:r>
            <a:endParaRPr lang="en-US" altLang="zh-TW" sz="2800" b="1" dirty="0">
              <a:solidFill>
                <a:schemeClr val="bg1"/>
              </a:solidFill>
            </a:endParaRPr>
          </a:p>
        </p:txBody>
      </p:sp>
      <p:sp>
        <p:nvSpPr>
          <p:cNvPr id="13" name="Cloud 12"/>
          <p:cNvSpPr/>
          <p:nvPr/>
        </p:nvSpPr>
        <p:spPr bwMode="auto">
          <a:xfrm>
            <a:off x="3025616" y="5555382"/>
            <a:ext cx="1675216" cy="1224370"/>
          </a:xfrm>
          <a:prstGeom prst="cloud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zh-TW" altLang="en-US" sz="2800" b="1" dirty="0" smtClean="0">
                <a:solidFill>
                  <a:schemeClr val="bg1"/>
                </a:solidFill>
              </a:rPr>
              <a:t>專題研究</a:t>
            </a:r>
            <a:endParaRPr lang="en-US" altLang="zh-TW" sz="2800" b="1" dirty="0">
              <a:solidFill>
                <a:schemeClr val="bg1"/>
              </a:solidFill>
            </a:endParaRPr>
          </a:p>
        </p:txBody>
      </p:sp>
      <p:sp>
        <p:nvSpPr>
          <p:cNvPr id="17" name="Rectangle 2"/>
          <p:cNvSpPr txBox="1">
            <a:spLocks noChangeArrowheads="1"/>
          </p:cNvSpPr>
          <p:nvPr/>
        </p:nvSpPr>
        <p:spPr bwMode="auto">
          <a:xfrm>
            <a:off x="1371600" y="70463"/>
            <a:ext cx="9156879" cy="114300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4400" b="1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rebuchet MS" panose="020B0603020202020204" pitchFamily="34" charset="0"/>
                <a:ea typeface="Osaka" charset="0"/>
                <a:cs typeface="Osaka" charset="0"/>
              </a:defRPr>
            </a:lvl2pPr>
            <a:lvl3pPr algn="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rebuchet MS" panose="020B0603020202020204" pitchFamily="34" charset="0"/>
                <a:ea typeface="Osaka" charset="0"/>
                <a:cs typeface="Osaka" charset="0"/>
              </a:defRPr>
            </a:lvl3pPr>
            <a:lvl4pPr algn="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rebuchet MS" panose="020B0603020202020204" pitchFamily="34" charset="0"/>
                <a:ea typeface="Osaka" charset="0"/>
                <a:cs typeface="Osaka" charset="0"/>
              </a:defRPr>
            </a:lvl4pPr>
            <a:lvl5pPr algn="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rebuchet MS" panose="020B0603020202020204" pitchFamily="34" charset="0"/>
                <a:ea typeface="Osaka" charset="0"/>
                <a:cs typeface="Osaka" charset="0"/>
              </a:defRPr>
            </a:lvl5pPr>
            <a:lvl6pPr marL="457200" algn="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rebuchet MS" panose="020B0603020202020204" pitchFamily="34" charset="0"/>
                <a:ea typeface="Osaka" charset="0"/>
                <a:cs typeface="Osaka" charset="0"/>
              </a:defRPr>
            </a:lvl6pPr>
            <a:lvl7pPr marL="914400" algn="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rebuchet MS" panose="020B0603020202020204" pitchFamily="34" charset="0"/>
                <a:ea typeface="Osaka" charset="0"/>
                <a:cs typeface="Osaka" charset="0"/>
              </a:defRPr>
            </a:lvl7pPr>
            <a:lvl8pPr marL="1371600" algn="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rebuchet MS" panose="020B0603020202020204" pitchFamily="34" charset="0"/>
                <a:ea typeface="Osaka" charset="0"/>
                <a:cs typeface="Osaka" charset="0"/>
              </a:defRPr>
            </a:lvl8pPr>
            <a:lvl9pPr marL="1828800" algn="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rebuchet MS" panose="020B0603020202020204" pitchFamily="34" charset="0"/>
                <a:ea typeface="Osaka" charset="0"/>
                <a:cs typeface="Osaka" charset="0"/>
              </a:defRPr>
            </a:lvl9pPr>
          </a:lstStyle>
          <a:p>
            <a:pPr algn="ctr"/>
            <a:r>
              <a:rPr lang="zh-TW" altLang="en-US" sz="4000" dirty="0" smtClean="0"/>
              <a:t>換你們來設計一個探究式教學活動了</a:t>
            </a:r>
            <a:endParaRPr lang="en-US" altLang="zh-TW" sz="4000" dirty="0" smtClean="0"/>
          </a:p>
        </p:txBody>
      </p:sp>
      <p:sp>
        <p:nvSpPr>
          <p:cNvPr id="15" name="Cloud 14"/>
          <p:cNvSpPr/>
          <p:nvPr/>
        </p:nvSpPr>
        <p:spPr bwMode="auto">
          <a:xfrm>
            <a:off x="292513" y="746702"/>
            <a:ext cx="1675216" cy="1224370"/>
          </a:xfrm>
          <a:prstGeom prst="cloud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zh-TW" altLang="en-US" sz="2800" b="1" dirty="0" smtClean="0">
                <a:solidFill>
                  <a:schemeClr val="bg1"/>
                </a:solidFill>
              </a:rPr>
              <a:t>探究學習</a:t>
            </a:r>
            <a:endParaRPr lang="en-US" altLang="zh-TW" sz="2800" b="1" dirty="0">
              <a:solidFill>
                <a:schemeClr val="bg1"/>
              </a:solidFill>
            </a:endParaRPr>
          </a:p>
        </p:txBody>
      </p:sp>
      <p:sp>
        <p:nvSpPr>
          <p:cNvPr id="14" name="Cloud 13"/>
          <p:cNvSpPr/>
          <p:nvPr/>
        </p:nvSpPr>
        <p:spPr bwMode="auto">
          <a:xfrm>
            <a:off x="10134788" y="729122"/>
            <a:ext cx="2029638" cy="1224370"/>
          </a:xfrm>
          <a:prstGeom prst="cloud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zh-TW" altLang="en-US" sz="2800" b="1" dirty="0" smtClean="0">
                <a:solidFill>
                  <a:schemeClr val="bg1"/>
                </a:solidFill>
              </a:rPr>
              <a:t>問題本位學習</a:t>
            </a:r>
            <a:endParaRPr lang="en-US" altLang="zh-TW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813502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7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7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7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7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0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70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70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0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170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170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 animBg="1"/>
      <p:bldP spid="12" grpId="0" animBg="1"/>
      <p:bldP spid="13" grpId="0" animBg="1"/>
      <p:bldP spid="17" grpId="0" animBg="1"/>
      <p:bldP spid="15" grpId="0" animBg="1"/>
      <p:bldP spid="1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1708728" y="137556"/>
            <a:ext cx="8737600" cy="1143000"/>
          </a:xfrm>
          <a:solidFill>
            <a:srgbClr val="FFFF00"/>
          </a:solidFill>
        </p:spPr>
        <p:txBody>
          <a:bodyPr/>
          <a:lstStyle/>
          <a:p>
            <a:pPr algn="ctr" eaLnBrk="1" hangingPunct="1"/>
            <a:r>
              <a:rPr lang="zh-TW" altLang="en-US" dirty="0" smtClean="0"/>
              <a:t>流程</a:t>
            </a:r>
            <a:endParaRPr lang="en-US" altLang="en-US" dirty="0" smtClean="0"/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2442358" y="2067337"/>
            <a:ext cx="7772400" cy="3505200"/>
          </a:xfrm>
        </p:spPr>
        <p:txBody>
          <a:bodyPr numCol="1"/>
          <a:lstStyle/>
          <a:p>
            <a:r>
              <a:rPr lang="zh-TW" altLang="en-US" b="1" dirty="0">
                <a:latin typeface="Arial" panose="020B0604020202020204" pitchFamily="34" charset="0"/>
              </a:rPr>
              <a:t>認知領</a:t>
            </a:r>
            <a:r>
              <a:rPr lang="zh-TW" altLang="en-US" b="1" dirty="0" smtClean="0">
                <a:latin typeface="Arial" panose="020B0604020202020204" pitchFamily="34" charset="0"/>
              </a:rPr>
              <a:t>域的分類</a:t>
            </a:r>
            <a:endParaRPr lang="en-US" altLang="zh-TW" b="1" dirty="0" smtClean="0">
              <a:latin typeface="Arial" panose="020B0604020202020204" pitchFamily="34" charset="0"/>
            </a:endParaRPr>
          </a:p>
          <a:p>
            <a:pPr eaLnBrk="1" hangingPunct="1"/>
            <a:r>
              <a:rPr lang="zh-TW" altLang="en-US" b="1" dirty="0" smtClean="0">
                <a:latin typeface="Arial" panose="020B0604020202020204" pitchFamily="34" charset="0"/>
              </a:rPr>
              <a:t>直接教學法</a:t>
            </a:r>
            <a:endParaRPr lang="en-US" altLang="zh-TW" b="1" dirty="0" smtClean="0">
              <a:latin typeface="Arial" panose="020B0604020202020204" pitchFamily="34" charset="0"/>
            </a:endParaRPr>
          </a:p>
          <a:p>
            <a:pPr eaLnBrk="1" hangingPunct="1"/>
            <a:r>
              <a:rPr lang="zh-TW" altLang="en-US" b="1" dirty="0" smtClean="0">
                <a:latin typeface="Arial" panose="020B0604020202020204" pitchFamily="34" charset="0"/>
              </a:rPr>
              <a:t>探究</a:t>
            </a:r>
            <a:r>
              <a:rPr lang="zh-TW" altLang="en-US" b="1" dirty="0">
                <a:latin typeface="Arial" panose="020B0604020202020204" pitchFamily="34" charset="0"/>
              </a:rPr>
              <a:t>式</a:t>
            </a:r>
            <a:r>
              <a:rPr lang="zh-TW" altLang="en-US" b="1" dirty="0" smtClean="0">
                <a:latin typeface="Arial" panose="020B0604020202020204" pitchFamily="34" charset="0"/>
              </a:rPr>
              <a:t>教學法</a:t>
            </a:r>
            <a:endParaRPr lang="en-US" altLang="zh-TW" b="1" dirty="0" smtClean="0">
              <a:latin typeface="Arial" panose="020B0604020202020204" pitchFamily="34" charset="0"/>
            </a:endParaRPr>
          </a:p>
          <a:p>
            <a:pPr eaLnBrk="1" hangingPunct="1"/>
            <a:r>
              <a:rPr lang="zh-TW" altLang="en-US" b="1" dirty="0" smtClean="0">
                <a:latin typeface="Arial" panose="020B0604020202020204" pitchFamily="34" charset="0"/>
              </a:rPr>
              <a:t>核心素養教學法</a:t>
            </a:r>
            <a:endParaRPr lang="en-US" altLang="zh-TW" b="1" dirty="0" smtClean="0">
              <a:latin typeface="Arial" panose="020B0604020202020204" pitchFamily="34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12-14-2016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師大助教研習 </a:t>
            </a:r>
            <a:r>
              <a:rPr lang="en-US" altLang="zh-TW" smtClean="0"/>
              <a:t>- </a:t>
            </a:r>
            <a:r>
              <a:rPr lang="zh-TW" altLang="en-US" smtClean="0"/>
              <a:t>教學方法變變變！                  </a:t>
            </a:r>
            <a:r>
              <a:rPr lang="en-US" altLang="zh-TW" smtClean="0"/>
              <a:t>by</a:t>
            </a:r>
            <a:r>
              <a:rPr lang="zh-TW" altLang="en-US" smtClean="0"/>
              <a:t>國立清大   呂秀蓮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AE08F-B0D1-40BF-86F2-9ED93507FC6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6485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2504228" y="3161059"/>
            <a:ext cx="6781654" cy="2675081"/>
          </a:xfrm>
          <a:solidFill>
            <a:schemeClr val="bg2">
              <a:lumMod val="75000"/>
            </a:schemeClr>
          </a:solidFill>
        </p:spPr>
        <p:txBody>
          <a:bodyPr/>
          <a:lstStyle/>
          <a:p>
            <a:pPr algn="ctr"/>
            <a:r>
              <a:rPr lang="zh-TW" altLang="en-US" dirty="0">
                <a:solidFill>
                  <a:srgbClr val="FFFF00"/>
                </a:solidFill>
              </a:rPr>
              <a:t>核</a:t>
            </a:r>
            <a:r>
              <a:rPr lang="zh-TW" altLang="en-US" dirty="0" smtClean="0">
                <a:solidFill>
                  <a:srgbClr val="FFFF00"/>
                </a:solidFill>
              </a:rPr>
              <a:t>心素養教學</a:t>
            </a:r>
            <a:r>
              <a:rPr lang="en-US" altLang="zh-TW" dirty="0" smtClean="0">
                <a:solidFill>
                  <a:srgbClr val="FFFF00"/>
                </a:solidFill>
              </a:rPr>
              <a:t/>
            </a:r>
            <a:br>
              <a:rPr lang="en-US" altLang="zh-TW" dirty="0" smtClean="0">
                <a:solidFill>
                  <a:srgbClr val="FFFF00"/>
                </a:solidFill>
              </a:rPr>
            </a:br>
            <a:r>
              <a:rPr lang="en-US" altLang="zh-TW" dirty="0" smtClean="0">
                <a:solidFill>
                  <a:srgbClr val="FFFF00"/>
                </a:solidFill>
              </a:rPr>
              <a:t/>
            </a:r>
            <a:br>
              <a:rPr lang="en-US" altLang="zh-TW" dirty="0" smtClean="0">
                <a:solidFill>
                  <a:srgbClr val="FFFF00"/>
                </a:solidFill>
              </a:rPr>
            </a:br>
            <a:r>
              <a:rPr lang="zh-TW" altLang="en-US" dirty="0" smtClean="0">
                <a:solidFill>
                  <a:srgbClr val="FFFF00"/>
                </a:solidFill>
              </a:rPr>
              <a:t>考</a:t>
            </a:r>
            <a:r>
              <a:rPr lang="zh-TW" altLang="en-US" dirty="0">
                <a:solidFill>
                  <a:srgbClr val="FFFF00"/>
                </a:solidFill>
              </a:rPr>
              <a:t>慮綜</a:t>
            </a:r>
            <a:r>
              <a:rPr lang="zh-TW" altLang="en-US" dirty="0" smtClean="0">
                <a:solidFill>
                  <a:srgbClr val="FFFF00"/>
                </a:solidFill>
              </a:rPr>
              <a:t>合性的「表現任務」</a:t>
            </a:r>
            <a:endParaRPr lang="en-US" altLang="en-US" dirty="0" smtClean="0">
              <a:solidFill>
                <a:srgbClr val="FFFF00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12-14-2016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師大助教研習 </a:t>
            </a:r>
            <a:r>
              <a:rPr lang="en-US" altLang="zh-TW" smtClean="0"/>
              <a:t>- </a:t>
            </a:r>
            <a:r>
              <a:rPr lang="zh-TW" altLang="en-US" smtClean="0"/>
              <a:t>教學方法變變變！                  </a:t>
            </a:r>
            <a:r>
              <a:rPr lang="en-US" altLang="zh-TW" smtClean="0"/>
              <a:t>by</a:t>
            </a:r>
            <a:r>
              <a:rPr lang="zh-TW" altLang="en-US" smtClean="0"/>
              <a:t>國立清大   呂秀蓮</a:t>
            </a:r>
            <a:endParaRPr lang="en-US"/>
          </a:p>
        </p:txBody>
      </p:sp>
      <p:sp>
        <p:nvSpPr>
          <p:cNvPr id="9" name="Cloud Callout 8"/>
          <p:cNvSpPr/>
          <p:nvPr/>
        </p:nvSpPr>
        <p:spPr bwMode="auto">
          <a:xfrm rot="1246091">
            <a:off x="8041344" y="547313"/>
            <a:ext cx="3549585" cy="1388743"/>
          </a:xfrm>
          <a:prstGeom prst="cloudCallout">
            <a:avLst>
              <a:gd name="adj1" fmla="val -12185"/>
              <a:gd name="adj2" fmla="val 136015"/>
            </a:avLst>
          </a:prstGeom>
          <a:solidFill>
            <a:srgbClr val="C00000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zh-TW" altLang="en-US" sz="3200" b="1" dirty="0" smtClean="0">
                <a:solidFill>
                  <a:schemeClr val="bg1"/>
                </a:solidFill>
                <a:latin typeface="Arial" panose="020B0604020202020204" pitchFamily="34" charset="0"/>
              </a:rPr>
              <a:t>什麼是核心素養教學？</a:t>
            </a:r>
            <a:endParaRPr lang="en-US" altLang="zh-TW" sz="3200" b="1" dirty="0">
              <a:solidFill>
                <a:schemeClr val="bg1"/>
              </a:solidFill>
            </a:endParaRPr>
          </a:p>
        </p:txBody>
      </p:sp>
      <p:sp>
        <p:nvSpPr>
          <p:cNvPr id="7" name="Cloud 6"/>
          <p:cNvSpPr/>
          <p:nvPr/>
        </p:nvSpPr>
        <p:spPr bwMode="auto">
          <a:xfrm>
            <a:off x="1371600" y="1077824"/>
            <a:ext cx="3336475" cy="1442434"/>
          </a:xfrm>
          <a:prstGeom prst="cloud">
            <a:avLst/>
          </a:prstGeom>
          <a:solidFill>
            <a:srgbClr val="C0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TW" altLang="en-US" sz="3200" b="1" dirty="0">
                <a:solidFill>
                  <a:schemeClr val="bg1"/>
                </a:solidFill>
              </a:rPr>
              <a:t>處理事情的能力？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AE08F-B0D1-40BF-86F2-9ED93507FC6E}" type="slidenum">
              <a:rPr lang="en-US" smtClean="0"/>
              <a:t>20</a:t>
            </a:fld>
            <a:endParaRPr lang="en-US"/>
          </a:p>
        </p:txBody>
      </p:sp>
      <p:sp>
        <p:nvSpPr>
          <p:cNvPr id="10" name="Cloud Callout 9"/>
          <p:cNvSpPr/>
          <p:nvPr/>
        </p:nvSpPr>
        <p:spPr bwMode="auto">
          <a:xfrm>
            <a:off x="9633027" y="3204442"/>
            <a:ext cx="2491067" cy="1415873"/>
          </a:xfrm>
          <a:prstGeom prst="cloudCallout">
            <a:avLst>
              <a:gd name="adj1" fmla="val -17283"/>
              <a:gd name="adj2" fmla="val -101621"/>
            </a:avLst>
          </a:prstGeom>
          <a:noFill/>
          <a:ln w="57150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zh-TW" altLang="en-US" sz="2800" b="1" dirty="0" smtClean="0">
                <a:solidFill>
                  <a:srgbClr val="0000CC"/>
                </a:solidFill>
                <a:latin typeface="Arial" panose="020B0604020202020204" pitchFamily="34" charset="0"/>
              </a:rPr>
              <a:t>知識、技能、態度</a:t>
            </a:r>
            <a:endParaRPr lang="en-US" altLang="zh-TW" sz="2800" b="1" dirty="0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71035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 animBg="1"/>
      <p:bldP spid="9" grpId="0" animBg="1"/>
      <p:bldP spid="10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12-14-2016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師大助教研習 </a:t>
            </a:r>
            <a:r>
              <a:rPr lang="en-US" altLang="zh-TW" smtClean="0"/>
              <a:t>- </a:t>
            </a:r>
            <a:r>
              <a:rPr lang="zh-TW" altLang="en-US" smtClean="0"/>
              <a:t>教學方法變變變！                  </a:t>
            </a:r>
            <a:r>
              <a:rPr lang="en-US" altLang="zh-TW" smtClean="0"/>
              <a:t>by</a:t>
            </a:r>
            <a:r>
              <a:rPr lang="zh-TW" altLang="en-US" smtClean="0"/>
              <a:t>國立清大   呂秀蓮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AE08F-B0D1-40BF-86F2-9ED93507FC6E}" type="slidenum">
              <a:rPr lang="en-US" smtClean="0"/>
              <a:t>21</a:t>
            </a:fld>
            <a:endParaRPr lang="en-US"/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2463800" y="5637727"/>
            <a:ext cx="7086600" cy="685800"/>
          </a:xfrm>
          <a:prstGeom prst="rect">
            <a:avLst/>
          </a:prstGeom>
          <a:solidFill>
            <a:srgbClr val="C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buClr>
                <a:srgbClr val="FFFF66"/>
              </a:buClr>
              <a:buSzPct val="75000"/>
              <a:buFont typeface="Monotype Sorts" pitchFamily="-48" charset="2"/>
              <a:buChar char="/"/>
              <a:defRPr sz="3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>
              <a:buClr>
                <a:srgbClr val="FF6666"/>
              </a:buClr>
              <a:buSzPct val="75000"/>
              <a:buFont typeface="Monotype Sorts" pitchFamily="-48" charset="2"/>
              <a:buChar char="/"/>
              <a:defRPr sz="28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>
              <a:buClr>
                <a:srgbClr val="66CCFF"/>
              </a:buClr>
              <a:buSzPct val="75000"/>
              <a:buFont typeface="Monotype Sorts" pitchFamily="-48" charset="2"/>
              <a:buChar char="/"/>
              <a:defRPr sz="24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>
              <a:buClr>
                <a:srgbClr val="80FF00"/>
              </a:buClr>
              <a:buSzPct val="75000"/>
              <a:buFont typeface="Monotype Sorts" pitchFamily="-48" charset="2"/>
              <a:buChar char="/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>
              <a:buClr>
                <a:srgbClr val="FFCC66"/>
              </a:buClr>
              <a:buSzPct val="75000"/>
              <a:buFont typeface="Monotype Sorts" pitchFamily="-48" charset="2"/>
              <a:buChar char="/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CC66"/>
              </a:buClr>
              <a:buSzPct val="75000"/>
              <a:buFont typeface="Monotype Sorts" pitchFamily="-48" charset="2"/>
              <a:buChar char="/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CC66"/>
              </a:buClr>
              <a:buSzPct val="75000"/>
              <a:buFont typeface="Monotype Sorts" pitchFamily="-48" charset="2"/>
              <a:buChar char="/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CC66"/>
              </a:buClr>
              <a:buSzPct val="75000"/>
              <a:buFont typeface="Monotype Sorts" pitchFamily="-48" charset="2"/>
              <a:buChar char="/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CC66"/>
              </a:buClr>
              <a:buSzPct val="75000"/>
              <a:buFont typeface="Monotype Sorts" pitchFamily="-48" charset="2"/>
              <a:buChar char="/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buClrTx/>
              <a:buSzTx/>
              <a:buFontTx/>
              <a:buNone/>
            </a:pPr>
            <a:r>
              <a:rPr lang="zh-TW" altLang="en-US" b="1" dirty="0" smtClean="0">
                <a:solidFill>
                  <a:schemeClr val="bg1"/>
                </a:solidFill>
                <a:latin typeface="+mn-ea"/>
                <a:ea typeface="+mn-ea"/>
              </a:rPr>
              <a:t>記憶</a:t>
            </a:r>
            <a:endParaRPr lang="en-US" altLang="zh-TW" b="1" dirty="0">
              <a:solidFill>
                <a:schemeClr val="bg1"/>
              </a:solidFill>
              <a:latin typeface="+mn-ea"/>
              <a:ea typeface="+mn-ea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3081338" y="5028127"/>
            <a:ext cx="5791200" cy="609600"/>
          </a:xfrm>
          <a:prstGeom prst="rect">
            <a:avLst/>
          </a:prstGeom>
          <a:solidFill>
            <a:srgbClr val="C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buClr>
                <a:srgbClr val="FFFF66"/>
              </a:buClr>
              <a:buSzPct val="75000"/>
              <a:buFont typeface="Monotype Sorts" pitchFamily="-48" charset="2"/>
              <a:buChar char="/"/>
              <a:defRPr sz="3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>
              <a:buClr>
                <a:srgbClr val="FF6666"/>
              </a:buClr>
              <a:buSzPct val="75000"/>
              <a:buFont typeface="Monotype Sorts" pitchFamily="-48" charset="2"/>
              <a:buChar char="/"/>
              <a:defRPr sz="28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>
              <a:buClr>
                <a:srgbClr val="66CCFF"/>
              </a:buClr>
              <a:buSzPct val="75000"/>
              <a:buFont typeface="Monotype Sorts" pitchFamily="-48" charset="2"/>
              <a:buChar char="/"/>
              <a:defRPr sz="24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>
              <a:buClr>
                <a:srgbClr val="80FF00"/>
              </a:buClr>
              <a:buSzPct val="75000"/>
              <a:buFont typeface="Monotype Sorts" pitchFamily="-48" charset="2"/>
              <a:buChar char="/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>
              <a:buClr>
                <a:srgbClr val="FFCC66"/>
              </a:buClr>
              <a:buSzPct val="75000"/>
              <a:buFont typeface="Monotype Sorts" pitchFamily="-48" charset="2"/>
              <a:buChar char="/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CC66"/>
              </a:buClr>
              <a:buSzPct val="75000"/>
              <a:buFont typeface="Monotype Sorts" pitchFamily="-48" charset="2"/>
              <a:buChar char="/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CC66"/>
              </a:buClr>
              <a:buSzPct val="75000"/>
              <a:buFont typeface="Monotype Sorts" pitchFamily="-48" charset="2"/>
              <a:buChar char="/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CC66"/>
              </a:buClr>
              <a:buSzPct val="75000"/>
              <a:buFont typeface="Monotype Sorts" pitchFamily="-48" charset="2"/>
              <a:buChar char="/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CC66"/>
              </a:buClr>
              <a:buSzPct val="75000"/>
              <a:buFont typeface="Monotype Sorts" pitchFamily="-48" charset="2"/>
              <a:buChar char="/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buClrTx/>
              <a:buSzTx/>
              <a:buFontTx/>
              <a:buNone/>
            </a:pPr>
            <a:r>
              <a:rPr lang="zh-TW" altLang="en-US" b="1" dirty="0" smtClean="0">
                <a:solidFill>
                  <a:schemeClr val="bg1"/>
                </a:solidFill>
                <a:latin typeface="+mn-ea"/>
                <a:ea typeface="+mn-ea"/>
              </a:rPr>
              <a:t>理解</a:t>
            </a:r>
            <a:endParaRPr lang="en-US" altLang="zh-TW" b="1" dirty="0">
              <a:solidFill>
                <a:schemeClr val="bg1"/>
              </a:solidFill>
              <a:latin typeface="+mn-ea"/>
              <a:ea typeface="+mn-ea"/>
            </a:endParaRPr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3729038" y="4342327"/>
            <a:ext cx="4495800" cy="685800"/>
          </a:xfrm>
          <a:prstGeom prst="rect">
            <a:avLst/>
          </a:prstGeom>
          <a:solidFill>
            <a:srgbClr val="C00000"/>
          </a:solidFill>
          <a:ln w="9525">
            <a:solidFill>
              <a:schemeClr val="accent6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buClr>
                <a:srgbClr val="FFFF66"/>
              </a:buClr>
              <a:buSzPct val="75000"/>
              <a:buFont typeface="Monotype Sorts" pitchFamily="-48" charset="2"/>
              <a:buChar char="/"/>
              <a:defRPr sz="3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>
              <a:buClr>
                <a:srgbClr val="FF6666"/>
              </a:buClr>
              <a:buSzPct val="75000"/>
              <a:buFont typeface="Monotype Sorts" pitchFamily="-48" charset="2"/>
              <a:buChar char="/"/>
              <a:defRPr sz="28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>
              <a:buClr>
                <a:srgbClr val="66CCFF"/>
              </a:buClr>
              <a:buSzPct val="75000"/>
              <a:buFont typeface="Monotype Sorts" pitchFamily="-48" charset="2"/>
              <a:buChar char="/"/>
              <a:defRPr sz="24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>
              <a:buClr>
                <a:srgbClr val="80FF00"/>
              </a:buClr>
              <a:buSzPct val="75000"/>
              <a:buFont typeface="Monotype Sorts" pitchFamily="-48" charset="2"/>
              <a:buChar char="/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>
              <a:buClr>
                <a:srgbClr val="FFCC66"/>
              </a:buClr>
              <a:buSzPct val="75000"/>
              <a:buFont typeface="Monotype Sorts" pitchFamily="-48" charset="2"/>
              <a:buChar char="/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CC66"/>
              </a:buClr>
              <a:buSzPct val="75000"/>
              <a:buFont typeface="Monotype Sorts" pitchFamily="-48" charset="2"/>
              <a:buChar char="/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CC66"/>
              </a:buClr>
              <a:buSzPct val="75000"/>
              <a:buFont typeface="Monotype Sorts" pitchFamily="-48" charset="2"/>
              <a:buChar char="/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CC66"/>
              </a:buClr>
              <a:buSzPct val="75000"/>
              <a:buFont typeface="Monotype Sorts" pitchFamily="-48" charset="2"/>
              <a:buChar char="/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CC66"/>
              </a:buClr>
              <a:buSzPct val="75000"/>
              <a:buFont typeface="Monotype Sorts" pitchFamily="-48" charset="2"/>
              <a:buChar char="/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buClrTx/>
              <a:buSzTx/>
              <a:buFontTx/>
              <a:buNone/>
            </a:pPr>
            <a:r>
              <a:rPr lang="zh-TW" altLang="en-US" b="1" dirty="0" smtClean="0">
                <a:solidFill>
                  <a:schemeClr val="bg1"/>
                </a:solidFill>
                <a:latin typeface="+mn-ea"/>
                <a:ea typeface="+mn-ea"/>
              </a:rPr>
              <a:t>應用</a:t>
            </a:r>
            <a:endParaRPr lang="en-US" altLang="zh-TW" b="1" dirty="0">
              <a:solidFill>
                <a:schemeClr val="bg1"/>
              </a:solidFill>
              <a:latin typeface="+mn-ea"/>
              <a:ea typeface="+mn-ea"/>
            </a:endParaRPr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4262438" y="3656527"/>
            <a:ext cx="3429000" cy="685800"/>
          </a:xfrm>
          <a:prstGeom prst="rect">
            <a:avLst/>
          </a:prstGeom>
          <a:solidFill>
            <a:srgbClr val="C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buClr>
                <a:srgbClr val="FFFF66"/>
              </a:buClr>
              <a:buSzPct val="75000"/>
              <a:buFont typeface="Monotype Sorts" pitchFamily="-48" charset="2"/>
              <a:buChar char="/"/>
              <a:defRPr sz="3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>
              <a:buClr>
                <a:srgbClr val="FF6666"/>
              </a:buClr>
              <a:buSzPct val="75000"/>
              <a:buFont typeface="Monotype Sorts" pitchFamily="-48" charset="2"/>
              <a:buChar char="/"/>
              <a:defRPr sz="28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>
              <a:buClr>
                <a:srgbClr val="66CCFF"/>
              </a:buClr>
              <a:buSzPct val="75000"/>
              <a:buFont typeface="Monotype Sorts" pitchFamily="-48" charset="2"/>
              <a:buChar char="/"/>
              <a:defRPr sz="24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>
              <a:buClr>
                <a:srgbClr val="80FF00"/>
              </a:buClr>
              <a:buSzPct val="75000"/>
              <a:buFont typeface="Monotype Sorts" pitchFamily="-48" charset="2"/>
              <a:buChar char="/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>
              <a:buClr>
                <a:srgbClr val="FFCC66"/>
              </a:buClr>
              <a:buSzPct val="75000"/>
              <a:buFont typeface="Monotype Sorts" pitchFamily="-48" charset="2"/>
              <a:buChar char="/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CC66"/>
              </a:buClr>
              <a:buSzPct val="75000"/>
              <a:buFont typeface="Monotype Sorts" pitchFamily="-48" charset="2"/>
              <a:buChar char="/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CC66"/>
              </a:buClr>
              <a:buSzPct val="75000"/>
              <a:buFont typeface="Monotype Sorts" pitchFamily="-48" charset="2"/>
              <a:buChar char="/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CC66"/>
              </a:buClr>
              <a:buSzPct val="75000"/>
              <a:buFont typeface="Monotype Sorts" pitchFamily="-48" charset="2"/>
              <a:buChar char="/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CC66"/>
              </a:buClr>
              <a:buSzPct val="75000"/>
              <a:buFont typeface="Monotype Sorts" pitchFamily="-48" charset="2"/>
              <a:buChar char="/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buClrTx/>
              <a:buSzTx/>
              <a:buFontTx/>
              <a:buNone/>
            </a:pPr>
            <a:r>
              <a:rPr lang="zh-TW" altLang="en-US" b="1" dirty="0" smtClean="0">
                <a:solidFill>
                  <a:schemeClr val="bg1"/>
                </a:solidFill>
                <a:latin typeface="+mn-ea"/>
                <a:ea typeface="+mn-ea"/>
              </a:rPr>
              <a:t>分析</a:t>
            </a:r>
            <a:endParaRPr lang="en-US" altLang="zh-TW" b="1" dirty="0">
              <a:solidFill>
                <a:schemeClr val="bg1"/>
              </a:solidFill>
              <a:latin typeface="+mn-ea"/>
              <a:ea typeface="+mn-ea"/>
            </a:endParaRPr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4719638" y="3046927"/>
            <a:ext cx="2514600" cy="609600"/>
          </a:xfrm>
          <a:prstGeom prst="rect">
            <a:avLst/>
          </a:prstGeom>
          <a:solidFill>
            <a:srgbClr val="C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buClr>
                <a:srgbClr val="FFFF66"/>
              </a:buClr>
              <a:buSzPct val="75000"/>
              <a:buFont typeface="Monotype Sorts" pitchFamily="-48" charset="2"/>
              <a:buChar char="/"/>
              <a:defRPr sz="3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>
              <a:buClr>
                <a:srgbClr val="FF6666"/>
              </a:buClr>
              <a:buSzPct val="75000"/>
              <a:buFont typeface="Monotype Sorts" pitchFamily="-48" charset="2"/>
              <a:buChar char="/"/>
              <a:defRPr sz="28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>
              <a:buClr>
                <a:srgbClr val="66CCFF"/>
              </a:buClr>
              <a:buSzPct val="75000"/>
              <a:buFont typeface="Monotype Sorts" pitchFamily="-48" charset="2"/>
              <a:buChar char="/"/>
              <a:defRPr sz="24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>
              <a:buClr>
                <a:srgbClr val="80FF00"/>
              </a:buClr>
              <a:buSzPct val="75000"/>
              <a:buFont typeface="Monotype Sorts" pitchFamily="-48" charset="2"/>
              <a:buChar char="/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>
              <a:buClr>
                <a:srgbClr val="FFCC66"/>
              </a:buClr>
              <a:buSzPct val="75000"/>
              <a:buFont typeface="Monotype Sorts" pitchFamily="-48" charset="2"/>
              <a:buChar char="/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CC66"/>
              </a:buClr>
              <a:buSzPct val="75000"/>
              <a:buFont typeface="Monotype Sorts" pitchFamily="-48" charset="2"/>
              <a:buChar char="/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CC66"/>
              </a:buClr>
              <a:buSzPct val="75000"/>
              <a:buFont typeface="Monotype Sorts" pitchFamily="-48" charset="2"/>
              <a:buChar char="/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CC66"/>
              </a:buClr>
              <a:buSzPct val="75000"/>
              <a:buFont typeface="Monotype Sorts" pitchFamily="-48" charset="2"/>
              <a:buChar char="/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CC66"/>
              </a:buClr>
              <a:buSzPct val="75000"/>
              <a:buFont typeface="Monotype Sorts" pitchFamily="-48" charset="2"/>
              <a:buChar char="/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>
              <a:buClrTx/>
              <a:buSzTx/>
              <a:buNone/>
            </a:pPr>
            <a:endParaRPr lang="en-US" altLang="zh-TW" b="1" dirty="0" smtClean="0">
              <a:solidFill>
                <a:schemeClr val="bg1"/>
              </a:solidFill>
              <a:latin typeface="+mn-ea"/>
              <a:ea typeface="+mn-ea"/>
            </a:endParaRPr>
          </a:p>
          <a:p>
            <a:pPr algn="ctr">
              <a:buClrTx/>
              <a:buSzTx/>
              <a:buNone/>
            </a:pPr>
            <a:r>
              <a:rPr lang="zh-TW" altLang="en-US" b="1" dirty="0" smtClean="0">
                <a:solidFill>
                  <a:schemeClr val="bg1"/>
                </a:solidFill>
                <a:latin typeface="+mn-ea"/>
                <a:ea typeface="+mn-ea"/>
              </a:rPr>
              <a:t>評</a:t>
            </a:r>
            <a:r>
              <a:rPr lang="zh-TW" altLang="en-US" b="1" dirty="0">
                <a:solidFill>
                  <a:schemeClr val="bg1"/>
                </a:solidFill>
                <a:latin typeface="+mn-ea"/>
                <a:ea typeface="+mn-ea"/>
              </a:rPr>
              <a:t>鑑</a:t>
            </a:r>
            <a:endParaRPr lang="en-US" altLang="zh-TW" b="1" dirty="0">
              <a:solidFill>
                <a:schemeClr val="bg1"/>
              </a:solidFill>
              <a:latin typeface="+mn-ea"/>
              <a:ea typeface="+mn-ea"/>
            </a:endParaRPr>
          </a:p>
          <a:p>
            <a:pPr algn="ctr" eaLnBrk="1" hangingPunct="1">
              <a:buClrTx/>
              <a:buSzTx/>
              <a:buFontTx/>
              <a:buNone/>
            </a:pPr>
            <a:endParaRPr lang="en-US" altLang="zh-TW" b="1" dirty="0">
              <a:solidFill>
                <a:schemeClr val="bg1"/>
              </a:solidFill>
              <a:latin typeface="+mn-ea"/>
              <a:ea typeface="+mn-ea"/>
            </a:endParaRPr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5024438" y="2437327"/>
            <a:ext cx="1905000" cy="609600"/>
          </a:xfrm>
          <a:prstGeom prst="rect">
            <a:avLst/>
          </a:prstGeom>
          <a:solidFill>
            <a:srgbClr val="C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buClr>
                <a:srgbClr val="FFFF66"/>
              </a:buClr>
              <a:buSzPct val="75000"/>
              <a:buFont typeface="Monotype Sorts" pitchFamily="-48" charset="2"/>
              <a:buChar char="/"/>
              <a:defRPr sz="3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>
              <a:buClr>
                <a:srgbClr val="FF6666"/>
              </a:buClr>
              <a:buSzPct val="75000"/>
              <a:buFont typeface="Monotype Sorts" pitchFamily="-48" charset="2"/>
              <a:buChar char="/"/>
              <a:defRPr sz="28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>
              <a:buClr>
                <a:srgbClr val="66CCFF"/>
              </a:buClr>
              <a:buSzPct val="75000"/>
              <a:buFont typeface="Monotype Sorts" pitchFamily="-48" charset="2"/>
              <a:buChar char="/"/>
              <a:defRPr sz="24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>
              <a:buClr>
                <a:srgbClr val="80FF00"/>
              </a:buClr>
              <a:buSzPct val="75000"/>
              <a:buFont typeface="Monotype Sorts" pitchFamily="-48" charset="2"/>
              <a:buChar char="/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>
              <a:buClr>
                <a:srgbClr val="FFCC66"/>
              </a:buClr>
              <a:buSzPct val="75000"/>
              <a:buFont typeface="Monotype Sorts" pitchFamily="-48" charset="2"/>
              <a:buChar char="/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CC66"/>
              </a:buClr>
              <a:buSzPct val="75000"/>
              <a:buFont typeface="Monotype Sorts" pitchFamily="-48" charset="2"/>
              <a:buChar char="/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CC66"/>
              </a:buClr>
              <a:buSzPct val="75000"/>
              <a:buFont typeface="Monotype Sorts" pitchFamily="-48" charset="2"/>
              <a:buChar char="/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CC66"/>
              </a:buClr>
              <a:buSzPct val="75000"/>
              <a:buFont typeface="Monotype Sorts" pitchFamily="-48" charset="2"/>
              <a:buChar char="/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CC66"/>
              </a:buClr>
              <a:buSzPct val="75000"/>
              <a:buFont typeface="Monotype Sorts" pitchFamily="-48" charset="2"/>
              <a:buChar char="/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>
              <a:buClrTx/>
              <a:buSzTx/>
              <a:buNone/>
            </a:pPr>
            <a:r>
              <a:rPr lang="zh-TW" altLang="en-US" b="1" dirty="0" smtClean="0">
                <a:solidFill>
                  <a:schemeClr val="bg1"/>
                </a:solidFill>
                <a:latin typeface="+mn-ea"/>
                <a:ea typeface="+mn-ea"/>
              </a:rPr>
              <a:t>創</a:t>
            </a:r>
            <a:r>
              <a:rPr lang="zh-TW" altLang="en-US" b="1" dirty="0">
                <a:solidFill>
                  <a:schemeClr val="bg1"/>
                </a:solidFill>
                <a:latin typeface="+mn-ea"/>
                <a:ea typeface="+mn-ea"/>
              </a:rPr>
              <a:t>造</a:t>
            </a:r>
            <a:endParaRPr lang="en-US" altLang="zh-TW" b="1" dirty="0">
              <a:solidFill>
                <a:schemeClr val="bg1"/>
              </a:solidFill>
              <a:latin typeface="+mn-ea"/>
              <a:ea typeface="+mn-ea"/>
            </a:endParaRP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809782" y="163995"/>
            <a:ext cx="10933044" cy="1109870"/>
          </a:xfrm>
          <a:solidFill>
            <a:schemeClr val="accent6">
              <a:lumMod val="75000"/>
            </a:schemeClr>
          </a:solidFill>
        </p:spPr>
        <p:txBody>
          <a:bodyPr/>
          <a:lstStyle/>
          <a:p>
            <a:pPr algn="ctr"/>
            <a:r>
              <a:rPr lang="zh-TW" altLang="en-US" dirty="0" smtClean="0">
                <a:solidFill>
                  <a:schemeClr val="bg1"/>
                </a:solidFill>
              </a:rPr>
              <a:t>促</a:t>
            </a:r>
            <a:r>
              <a:rPr lang="zh-TW" altLang="en-US" dirty="0">
                <a:solidFill>
                  <a:schemeClr val="bg1"/>
                </a:solidFill>
              </a:rPr>
              <a:t>使</a:t>
            </a:r>
            <a:r>
              <a:rPr lang="zh-TW" altLang="en-US" dirty="0" smtClean="0">
                <a:solidFill>
                  <a:schemeClr val="bg1"/>
                </a:solidFill>
              </a:rPr>
              <a:t>學生學</a:t>
            </a:r>
            <a:r>
              <a:rPr lang="zh-TW" altLang="en-US" dirty="0">
                <a:solidFill>
                  <a:schemeClr val="bg1"/>
                </a:solidFill>
              </a:rPr>
              <a:t>習</a:t>
            </a:r>
            <a:r>
              <a:rPr lang="zh-TW" altLang="en-US" dirty="0" smtClean="0">
                <a:solidFill>
                  <a:schemeClr val="bg1"/>
                </a:solidFill>
              </a:rPr>
              <a:t>建構在</a:t>
            </a:r>
            <a:r>
              <a:rPr lang="zh-TW" altLang="en-US" dirty="0">
                <a:solidFill>
                  <a:schemeClr val="bg1"/>
                </a:solidFill>
              </a:rPr>
              <a:t>紮實的認知層級</a:t>
            </a:r>
            <a:r>
              <a:rPr lang="zh-TW" altLang="en-US" dirty="0" smtClean="0">
                <a:solidFill>
                  <a:schemeClr val="bg1"/>
                </a:solidFill>
              </a:rPr>
              <a:t>上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3" name="Oval 22"/>
          <p:cNvSpPr/>
          <p:nvPr/>
        </p:nvSpPr>
        <p:spPr bwMode="auto">
          <a:xfrm>
            <a:off x="5024437" y="2437327"/>
            <a:ext cx="1905001" cy="1905000"/>
          </a:xfrm>
          <a:prstGeom prst="ellipse">
            <a:avLst/>
          </a:prstGeom>
          <a:noFill/>
          <a:ln w="57150" cap="flat" cmpd="sng" algn="ctr">
            <a:solidFill>
              <a:schemeClr val="accent6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4" name="Oval 23"/>
          <p:cNvSpPr/>
          <p:nvPr/>
        </p:nvSpPr>
        <p:spPr bwMode="auto">
          <a:xfrm>
            <a:off x="3834986" y="4380427"/>
            <a:ext cx="4283903" cy="1905000"/>
          </a:xfrm>
          <a:prstGeom prst="ellipse">
            <a:avLst/>
          </a:prstGeom>
          <a:noFill/>
          <a:ln w="57150" cap="flat" cmpd="sng" algn="ctr">
            <a:solidFill>
              <a:schemeClr val="accent6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6" name="Line Callout 2 15"/>
          <p:cNvSpPr/>
          <p:nvPr/>
        </p:nvSpPr>
        <p:spPr bwMode="auto">
          <a:xfrm>
            <a:off x="9042762" y="1726999"/>
            <a:ext cx="3047638" cy="1624728"/>
          </a:xfrm>
          <a:prstGeom prst="borderCallout2">
            <a:avLst>
              <a:gd name="adj1" fmla="val 74248"/>
              <a:gd name="adj2" fmla="val -1665"/>
              <a:gd name="adj3" fmla="val 80502"/>
              <a:gd name="adj4" fmla="val -18334"/>
              <a:gd name="adj5" fmla="val 176495"/>
              <a:gd name="adj6" fmla="val -53177"/>
            </a:avLst>
          </a:prstGeom>
          <a:solidFill>
            <a:schemeClr val="bg1"/>
          </a:solidFill>
          <a:ln w="57150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TW" altLang="en-US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運用</a:t>
            </a:r>
            <a:r>
              <a:rPr lang="zh-TW" altLang="en-US" sz="3200" b="1" dirty="0">
                <a:solidFill>
                  <a:srgbClr val="0000CC"/>
                </a:solidFill>
              </a:rPr>
              <a:t>各式教學與評量法</a:t>
            </a:r>
            <a:r>
              <a:rPr lang="zh-TW" altLang="en-US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建構關鍵知識和技能</a:t>
            </a:r>
            <a:endParaRPr lang="en-US" sz="320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</a:endParaRPr>
          </a:p>
        </p:txBody>
      </p:sp>
      <p:sp>
        <p:nvSpPr>
          <p:cNvPr id="17" name="Line Callout 2 16"/>
          <p:cNvSpPr/>
          <p:nvPr/>
        </p:nvSpPr>
        <p:spPr bwMode="auto">
          <a:xfrm>
            <a:off x="452980" y="2016648"/>
            <a:ext cx="3047638" cy="1134348"/>
          </a:xfrm>
          <a:prstGeom prst="borderCallout2">
            <a:avLst>
              <a:gd name="adj1" fmla="val 14842"/>
              <a:gd name="adj2" fmla="val 100430"/>
              <a:gd name="adj3" fmla="val 3162"/>
              <a:gd name="adj4" fmla="val 113348"/>
              <a:gd name="adj5" fmla="val 85776"/>
              <a:gd name="adj6" fmla="val 152681"/>
            </a:avLst>
          </a:prstGeom>
          <a:solidFill>
            <a:schemeClr val="bg1"/>
          </a:solidFill>
          <a:ln w="57150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TW" altLang="en-US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以</a:t>
            </a:r>
            <a:r>
              <a:rPr lang="zh-TW" altLang="en-US" sz="3200" b="1" dirty="0">
                <a:solidFill>
                  <a:srgbClr val="0000CC"/>
                </a:solidFill>
              </a:rPr>
              <a:t>表現任務</a:t>
            </a:r>
            <a:r>
              <a:rPr lang="zh-TW" altLang="en-US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架構核心概念</a:t>
            </a:r>
            <a:endParaRPr lang="en-US" sz="320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43397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4" grpId="0" animBg="1"/>
      <p:bldP spid="16" grpId="0" animBg="1"/>
      <p:bldP spid="17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B4873-39B8-41C6-B932-A5E9B574A819}" type="slidenum">
              <a:rPr lang="en-US" altLang="zh-TW" smtClean="0"/>
              <a:pPr/>
              <a:t>22</a:t>
            </a:fld>
            <a:endParaRPr lang="en-US" altLang="zh-TW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12-14-2016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師大助教研習 </a:t>
            </a:r>
            <a:r>
              <a:rPr lang="en-US" altLang="zh-TW" smtClean="0"/>
              <a:t>- </a:t>
            </a:r>
            <a:r>
              <a:rPr lang="zh-TW" altLang="en-US" smtClean="0"/>
              <a:t>教學方法變變變！                  </a:t>
            </a:r>
            <a:r>
              <a:rPr lang="en-US" altLang="zh-TW" smtClean="0"/>
              <a:t>by</a:t>
            </a:r>
            <a:r>
              <a:rPr lang="zh-TW" altLang="en-US" smtClean="0"/>
              <a:t>國立清大   呂秀蓮</a:t>
            </a:r>
            <a:endParaRPr lang="en-US"/>
          </a:p>
        </p:txBody>
      </p:sp>
      <p:pic>
        <p:nvPicPr>
          <p:cNvPr id="8" name="Content Placeholder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30440" y="1794659"/>
            <a:ext cx="3077865" cy="4758541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-13252"/>
            <a:ext cx="12192000" cy="1107996"/>
          </a:xfrm>
          <a:prstGeom prst="rect">
            <a:avLst/>
          </a:prstGeom>
          <a:solidFill>
            <a:srgbClr val="FFFF00"/>
          </a:solidFill>
          <a:ln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r>
              <a:rPr lang="zh-TW" altLang="en-US" sz="2200" b="1" dirty="0">
                <a:solidFill>
                  <a:srgbClr val="FF0000"/>
                </a:solidFill>
              </a:rPr>
              <a:t>學習內容：</a:t>
            </a:r>
            <a:r>
              <a:rPr lang="en-US" altLang="zh-TW" sz="2200" b="1" dirty="0"/>
              <a:t>BDb-Ⅴa-2 </a:t>
            </a:r>
            <a:r>
              <a:rPr lang="zh-TW" altLang="en-US" sz="2200" b="1" dirty="0"/>
              <a:t>動物體的器官系統之構造與功能。</a:t>
            </a:r>
            <a:r>
              <a:rPr lang="en-US" altLang="zh-TW" sz="2200" b="1" dirty="0"/>
              <a:t>BDb-Ⅴa-7 </a:t>
            </a:r>
            <a:r>
              <a:rPr lang="zh-TW" altLang="en-US" sz="2200" b="1" dirty="0"/>
              <a:t>動物體的防禦構造與功能</a:t>
            </a:r>
            <a:r>
              <a:rPr lang="zh-TW" altLang="en-US" sz="2200" b="1" dirty="0" smtClean="0"/>
              <a:t>。</a:t>
            </a:r>
            <a:endParaRPr lang="en-US" altLang="zh-TW" sz="2200" b="1" dirty="0" smtClean="0"/>
          </a:p>
          <a:p>
            <a:r>
              <a:rPr lang="zh-TW" altLang="en-US" sz="2200" b="1" dirty="0" smtClean="0">
                <a:solidFill>
                  <a:srgbClr val="FF0000"/>
                </a:solidFill>
              </a:rPr>
              <a:t>學</a:t>
            </a:r>
            <a:r>
              <a:rPr lang="zh-TW" altLang="en-US" sz="2200" b="1" dirty="0">
                <a:solidFill>
                  <a:srgbClr val="FF0000"/>
                </a:solidFill>
              </a:rPr>
              <a:t>習表</a:t>
            </a:r>
            <a:r>
              <a:rPr lang="zh-TW" altLang="en-US" sz="2200" b="1" dirty="0" smtClean="0">
                <a:solidFill>
                  <a:srgbClr val="FF0000"/>
                </a:solidFill>
              </a:rPr>
              <a:t>現：</a:t>
            </a:r>
            <a:r>
              <a:rPr lang="en-US" altLang="zh-TW" sz="2200" b="1" dirty="0" smtClean="0"/>
              <a:t>pc-Ⅴa-2</a:t>
            </a:r>
            <a:r>
              <a:rPr lang="zh-TW" altLang="en-US" sz="2200" b="1" dirty="0" smtClean="0"/>
              <a:t>能</a:t>
            </a:r>
            <a:r>
              <a:rPr lang="zh-TW" altLang="en-US" sz="2200" b="1" dirty="0"/>
              <a:t>利用口語、影像（如攝影、錄影）、文字與圖案、繪圖或實物、科學名詞、數學公式、模型等，表達探究之過程、發現或成果，並選擇合適的發表方式和途徑</a:t>
            </a:r>
            <a:r>
              <a:rPr lang="zh-TW" altLang="en-US" sz="2200" b="1" dirty="0" smtClean="0"/>
              <a:t>。</a:t>
            </a:r>
            <a:endParaRPr lang="zh-TW" altLang="en-US" sz="2200" b="1" dirty="0"/>
          </a:p>
        </p:txBody>
      </p:sp>
      <p:sp>
        <p:nvSpPr>
          <p:cNvPr id="10" name="Rectangle 3"/>
          <p:cNvSpPr txBox="1">
            <a:spLocks/>
          </p:cNvSpPr>
          <p:nvPr/>
        </p:nvSpPr>
        <p:spPr>
          <a:xfrm>
            <a:off x="5513589" y="2347333"/>
            <a:ext cx="6084078" cy="1077218"/>
          </a:xfrm>
          <a:prstGeom prst="rect">
            <a:avLst/>
          </a:prstGeom>
        </p:spPr>
        <p:txBody>
          <a:bodyPr wrap="square">
            <a:spAutoFit/>
          </a:bodyPr>
          <a:lstStyle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4400" b="1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rebuchet MS" panose="020B0603020202020204" pitchFamily="34" charset="0"/>
                <a:ea typeface="Osaka" charset="0"/>
                <a:cs typeface="Osaka" charset="0"/>
              </a:defRPr>
            </a:lvl2pPr>
            <a:lvl3pPr algn="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rebuchet MS" panose="020B0603020202020204" pitchFamily="34" charset="0"/>
                <a:ea typeface="Osaka" charset="0"/>
                <a:cs typeface="Osaka" charset="0"/>
              </a:defRPr>
            </a:lvl3pPr>
            <a:lvl4pPr algn="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rebuchet MS" panose="020B0603020202020204" pitchFamily="34" charset="0"/>
                <a:ea typeface="Osaka" charset="0"/>
                <a:cs typeface="Osaka" charset="0"/>
              </a:defRPr>
            </a:lvl4pPr>
            <a:lvl5pPr algn="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rebuchet MS" panose="020B0603020202020204" pitchFamily="34" charset="0"/>
                <a:ea typeface="Osaka" charset="0"/>
                <a:cs typeface="Osaka" charset="0"/>
              </a:defRPr>
            </a:lvl5pPr>
            <a:lvl6pPr marL="457200" algn="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rebuchet MS" panose="020B0603020202020204" pitchFamily="34" charset="0"/>
                <a:ea typeface="Osaka" charset="0"/>
                <a:cs typeface="Osaka" charset="0"/>
              </a:defRPr>
            </a:lvl6pPr>
            <a:lvl7pPr marL="914400" algn="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rebuchet MS" panose="020B0603020202020204" pitchFamily="34" charset="0"/>
                <a:ea typeface="Osaka" charset="0"/>
                <a:cs typeface="Osaka" charset="0"/>
              </a:defRPr>
            </a:lvl7pPr>
            <a:lvl8pPr marL="1371600" algn="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rebuchet MS" panose="020B0603020202020204" pitchFamily="34" charset="0"/>
                <a:ea typeface="Osaka" charset="0"/>
                <a:cs typeface="Osaka" charset="0"/>
              </a:defRPr>
            </a:lvl8pPr>
            <a:lvl9pPr marL="1828800" algn="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rebuchet MS" panose="020B0603020202020204" pitchFamily="34" charset="0"/>
                <a:ea typeface="Osaka" charset="0"/>
                <a:cs typeface="Osaka" charset="0"/>
              </a:defRPr>
            </a:lvl9pPr>
          </a:lstStyle>
          <a:p>
            <a:pPr algn="ctr"/>
            <a:r>
              <a:rPr lang="zh-TW" altLang="en-US" dirty="0" smtClean="0">
                <a:solidFill>
                  <a:srgbClr val="0000FF"/>
                </a:solidFill>
                <a:latin typeface="+mj-ea"/>
              </a:rPr>
              <a:t>病毒入侵</a:t>
            </a:r>
            <a:r>
              <a:rPr lang="en-US" altLang="zh-TW" dirty="0" smtClean="0">
                <a:solidFill>
                  <a:srgbClr val="0000FF"/>
                </a:solidFill>
                <a:latin typeface="+mj-ea"/>
              </a:rPr>
              <a:t/>
            </a:r>
            <a:br>
              <a:rPr lang="en-US" altLang="zh-TW" dirty="0" smtClean="0">
                <a:solidFill>
                  <a:srgbClr val="0000FF"/>
                </a:solidFill>
                <a:latin typeface="+mj-ea"/>
              </a:rPr>
            </a:br>
            <a:r>
              <a:rPr lang="en-US" altLang="zh-TW" sz="2000" dirty="0" smtClean="0">
                <a:solidFill>
                  <a:srgbClr val="0000FF"/>
                </a:solidFill>
              </a:rPr>
              <a:t>(</a:t>
            </a:r>
            <a:r>
              <a:rPr lang="zh-TW" altLang="en-US" sz="2000" dirty="0" smtClean="0">
                <a:solidFill>
                  <a:srgbClr val="0000FF"/>
                </a:solidFill>
              </a:rPr>
              <a:t>改編自</a:t>
            </a:r>
            <a:r>
              <a:rPr lang="en-US" altLang="zh-TW" sz="2000" dirty="0" smtClean="0">
                <a:solidFill>
                  <a:srgbClr val="0000FF"/>
                </a:solidFill>
              </a:rPr>
              <a:t>2016</a:t>
            </a:r>
            <a:r>
              <a:rPr lang="zh-TW" altLang="en-US" sz="2000" dirty="0" smtClean="0">
                <a:solidFill>
                  <a:srgbClr val="0000FF"/>
                </a:solidFill>
              </a:rPr>
              <a:t>年鄭</a:t>
            </a:r>
            <a:r>
              <a:rPr lang="en-US" altLang="zh-TW" sz="2000" dirty="0" smtClean="0">
                <a:solidFill>
                  <a:srgbClr val="0000FF"/>
                </a:solidFill>
              </a:rPr>
              <a:t>00</a:t>
            </a:r>
            <a:r>
              <a:rPr lang="zh-TW" altLang="en-US" sz="2000" dirty="0" smtClean="0">
                <a:solidFill>
                  <a:srgbClr val="0000FF"/>
                </a:solidFill>
              </a:rPr>
              <a:t>、 張</a:t>
            </a:r>
            <a:r>
              <a:rPr lang="en-US" altLang="zh-TW" sz="2000" dirty="0" smtClean="0">
                <a:solidFill>
                  <a:srgbClr val="0000FF"/>
                </a:solidFill>
              </a:rPr>
              <a:t>00</a:t>
            </a:r>
            <a:r>
              <a:rPr lang="zh-TW" altLang="en-US" sz="2000" dirty="0" smtClean="0">
                <a:solidFill>
                  <a:srgbClr val="0000FF"/>
                </a:solidFill>
              </a:rPr>
              <a:t>、 李</a:t>
            </a:r>
            <a:r>
              <a:rPr lang="en-US" altLang="zh-TW" sz="2000" dirty="0" smtClean="0">
                <a:solidFill>
                  <a:srgbClr val="0000FF"/>
                </a:solidFill>
              </a:rPr>
              <a:t>00</a:t>
            </a:r>
            <a:r>
              <a:rPr lang="zh-TW" altLang="en-US" sz="2000" dirty="0" smtClean="0">
                <a:solidFill>
                  <a:srgbClr val="0000FF"/>
                </a:solidFill>
              </a:rPr>
              <a:t>的單元課程設計</a:t>
            </a:r>
            <a:r>
              <a:rPr lang="en-US" altLang="zh-TW" sz="2000" dirty="0" smtClean="0">
                <a:solidFill>
                  <a:srgbClr val="0000FF"/>
                </a:solidFill>
              </a:rPr>
              <a:t>)</a:t>
            </a:r>
            <a:endParaRPr lang="en-US" sz="20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02492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35358" y="2236409"/>
            <a:ext cx="11153104" cy="4385258"/>
          </a:xfrm>
        </p:spPr>
        <p:txBody>
          <a:bodyPr/>
          <a:lstStyle/>
          <a:p>
            <a:pPr marL="0" indent="0">
              <a:buNone/>
            </a:pPr>
            <a:r>
              <a:rPr lang="zh-TW" altLang="en-US" sz="3000" b="1" dirty="0" smtClean="0">
                <a:latin typeface="+mn-ea"/>
              </a:rPr>
              <a:t>由於你們</a:t>
            </a:r>
            <a:r>
              <a:rPr lang="zh-TW" altLang="en-US" sz="3000" b="1" dirty="0">
                <a:latin typeface="+mn-ea"/>
              </a:rPr>
              <a:t>學過人體</a:t>
            </a:r>
            <a:r>
              <a:rPr lang="zh-TW" altLang="en-US" sz="3000" b="1" dirty="0" smtClean="0">
                <a:latin typeface="+mn-ea"/>
              </a:rPr>
              <a:t>各器</a:t>
            </a:r>
            <a:r>
              <a:rPr lang="zh-TW" altLang="en-US" sz="3000" b="1" dirty="0">
                <a:latin typeface="+mn-ea"/>
              </a:rPr>
              <a:t>官系統</a:t>
            </a:r>
            <a:r>
              <a:rPr lang="zh-TW" altLang="en-US" sz="3000" b="1" dirty="0" smtClean="0">
                <a:latin typeface="+mn-ea"/>
              </a:rPr>
              <a:t>的</a:t>
            </a:r>
            <a:r>
              <a:rPr lang="zh-TW" altLang="en-US" sz="3000" b="1" dirty="0">
                <a:latin typeface="+mn-ea"/>
              </a:rPr>
              <a:t>構</a:t>
            </a:r>
            <a:r>
              <a:rPr lang="zh-TW" altLang="en-US" sz="3000" b="1" dirty="0" smtClean="0">
                <a:latin typeface="+mn-ea"/>
              </a:rPr>
              <a:t>造</a:t>
            </a:r>
            <a:r>
              <a:rPr lang="zh-TW" altLang="en-US" sz="3000" b="1" dirty="0">
                <a:latin typeface="+mn-ea"/>
              </a:rPr>
              <a:t>與</a:t>
            </a:r>
            <a:r>
              <a:rPr lang="zh-TW" altLang="en-US" sz="3000" b="1" dirty="0" smtClean="0">
                <a:latin typeface="+mn-ea"/>
              </a:rPr>
              <a:t>功</a:t>
            </a:r>
            <a:r>
              <a:rPr lang="zh-TW" altLang="en-US" sz="3000" b="1" dirty="0">
                <a:latin typeface="+mn-ea"/>
              </a:rPr>
              <a:t>能，以及動物體的防禦構造與功</a:t>
            </a:r>
            <a:r>
              <a:rPr lang="zh-TW" altLang="en-US" sz="3000" b="1" dirty="0" smtClean="0">
                <a:latin typeface="+mn-ea"/>
              </a:rPr>
              <a:t>能，</a:t>
            </a:r>
            <a:r>
              <a:rPr lang="zh-TW" altLang="en-US" sz="3000" b="1" dirty="0">
                <a:latin typeface="+mn-ea"/>
              </a:rPr>
              <a:t>新</a:t>
            </a:r>
            <a:r>
              <a:rPr lang="zh-TW" altLang="en-US" sz="3000" b="1" dirty="0" smtClean="0">
                <a:latin typeface="+mn-ea"/>
              </a:rPr>
              <a:t>竹</a:t>
            </a:r>
            <a:r>
              <a:rPr lang="zh-TW" altLang="en-US" sz="3000" b="1" dirty="0">
                <a:latin typeface="+mn-ea"/>
              </a:rPr>
              <a:t>園</a:t>
            </a:r>
            <a:r>
              <a:rPr lang="zh-TW" altLang="en-US" sz="3000" b="1" dirty="0" smtClean="0">
                <a:latin typeface="+mn-ea"/>
              </a:rPr>
              <a:t>區舉辦園區家庭日有各項公益表演，邀請你們</a:t>
            </a:r>
            <a:r>
              <a:rPr lang="zh-TW" altLang="en-US" sz="3000" b="1" dirty="0">
                <a:latin typeface="+mn-ea"/>
              </a:rPr>
              <a:t>以團</a:t>
            </a:r>
            <a:r>
              <a:rPr lang="zh-TW" altLang="en-US" sz="3000" b="1" dirty="0" smtClean="0">
                <a:latin typeface="+mn-ea"/>
              </a:rPr>
              <a:t>隊</a:t>
            </a:r>
            <a:r>
              <a:rPr lang="zh-TW" altLang="en-US" sz="3000" b="1" dirty="0">
                <a:latin typeface="+mn-ea"/>
              </a:rPr>
              <a:t>話劇</a:t>
            </a:r>
            <a:r>
              <a:rPr lang="zh-TW" altLang="en-US" sz="3000" b="1" dirty="0" smtClean="0">
                <a:latin typeface="+mn-ea"/>
              </a:rPr>
              <a:t>方</a:t>
            </a:r>
            <a:r>
              <a:rPr lang="zh-TW" altLang="en-US" sz="3000" b="1" dirty="0">
                <a:latin typeface="+mn-ea"/>
              </a:rPr>
              <a:t>式</a:t>
            </a:r>
            <a:r>
              <a:rPr lang="zh-TW" altLang="en-US" sz="3000" b="1" dirty="0" smtClean="0">
                <a:latin typeface="+mn-ea"/>
              </a:rPr>
              <a:t>，幫助園區員工和家人對防</a:t>
            </a:r>
            <a:r>
              <a:rPr lang="zh-TW" altLang="en-US" sz="3000" b="1" dirty="0">
                <a:latin typeface="+mn-ea"/>
              </a:rPr>
              <a:t>疫腸病毒、感冒病毒，有更深</a:t>
            </a:r>
            <a:r>
              <a:rPr lang="zh-TW" altLang="en-US" sz="3000" b="1" dirty="0" smtClean="0">
                <a:latin typeface="+mn-ea"/>
              </a:rPr>
              <a:t>入理</a:t>
            </a:r>
            <a:r>
              <a:rPr lang="zh-TW" altLang="en-US" sz="3000" b="1" dirty="0">
                <a:latin typeface="+mn-ea"/>
              </a:rPr>
              <a:t>解</a:t>
            </a:r>
            <a:r>
              <a:rPr lang="zh-TW" altLang="en-US" sz="3000" b="1" dirty="0" smtClean="0">
                <a:latin typeface="+mn-ea"/>
              </a:rPr>
              <a:t>。團隊中，一</a:t>
            </a:r>
            <a:r>
              <a:rPr lang="zh-TW" altLang="en-US" sz="3000" b="1" dirty="0">
                <a:latin typeface="+mn-ea"/>
              </a:rPr>
              <a:t>人扮演一隻以空氣為媒介的感冒病毒，另一人扮演一隻以食物為媒介的腸病毒，</a:t>
            </a:r>
            <a:r>
              <a:rPr lang="zh-TW" altLang="en-US" sz="3000" b="1" dirty="0" smtClean="0">
                <a:latin typeface="+mn-ea"/>
              </a:rPr>
              <a:t>其</a:t>
            </a:r>
            <a:r>
              <a:rPr lang="zh-TW" altLang="en-US" sz="3000" b="1" dirty="0">
                <a:latin typeface="+mn-ea"/>
              </a:rPr>
              <a:t>餘</a:t>
            </a:r>
            <a:r>
              <a:rPr lang="zh-TW" altLang="en-US" sz="3000" b="1" dirty="0" smtClean="0">
                <a:latin typeface="+mn-ea"/>
              </a:rPr>
              <a:t>則</a:t>
            </a:r>
            <a:r>
              <a:rPr lang="zh-TW" altLang="en-US" sz="3000" b="1" dirty="0">
                <a:latin typeface="+mn-ea"/>
              </a:rPr>
              <a:t>擔任各器官系統及防衛系統</a:t>
            </a:r>
            <a:r>
              <a:rPr lang="zh-TW" altLang="en-US" sz="3000" b="1" dirty="0" smtClean="0">
                <a:latin typeface="+mn-ea"/>
              </a:rPr>
              <a:t>。表演前</a:t>
            </a:r>
            <a:r>
              <a:rPr lang="zh-TW" altLang="en-US" sz="3000" b="1" dirty="0">
                <a:latin typeface="+mn-ea"/>
              </a:rPr>
              <a:t>，</a:t>
            </a:r>
            <a:r>
              <a:rPr lang="zh-TW" altLang="en-US" sz="3000" b="1" dirty="0" smtClean="0">
                <a:latin typeface="+mn-ea"/>
              </a:rPr>
              <a:t>你</a:t>
            </a:r>
            <a:r>
              <a:rPr lang="zh-TW" altLang="en-US" sz="3000" b="1" dirty="0">
                <a:latin typeface="+mn-ea"/>
              </a:rPr>
              <a:t>們必須先</a:t>
            </a:r>
            <a:r>
              <a:rPr lang="zh-TW" altLang="en-US" sz="3000" b="1" dirty="0" smtClean="0">
                <a:latin typeface="+mn-ea"/>
              </a:rPr>
              <a:t>將整個</a:t>
            </a:r>
            <a:r>
              <a:rPr lang="zh-TW" altLang="en-US" sz="3000" b="1" dirty="0">
                <a:latin typeface="+mn-ea"/>
              </a:rPr>
              <a:t>過程寫成劇</a:t>
            </a:r>
            <a:r>
              <a:rPr lang="zh-TW" altLang="en-US" sz="3000" b="1" dirty="0" smtClean="0">
                <a:latin typeface="+mn-ea"/>
              </a:rPr>
              <a:t>本。任務成功的指標包括：</a:t>
            </a:r>
            <a:r>
              <a:rPr lang="en-US" altLang="zh-TW" sz="3000" b="1" dirty="0" smtClean="0">
                <a:solidFill>
                  <a:srgbClr val="FF0000"/>
                </a:solidFill>
                <a:latin typeface="+mn-ea"/>
              </a:rPr>
              <a:t>1)</a:t>
            </a:r>
            <a:r>
              <a:rPr lang="zh-TW" altLang="en-US" sz="3000" b="1" dirty="0" smtClean="0">
                <a:solidFill>
                  <a:srgbClr val="FF0000"/>
                </a:solidFill>
                <a:latin typeface="+mn-ea"/>
              </a:rPr>
              <a:t>完</a:t>
            </a:r>
            <a:r>
              <a:rPr lang="zh-TW" altLang="en-US" sz="3000" b="1" dirty="0">
                <a:solidFill>
                  <a:srgbClr val="FF0000"/>
                </a:solidFill>
                <a:latin typeface="+mn-ea"/>
              </a:rPr>
              <a:t>整</a:t>
            </a:r>
            <a:r>
              <a:rPr lang="zh-TW" altLang="en-US" sz="3000" b="1" dirty="0" smtClean="0">
                <a:solidFill>
                  <a:srgbClr val="FF0000"/>
                </a:solidFill>
                <a:latin typeface="+mn-ea"/>
              </a:rPr>
              <a:t>的劇本，</a:t>
            </a:r>
            <a:r>
              <a:rPr lang="en-US" altLang="zh-TW" sz="3000" b="1" dirty="0" smtClean="0">
                <a:solidFill>
                  <a:srgbClr val="FF0000"/>
                </a:solidFill>
                <a:latin typeface="+mn-ea"/>
              </a:rPr>
              <a:t>2)</a:t>
            </a:r>
            <a:r>
              <a:rPr lang="zh-TW" altLang="en-US" sz="3000" b="1" dirty="0" smtClean="0">
                <a:solidFill>
                  <a:srgbClr val="FF0000"/>
                </a:solidFill>
                <a:latin typeface="+mn-ea"/>
              </a:rPr>
              <a:t>病菌入</a:t>
            </a:r>
            <a:r>
              <a:rPr lang="zh-TW" altLang="en-US" sz="3000" b="1" dirty="0">
                <a:solidFill>
                  <a:srgbClr val="FF0000"/>
                </a:solidFill>
                <a:latin typeface="+mn-ea"/>
              </a:rPr>
              <a:t>侵人體的完整過程</a:t>
            </a:r>
            <a:r>
              <a:rPr lang="zh-TW" altLang="en-US" sz="3000" b="1" dirty="0" smtClean="0">
                <a:solidFill>
                  <a:srgbClr val="FF0000"/>
                </a:solidFill>
                <a:latin typeface="+mn-ea"/>
              </a:rPr>
              <a:t>，</a:t>
            </a:r>
            <a:r>
              <a:rPr lang="en-US" altLang="zh-TW" sz="3000" b="1" dirty="0">
                <a:solidFill>
                  <a:srgbClr val="FF0000"/>
                </a:solidFill>
                <a:latin typeface="+mn-ea"/>
              </a:rPr>
              <a:t>3</a:t>
            </a:r>
            <a:r>
              <a:rPr lang="en-US" altLang="zh-TW" sz="3000" b="1" dirty="0" smtClean="0">
                <a:solidFill>
                  <a:srgbClr val="FF0000"/>
                </a:solidFill>
                <a:latin typeface="+mn-ea"/>
              </a:rPr>
              <a:t>)</a:t>
            </a:r>
            <a:r>
              <a:rPr lang="zh-TW" altLang="en-US" sz="3000" b="1" dirty="0">
                <a:solidFill>
                  <a:srgbClr val="FF0000"/>
                </a:solidFill>
                <a:latin typeface="+mn-ea"/>
              </a:rPr>
              <a:t>病菌</a:t>
            </a:r>
            <a:r>
              <a:rPr lang="zh-TW" altLang="en-US" sz="3000" b="1" dirty="0" smtClean="0">
                <a:solidFill>
                  <a:srgbClr val="FF0000"/>
                </a:solidFill>
                <a:latin typeface="+mn-ea"/>
              </a:rPr>
              <a:t>遇</a:t>
            </a:r>
            <a:r>
              <a:rPr lang="zh-TW" altLang="en-US" sz="3000" b="1" dirty="0">
                <a:solidFill>
                  <a:srgbClr val="FF0000"/>
                </a:solidFill>
                <a:latin typeface="+mn-ea"/>
              </a:rPr>
              <a:t>到</a:t>
            </a:r>
            <a:r>
              <a:rPr lang="zh-TW" altLang="en-US" sz="3000" b="1" dirty="0" smtClean="0">
                <a:solidFill>
                  <a:srgbClr val="FF0000"/>
                </a:solidFill>
                <a:latin typeface="+mn-ea"/>
              </a:rPr>
              <a:t>的各項阻礙，最後成功感染人體，</a:t>
            </a:r>
            <a:r>
              <a:rPr lang="en-US" altLang="zh-TW" sz="3000" b="1" dirty="0">
                <a:solidFill>
                  <a:srgbClr val="FF0000"/>
                </a:solidFill>
                <a:latin typeface="+mn-ea"/>
              </a:rPr>
              <a:t>4</a:t>
            </a:r>
            <a:r>
              <a:rPr lang="en-US" altLang="zh-TW" sz="3000" b="1" dirty="0" smtClean="0">
                <a:solidFill>
                  <a:srgbClr val="FF0000"/>
                </a:solidFill>
                <a:latin typeface="+mn-ea"/>
              </a:rPr>
              <a:t>)</a:t>
            </a:r>
            <a:r>
              <a:rPr lang="zh-TW" altLang="en-US" sz="3000" b="1" dirty="0" smtClean="0">
                <a:solidFill>
                  <a:srgbClr val="FF0000"/>
                </a:solidFill>
                <a:latin typeface="+mn-ea"/>
              </a:rPr>
              <a:t>透</a:t>
            </a:r>
            <a:r>
              <a:rPr lang="zh-TW" altLang="en-US" sz="3000" b="1" dirty="0">
                <a:solidFill>
                  <a:srgbClr val="FF0000"/>
                </a:solidFill>
                <a:latin typeface="+mn-ea"/>
              </a:rPr>
              <a:t>過話劇的形</a:t>
            </a:r>
            <a:r>
              <a:rPr lang="zh-TW" altLang="en-US" sz="3000" b="1" dirty="0" smtClean="0">
                <a:solidFill>
                  <a:srgbClr val="FF0000"/>
                </a:solidFill>
                <a:latin typeface="+mn-ea"/>
              </a:rPr>
              <a:t>式</a:t>
            </a:r>
            <a:r>
              <a:rPr lang="zh-TW" altLang="en-US" sz="3000" b="1" dirty="0">
                <a:solidFill>
                  <a:srgbClr val="FF0000"/>
                </a:solidFill>
                <a:latin typeface="+mn-ea"/>
              </a:rPr>
              <a:t>演</a:t>
            </a:r>
            <a:r>
              <a:rPr lang="zh-TW" altLang="en-US" sz="3000" b="1" dirty="0" smtClean="0">
                <a:solidFill>
                  <a:srgbClr val="FF0000"/>
                </a:solidFill>
                <a:latin typeface="+mn-ea"/>
              </a:rPr>
              <a:t>出病毒入侵過程，</a:t>
            </a:r>
            <a:r>
              <a:rPr lang="en-US" altLang="zh-TW" sz="3000" b="1" dirty="0" smtClean="0">
                <a:solidFill>
                  <a:srgbClr val="FF0000"/>
                </a:solidFill>
                <a:latin typeface="+mn-ea"/>
              </a:rPr>
              <a:t>5)</a:t>
            </a:r>
            <a:r>
              <a:rPr lang="zh-TW" altLang="en-US" sz="3000" b="1" dirty="0">
                <a:solidFill>
                  <a:srgbClr val="FF0000"/>
                </a:solidFill>
                <a:latin typeface="+mn-ea"/>
              </a:rPr>
              <a:t>園區員工和家人</a:t>
            </a:r>
            <a:r>
              <a:rPr lang="zh-TW" altLang="en-US" sz="3000" b="1" dirty="0" smtClean="0">
                <a:solidFill>
                  <a:srgbClr val="FF0000"/>
                </a:solidFill>
                <a:latin typeface="+mn-ea"/>
              </a:rPr>
              <a:t>喜歡並充</a:t>
            </a:r>
            <a:r>
              <a:rPr lang="zh-TW" altLang="en-US" sz="3000" b="1" dirty="0">
                <a:solidFill>
                  <a:srgbClr val="FF0000"/>
                </a:solidFill>
                <a:latin typeface="+mn-ea"/>
              </a:rPr>
              <a:t>分了</a:t>
            </a:r>
            <a:r>
              <a:rPr lang="zh-TW" altLang="en-US" sz="3000" b="1" dirty="0" smtClean="0">
                <a:solidFill>
                  <a:srgbClr val="FF0000"/>
                </a:solidFill>
                <a:latin typeface="+mn-ea"/>
              </a:rPr>
              <a:t>解概念。</a:t>
            </a:r>
            <a:endParaRPr lang="zh-TW" altLang="zh-TW" sz="3000" b="1" dirty="0">
              <a:solidFill>
                <a:srgbClr val="FF0000"/>
              </a:solidFill>
              <a:latin typeface="+mn-ea"/>
            </a:endParaRPr>
          </a:p>
          <a:p>
            <a:pPr marL="0" indent="0">
              <a:buNone/>
            </a:pPr>
            <a:endParaRPr lang="zh-TW" altLang="en-US" sz="3000" b="1" dirty="0">
              <a:latin typeface="+mn-ea"/>
            </a:endParaRP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12-14-2016</a:t>
            </a:r>
            <a:endParaRPr lang="en-US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師大助教研習 </a:t>
            </a:r>
            <a:r>
              <a:rPr lang="en-US" altLang="zh-TW" smtClean="0"/>
              <a:t>- </a:t>
            </a:r>
            <a:r>
              <a:rPr lang="zh-TW" altLang="en-US" smtClean="0"/>
              <a:t>教學方法變變變！                  </a:t>
            </a:r>
            <a:r>
              <a:rPr lang="en-US" altLang="zh-TW" smtClean="0"/>
              <a:t>by</a:t>
            </a:r>
            <a:r>
              <a:rPr lang="zh-TW" altLang="en-US" smtClean="0"/>
              <a:t>國立清大   呂秀蓮</a:t>
            </a:r>
            <a:endParaRPr lang="en-US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AE08F-B0D1-40BF-86F2-9ED93507FC6E}" type="slidenum">
              <a:rPr lang="en-US" smtClean="0"/>
              <a:t>23</a:t>
            </a:fld>
            <a:endParaRPr lang="en-US"/>
          </a:p>
        </p:txBody>
      </p:sp>
      <p:sp>
        <p:nvSpPr>
          <p:cNvPr id="7" name="Rectangle 3"/>
          <p:cNvSpPr>
            <a:spLocks noGrp="1"/>
          </p:cNvSpPr>
          <p:nvPr>
            <p:ph type="title"/>
          </p:nvPr>
        </p:nvSpPr>
        <p:spPr>
          <a:xfrm>
            <a:off x="2641600" y="1094744"/>
            <a:ext cx="608407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TW" altLang="en-US" dirty="0">
                <a:solidFill>
                  <a:srgbClr val="0000FF"/>
                </a:solidFill>
                <a:latin typeface="+mj-ea"/>
              </a:rPr>
              <a:t>病毒入侵</a:t>
            </a:r>
            <a:r>
              <a:rPr lang="en-US" altLang="zh-TW" dirty="0">
                <a:solidFill>
                  <a:srgbClr val="0000FF"/>
                </a:solidFill>
                <a:latin typeface="+mj-ea"/>
              </a:rPr>
              <a:t/>
            </a:r>
            <a:br>
              <a:rPr lang="en-US" altLang="zh-TW" dirty="0">
                <a:solidFill>
                  <a:srgbClr val="0000FF"/>
                </a:solidFill>
                <a:latin typeface="+mj-ea"/>
              </a:rPr>
            </a:br>
            <a:r>
              <a:rPr lang="en-US" altLang="zh-TW" sz="2000" b="1" dirty="0" smtClean="0">
                <a:solidFill>
                  <a:srgbClr val="0000FF"/>
                </a:solidFill>
              </a:rPr>
              <a:t>(</a:t>
            </a:r>
            <a:r>
              <a:rPr lang="zh-TW" altLang="en-US" sz="2000" b="1" dirty="0" smtClean="0">
                <a:solidFill>
                  <a:srgbClr val="0000FF"/>
                </a:solidFill>
              </a:rPr>
              <a:t>改編自</a:t>
            </a:r>
            <a:r>
              <a:rPr lang="en-US" altLang="zh-TW" sz="2000" b="1" dirty="0" smtClean="0">
                <a:solidFill>
                  <a:srgbClr val="0000FF"/>
                </a:solidFill>
              </a:rPr>
              <a:t>2016</a:t>
            </a:r>
            <a:r>
              <a:rPr lang="zh-TW" altLang="en-US" sz="2000" dirty="0">
                <a:solidFill>
                  <a:srgbClr val="0000FF"/>
                </a:solidFill>
              </a:rPr>
              <a:t>年鄭</a:t>
            </a:r>
            <a:r>
              <a:rPr lang="en-US" altLang="zh-TW" sz="2000" dirty="0">
                <a:solidFill>
                  <a:srgbClr val="0000FF"/>
                </a:solidFill>
              </a:rPr>
              <a:t>00</a:t>
            </a:r>
            <a:r>
              <a:rPr lang="zh-TW" altLang="en-US" sz="2000" dirty="0">
                <a:solidFill>
                  <a:srgbClr val="0000FF"/>
                </a:solidFill>
              </a:rPr>
              <a:t>、 張</a:t>
            </a:r>
            <a:r>
              <a:rPr lang="en-US" altLang="zh-TW" sz="2000" dirty="0">
                <a:solidFill>
                  <a:srgbClr val="0000FF"/>
                </a:solidFill>
              </a:rPr>
              <a:t>00</a:t>
            </a:r>
            <a:r>
              <a:rPr lang="zh-TW" altLang="en-US" sz="2000" dirty="0">
                <a:solidFill>
                  <a:srgbClr val="0000FF"/>
                </a:solidFill>
              </a:rPr>
              <a:t>、 李</a:t>
            </a:r>
            <a:r>
              <a:rPr lang="en-US" altLang="zh-TW" sz="2000" dirty="0">
                <a:solidFill>
                  <a:srgbClr val="0000FF"/>
                </a:solidFill>
              </a:rPr>
              <a:t>00</a:t>
            </a:r>
            <a:r>
              <a:rPr lang="zh-TW" altLang="en-US" sz="2000" b="1" dirty="0" smtClean="0">
                <a:solidFill>
                  <a:srgbClr val="0000FF"/>
                </a:solidFill>
              </a:rPr>
              <a:t>的單元課程設計</a:t>
            </a:r>
            <a:r>
              <a:rPr lang="en-US" altLang="zh-TW" sz="2000" b="1" dirty="0" smtClean="0">
                <a:solidFill>
                  <a:srgbClr val="0000FF"/>
                </a:solidFill>
              </a:rPr>
              <a:t>)</a:t>
            </a:r>
            <a:endParaRPr lang="en-US" sz="2000" b="1" dirty="0">
              <a:solidFill>
                <a:srgbClr val="0000FF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-13252"/>
            <a:ext cx="12192000" cy="1107996"/>
          </a:xfrm>
          <a:prstGeom prst="rect">
            <a:avLst/>
          </a:prstGeom>
          <a:solidFill>
            <a:srgbClr val="FFFF00"/>
          </a:solidFill>
          <a:ln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r>
              <a:rPr lang="zh-TW" altLang="en-US" sz="2200" b="1" dirty="0">
                <a:solidFill>
                  <a:srgbClr val="FF0000"/>
                </a:solidFill>
              </a:rPr>
              <a:t>學習內容：</a:t>
            </a:r>
            <a:r>
              <a:rPr lang="en-US" altLang="zh-TW" sz="2200" b="1" dirty="0"/>
              <a:t>BDb-Ⅴa-2 </a:t>
            </a:r>
            <a:r>
              <a:rPr lang="zh-TW" altLang="en-US" sz="2200" b="1" dirty="0"/>
              <a:t>動物體的器官系統之構造與功能。</a:t>
            </a:r>
            <a:r>
              <a:rPr lang="en-US" altLang="zh-TW" sz="2200" b="1" dirty="0"/>
              <a:t>BDb-Ⅴa-7 </a:t>
            </a:r>
            <a:r>
              <a:rPr lang="zh-TW" altLang="en-US" sz="2200" b="1" dirty="0"/>
              <a:t>動物體的防禦構造與功能</a:t>
            </a:r>
            <a:r>
              <a:rPr lang="zh-TW" altLang="en-US" sz="2200" b="1" dirty="0" smtClean="0"/>
              <a:t>。</a:t>
            </a:r>
            <a:endParaRPr lang="en-US" altLang="zh-TW" sz="2200" b="1" dirty="0" smtClean="0"/>
          </a:p>
          <a:p>
            <a:r>
              <a:rPr lang="zh-TW" altLang="en-US" sz="2200" b="1" dirty="0" smtClean="0">
                <a:solidFill>
                  <a:srgbClr val="FF0000"/>
                </a:solidFill>
              </a:rPr>
              <a:t>學</a:t>
            </a:r>
            <a:r>
              <a:rPr lang="zh-TW" altLang="en-US" sz="2200" b="1" dirty="0">
                <a:solidFill>
                  <a:srgbClr val="FF0000"/>
                </a:solidFill>
              </a:rPr>
              <a:t>習表</a:t>
            </a:r>
            <a:r>
              <a:rPr lang="zh-TW" altLang="en-US" sz="2200" b="1" dirty="0" smtClean="0">
                <a:solidFill>
                  <a:srgbClr val="FF0000"/>
                </a:solidFill>
              </a:rPr>
              <a:t>現：</a:t>
            </a:r>
            <a:r>
              <a:rPr lang="en-US" altLang="zh-TW" sz="2200" b="1" dirty="0" smtClean="0"/>
              <a:t>pc-Ⅴa-2</a:t>
            </a:r>
            <a:r>
              <a:rPr lang="zh-TW" altLang="en-US" sz="2200" b="1" dirty="0" smtClean="0"/>
              <a:t>能</a:t>
            </a:r>
            <a:r>
              <a:rPr lang="zh-TW" altLang="en-US" sz="2200" b="1" dirty="0"/>
              <a:t>利用口語、影像（如攝影、錄影）、文字與圖案、繪圖或實物、科學名詞、數學公式、模型等，表達探究之過程、發現或成果，並選擇合適的發表方式和途徑</a:t>
            </a:r>
            <a:r>
              <a:rPr lang="zh-TW" altLang="en-US" sz="2200" b="1" dirty="0" smtClean="0"/>
              <a:t>。</a:t>
            </a:r>
            <a:endParaRPr lang="zh-TW" altLang="en-US" sz="2200" b="1" dirty="0"/>
          </a:p>
        </p:txBody>
      </p:sp>
    </p:spTree>
    <p:extLst>
      <p:ext uri="{BB962C8B-B14F-4D97-AF65-F5344CB8AC3E}">
        <p14:creationId xmlns:p14="http://schemas.microsoft.com/office/powerpoint/2010/main" val="33136556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272753" y="31803"/>
            <a:ext cx="11646494" cy="642938"/>
          </a:xfrm>
          <a:solidFill>
            <a:srgbClr val="FFFF00"/>
          </a:solidFill>
        </p:spPr>
        <p:txBody>
          <a:bodyPr>
            <a:noAutofit/>
          </a:bodyPr>
          <a:lstStyle/>
          <a:p>
            <a:pPr algn="ctr"/>
            <a:r>
              <a:rPr lang="en-US" altLang="zh-TW" dirty="0" smtClean="0">
                <a:solidFill>
                  <a:srgbClr val="3333FF"/>
                </a:solidFill>
              </a:rPr>
              <a:t>12</a:t>
            </a:r>
            <a:r>
              <a:rPr lang="zh-TW" altLang="en-US" dirty="0" smtClean="0">
                <a:solidFill>
                  <a:srgbClr val="3333FF"/>
                </a:solidFill>
              </a:rPr>
              <a:t>年國教總綱：三</a:t>
            </a:r>
            <a:r>
              <a:rPr lang="zh-TW" altLang="en-US" dirty="0">
                <a:solidFill>
                  <a:srgbClr val="3333FF"/>
                </a:solidFill>
              </a:rPr>
              <a:t>面</a:t>
            </a:r>
            <a:r>
              <a:rPr lang="zh-TW" altLang="en-US" dirty="0" smtClean="0">
                <a:solidFill>
                  <a:srgbClr val="3333FF"/>
                </a:solidFill>
              </a:rPr>
              <a:t>九</a:t>
            </a:r>
            <a:r>
              <a:rPr lang="zh-TW" altLang="en-US" dirty="0">
                <a:solidFill>
                  <a:srgbClr val="3333FF"/>
                </a:solidFill>
              </a:rPr>
              <a:t>項核心素</a:t>
            </a:r>
            <a:r>
              <a:rPr lang="zh-TW" altLang="en-US" dirty="0" smtClean="0">
                <a:solidFill>
                  <a:srgbClr val="3333FF"/>
                </a:solidFill>
              </a:rPr>
              <a:t>養</a:t>
            </a:r>
            <a:endParaRPr lang="en-US" dirty="0">
              <a:solidFill>
                <a:srgbClr val="3333FF"/>
              </a:solidFill>
            </a:endParaRPr>
          </a:p>
        </p:txBody>
      </p:sp>
      <p:sp>
        <p:nvSpPr>
          <p:cNvPr id="34" name="Date Placeholder 3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12-14-2016</a:t>
            </a:r>
            <a:endParaRPr lang="en-US"/>
          </a:p>
        </p:txBody>
      </p:sp>
      <p:sp>
        <p:nvSpPr>
          <p:cNvPr id="33" name="Footer Placeholder 3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師大助教研習 </a:t>
            </a:r>
            <a:r>
              <a:rPr lang="en-US" altLang="zh-TW" smtClean="0"/>
              <a:t>- </a:t>
            </a:r>
            <a:r>
              <a:rPr lang="zh-TW" altLang="en-US" smtClean="0"/>
              <a:t>教學方法變變變！                  </a:t>
            </a:r>
            <a:r>
              <a:rPr lang="en-US" altLang="zh-TW" smtClean="0"/>
              <a:t>by</a:t>
            </a:r>
            <a:r>
              <a:rPr lang="zh-TW" altLang="en-US" smtClean="0"/>
              <a:t>國立清大   呂秀蓮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28AC1-970A-47AF-8F95-28EE6047B07C}" type="slidenum">
              <a:rPr lang="en-US" altLang="zh-TW" smtClean="0"/>
              <a:pPr/>
              <a:t>24</a:t>
            </a:fld>
            <a:endParaRPr lang="en-US" altLang="zh-TW"/>
          </a:p>
        </p:txBody>
      </p:sp>
      <p:sp>
        <p:nvSpPr>
          <p:cNvPr id="8" name="Rounded Rectangle 4"/>
          <p:cNvSpPr/>
          <p:nvPr/>
        </p:nvSpPr>
        <p:spPr>
          <a:xfrm>
            <a:off x="2153581" y="2505946"/>
            <a:ext cx="2103553" cy="897796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57865" tIns="57865" rIns="57865" bIns="57865" numCol="1" spcCol="1270" anchor="ctr" anchorCtr="0">
            <a:noAutofit/>
          </a:bodyPr>
          <a:lstStyle/>
          <a:p>
            <a:pPr algn="ctr" defTabSz="675085">
              <a:lnSpc>
                <a:spcPct val="90000"/>
              </a:lnSpc>
              <a:spcAft>
                <a:spcPct val="35000"/>
              </a:spcAft>
            </a:pPr>
            <a:r>
              <a:rPr lang="zh-TW" altLang="en-US" sz="2800" b="1" dirty="0" smtClean="0"/>
              <a:t>身心素質與自我精進</a:t>
            </a:r>
            <a:endParaRPr lang="en-US" sz="2800" dirty="0"/>
          </a:p>
        </p:txBody>
      </p:sp>
      <p:grpSp>
        <p:nvGrpSpPr>
          <p:cNvPr id="9" name="Group 8"/>
          <p:cNvGrpSpPr/>
          <p:nvPr/>
        </p:nvGrpSpPr>
        <p:grpSpPr>
          <a:xfrm>
            <a:off x="2100688" y="3920878"/>
            <a:ext cx="2156446" cy="925728"/>
            <a:chOff x="-285693" y="1642987"/>
            <a:chExt cx="2313839" cy="1179073"/>
          </a:xfrm>
        </p:grpSpPr>
        <p:sp>
          <p:nvSpPr>
            <p:cNvPr id="10" name="Rounded Rectangle 9"/>
            <p:cNvSpPr/>
            <p:nvPr/>
          </p:nvSpPr>
          <p:spPr>
            <a:xfrm>
              <a:off x="-285693" y="1642987"/>
              <a:ext cx="2313839" cy="1179073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1" name="Rounded Rectangle 4"/>
            <p:cNvSpPr/>
            <p:nvPr/>
          </p:nvSpPr>
          <p:spPr>
            <a:xfrm>
              <a:off x="-285693" y="1642987"/>
              <a:ext cx="2278263" cy="1143497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7865" tIns="57865" rIns="57865" bIns="57865" numCol="1" spcCol="1270" anchor="ctr" anchorCtr="0">
              <a:noAutofit/>
            </a:bodyPr>
            <a:lstStyle/>
            <a:p>
              <a:pPr algn="ctr" defTabSz="675085">
                <a:lnSpc>
                  <a:spcPct val="90000"/>
                </a:lnSpc>
                <a:spcAft>
                  <a:spcPct val="35000"/>
                </a:spcAft>
              </a:pPr>
              <a:r>
                <a:rPr lang="zh-TW" altLang="en-US" sz="2800" b="1" dirty="0"/>
                <a:t>系統思考與解決問題</a:t>
              </a:r>
              <a:endParaRPr lang="en-US" altLang="zh-TW" sz="2800" b="1" dirty="0"/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2115953" y="5198908"/>
            <a:ext cx="2141181" cy="953659"/>
            <a:chOff x="3730" y="3125723"/>
            <a:chExt cx="2024416" cy="1214649"/>
          </a:xfrm>
        </p:grpSpPr>
        <p:sp>
          <p:nvSpPr>
            <p:cNvPr id="13" name="Rounded Rectangle 12"/>
            <p:cNvSpPr/>
            <p:nvPr/>
          </p:nvSpPr>
          <p:spPr>
            <a:xfrm>
              <a:off x="3730" y="3125723"/>
              <a:ext cx="2024416" cy="1214649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4" name="Rounded Rectangle 4"/>
            <p:cNvSpPr/>
            <p:nvPr/>
          </p:nvSpPr>
          <p:spPr>
            <a:xfrm>
              <a:off x="39306" y="3161299"/>
              <a:ext cx="1953264" cy="1143497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7865" tIns="57865" rIns="57865" bIns="57865" numCol="1" spcCol="1270" anchor="ctr" anchorCtr="0">
              <a:noAutofit/>
            </a:bodyPr>
            <a:lstStyle/>
            <a:p>
              <a:pPr algn="ctr" defTabSz="675085">
                <a:lnSpc>
                  <a:spcPct val="90000"/>
                </a:lnSpc>
                <a:spcAft>
                  <a:spcPct val="35000"/>
                </a:spcAft>
              </a:pPr>
              <a:r>
                <a:rPr lang="zh-TW" altLang="en-US" sz="2800" b="1" dirty="0"/>
                <a:t>規劃執行與創新應變</a:t>
              </a:r>
              <a:endParaRPr lang="en-US" altLang="zh-TW" sz="2800" b="1" dirty="0"/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5271013" y="3809278"/>
            <a:ext cx="2141181" cy="1120995"/>
            <a:chOff x="2696203" y="1607411"/>
            <a:chExt cx="2024416" cy="1214649"/>
          </a:xfrm>
          <a:solidFill>
            <a:schemeClr val="accent6">
              <a:lumMod val="50000"/>
            </a:schemeClr>
          </a:solidFill>
        </p:grpSpPr>
        <p:sp>
          <p:nvSpPr>
            <p:cNvPr id="19" name="Rounded Rectangle 18"/>
            <p:cNvSpPr/>
            <p:nvPr/>
          </p:nvSpPr>
          <p:spPr>
            <a:xfrm>
              <a:off x="2696203" y="1607411"/>
              <a:ext cx="2024416" cy="1214649"/>
            </a:xfrm>
            <a:prstGeom prst="roundRect">
              <a:avLst>
                <a:gd name="adj" fmla="val 10000"/>
              </a:avLst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0" name="Rounded Rectangle 4"/>
            <p:cNvSpPr/>
            <p:nvPr/>
          </p:nvSpPr>
          <p:spPr>
            <a:xfrm>
              <a:off x="2731779" y="1642987"/>
              <a:ext cx="1953264" cy="1143497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7865" tIns="57865" rIns="57865" bIns="57865" numCol="1" spcCol="1270" anchor="ctr" anchorCtr="0">
              <a:noAutofit/>
            </a:bodyPr>
            <a:lstStyle/>
            <a:p>
              <a:pPr algn="ctr" defTabSz="675085">
                <a:lnSpc>
                  <a:spcPct val="90000"/>
                </a:lnSpc>
                <a:spcAft>
                  <a:spcPct val="35000"/>
                </a:spcAft>
              </a:pPr>
              <a:r>
                <a:rPr lang="zh-TW" altLang="en-US" sz="2800" b="1" dirty="0"/>
                <a:t>科技資訊與媒體素養</a:t>
              </a:r>
              <a:endParaRPr lang="en-US" altLang="zh-TW" sz="2800" b="1" dirty="0"/>
            </a:p>
          </p:txBody>
        </p:sp>
      </p:grpSp>
      <p:sp>
        <p:nvSpPr>
          <p:cNvPr id="23" name="Rounded Rectangle 4"/>
          <p:cNvSpPr/>
          <p:nvPr/>
        </p:nvSpPr>
        <p:spPr>
          <a:xfrm>
            <a:off x="5295830" y="5260427"/>
            <a:ext cx="2065925" cy="897795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57865" tIns="57865" rIns="57865" bIns="57865" numCol="1" spcCol="1270" anchor="ctr" anchorCtr="0">
            <a:noAutofit/>
          </a:bodyPr>
          <a:lstStyle/>
          <a:p>
            <a:pPr algn="ctr" defTabSz="675085">
              <a:lnSpc>
                <a:spcPct val="90000"/>
              </a:lnSpc>
              <a:spcAft>
                <a:spcPct val="35000"/>
              </a:spcAft>
            </a:pPr>
            <a:r>
              <a:rPr lang="zh-TW" altLang="en-US" sz="2800" b="1" dirty="0"/>
              <a:t>藝術涵養與美感素養</a:t>
            </a:r>
            <a:endParaRPr lang="en-US" altLang="zh-TW" sz="2800" b="1" dirty="0"/>
          </a:p>
        </p:txBody>
      </p:sp>
      <p:sp>
        <p:nvSpPr>
          <p:cNvPr id="26" name="Rounded Rectangle 4"/>
          <p:cNvSpPr/>
          <p:nvPr/>
        </p:nvSpPr>
        <p:spPr>
          <a:xfrm>
            <a:off x="8118125" y="5245578"/>
            <a:ext cx="2065925" cy="897796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57865" tIns="57865" rIns="57865" bIns="57865" numCol="1" spcCol="1270" anchor="ctr" anchorCtr="0">
            <a:noAutofit/>
          </a:bodyPr>
          <a:lstStyle/>
          <a:p>
            <a:pPr algn="ctr" defTabSz="675085">
              <a:lnSpc>
                <a:spcPct val="90000"/>
              </a:lnSpc>
              <a:spcAft>
                <a:spcPct val="35000"/>
              </a:spcAft>
            </a:pPr>
            <a:r>
              <a:rPr lang="zh-TW" altLang="en-US" sz="2800" b="1" dirty="0"/>
              <a:t>多元文化與國際理解</a:t>
            </a:r>
            <a:endParaRPr lang="en-US" sz="2800" b="1" dirty="0"/>
          </a:p>
        </p:txBody>
      </p:sp>
      <p:grpSp>
        <p:nvGrpSpPr>
          <p:cNvPr id="27" name="Group 26"/>
          <p:cNvGrpSpPr/>
          <p:nvPr/>
        </p:nvGrpSpPr>
        <p:grpSpPr>
          <a:xfrm>
            <a:off x="8118125" y="3865015"/>
            <a:ext cx="2141181" cy="953659"/>
            <a:chOff x="5388677" y="1607411"/>
            <a:chExt cx="2024416" cy="1214649"/>
          </a:xfrm>
          <a:solidFill>
            <a:schemeClr val="accent6">
              <a:lumMod val="50000"/>
            </a:schemeClr>
          </a:solidFill>
        </p:grpSpPr>
        <p:sp>
          <p:nvSpPr>
            <p:cNvPr id="28" name="Rounded Rectangle 27"/>
            <p:cNvSpPr/>
            <p:nvPr/>
          </p:nvSpPr>
          <p:spPr>
            <a:xfrm>
              <a:off x="5388677" y="1607411"/>
              <a:ext cx="2024416" cy="1214649"/>
            </a:xfrm>
            <a:prstGeom prst="roundRect">
              <a:avLst>
                <a:gd name="adj" fmla="val 10000"/>
              </a:avLst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9" name="Rounded Rectangle 4"/>
            <p:cNvSpPr/>
            <p:nvPr/>
          </p:nvSpPr>
          <p:spPr>
            <a:xfrm>
              <a:off x="5424253" y="1642987"/>
              <a:ext cx="1953264" cy="1143497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7865" tIns="57865" rIns="57865" bIns="57865" numCol="1" spcCol="1270" anchor="ctr" anchorCtr="0">
              <a:noAutofit/>
            </a:bodyPr>
            <a:lstStyle/>
            <a:p>
              <a:pPr algn="ctr" defTabSz="675085">
                <a:lnSpc>
                  <a:spcPct val="90000"/>
                </a:lnSpc>
                <a:spcAft>
                  <a:spcPct val="35000"/>
                </a:spcAft>
              </a:pPr>
              <a:r>
                <a:rPr lang="zh-TW" altLang="en-US" sz="2800" b="1" dirty="0"/>
                <a:t>人際關係與團隊合作</a:t>
              </a:r>
              <a:endParaRPr lang="en-US" altLang="zh-TW" sz="2800" b="1" dirty="0"/>
            </a:p>
          </p:txBody>
        </p:sp>
      </p:grpSp>
      <p:sp>
        <p:nvSpPr>
          <p:cNvPr id="32" name="Rounded Rectangle 4"/>
          <p:cNvSpPr/>
          <p:nvPr/>
        </p:nvSpPr>
        <p:spPr>
          <a:xfrm>
            <a:off x="8155752" y="2563589"/>
            <a:ext cx="2065925" cy="897795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57865" tIns="57865" rIns="57865" bIns="57865" numCol="1" spcCol="1270" anchor="ctr" anchorCtr="0">
            <a:noAutofit/>
          </a:bodyPr>
          <a:lstStyle/>
          <a:p>
            <a:pPr algn="ctr" defTabSz="675085">
              <a:lnSpc>
                <a:spcPct val="90000"/>
              </a:lnSpc>
              <a:spcAft>
                <a:spcPct val="35000"/>
              </a:spcAft>
            </a:pPr>
            <a:r>
              <a:rPr lang="zh-TW" altLang="en-US" sz="2800" b="1" dirty="0"/>
              <a:t>道德實踐與公民意識</a:t>
            </a:r>
            <a:endParaRPr lang="en-US" altLang="zh-TW" sz="2800" b="1" dirty="0"/>
          </a:p>
        </p:txBody>
      </p:sp>
      <p:sp>
        <p:nvSpPr>
          <p:cNvPr id="38" name="Cloud Callout 37"/>
          <p:cNvSpPr/>
          <p:nvPr/>
        </p:nvSpPr>
        <p:spPr bwMode="auto">
          <a:xfrm>
            <a:off x="312310" y="1266069"/>
            <a:ext cx="1707865" cy="1459404"/>
          </a:xfrm>
          <a:prstGeom prst="cloudCallout">
            <a:avLst>
              <a:gd name="adj1" fmla="val 85088"/>
              <a:gd name="adj2" fmla="val 19534"/>
            </a:avLst>
          </a:prstGeom>
          <a:noFill/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z="3200" b="1" dirty="0" smtClean="0">
                <a:solidFill>
                  <a:srgbClr val="C00000"/>
                </a:solidFill>
              </a:rPr>
              <a:t>自主行動</a:t>
            </a:r>
            <a:endParaRPr lang="en-US" sz="3200" b="1" dirty="0">
              <a:solidFill>
                <a:srgbClr val="C00000"/>
              </a:solidFill>
            </a:endParaRPr>
          </a:p>
        </p:txBody>
      </p:sp>
      <p:sp>
        <p:nvSpPr>
          <p:cNvPr id="39" name="Cloud Callout 38"/>
          <p:cNvSpPr/>
          <p:nvPr/>
        </p:nvSpPr>
        <p:spPr bwMode="auto">
          <a:xfrm>
            <a:off x="10309102" y="846774"/>
            <a:ext cx="1781298" cy="1297724"/>
          </a:xfrm>
          <a:prstGeom prst="cloudCallout">
            <a:avLst>
              <a:gd name="adj1" fmla="val -45500"/>
              <a:gd name="adj2" fmla="val 83547"/>
            </a:avLst>
          </a:prstGeom>
          <a:noFill/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z="3200" b="1" dirty="0">
                <a:solidFill>
                  <a:srgbClr val="C00000"/>
                </a:solidFill>
              </a:rPr>
              <a:t>社會參與</a:t>
            </a:r>
            <a:endParaRPr lang="en-US" sz="3200" b="1" dirty="0">
              <a:solidFill>
                <a:srgbClr val="C00000"/>
              </a:solidFill>
            </a:endParaRPr>
          </a:p>
        </p:txBody>
      </p:sp>
      <p:sp>
        <p:nvSpPr>
          <p:cNvPr id="40" name="Cloud Callout 39"/>
          <p:cNvSpPr/>
          <p:nvPr/>
        </p:nvSpPr>
        <p:spPr bwMode="auto">
          <a:xfrm>
            <a:off x="5529099" y="723042"/>
            <a:ext cx="1781298" cy="1297724"/>
          </a:xfrm>
          <a:prstGeom prst="cloudCallout">
            <a:avLst>
              <a:gd name="adj1" fmla="val -15274"/>
              <a:gd name="adj2" fmla="val 78509"/>
            </a:avLst>
          </a:prstGeom>
          <a:noFill/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z="3200" b="1" dirty="0" smtClean="0">
                <a:solidFill>
                  <a:srgbClr val="C00000"/>
                </a:solidFill>
              </a:rPr>
              <a:t>溝通互動</a:t>
            </a:r>
            <a:endParaRPr lang="en-US" sz="3200" b="1" dirty="0">
              <a:solidFill>
                <a:srgbClr val="C00000"/>
              </a:solidFill>
            </a:endParaRPr>
          </a:p>
        </p:txBody>
      </p:sp>
      <p:sp>
        <p:nvSpPr>
          <p:cNvPr id="41" name="Rounded Rectangle 4"/>
          <p:cNvSpPr/>
          <p:nvPr/>
        </p:nvSpPr>
        <p:spPr>
          <a:xfrm>
            <a:off x="5244472" y="2560513"/>
            <a:ext cx="2065925" cy="897796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57865" tIns="57865" rIns="57865" bIns="57865" numCol="1" spcCol="1270" anchor="ctr" anchorCtr="0">
            <a:noAutofit/>
          </a:bodyPr>
          <a:lstStyle/>
          <a:p>
            <a:pPr algn="ctr" defTabSz="675085">
              <a:lnSpc>
                <a:spcPct val="90000"/>
              </a:lnSpc>
              <a:spcAft>
                <a:spcPct val="35000"/>
              </a:spcAft>
            </a:pPr>
            <a:r>
              <a:rPr lang="zh-TW" altLang="en-US" sz="2800" b="1" dirty="0"/>
              <a:t>符號運用與溝通表達</a:t>
            </a:r>
            <a:endParaRPr lang="en-US" altLang="zh-TW" sz="2800" b="1" dirty="0"/>
          </a:p>
        </p:txBody>
      </p:sp>
    </p:spTree>
    <p:extLst>
      <p:ext uri="{BB962C8B-B14F-4D97-AF65-F5344CB8AC3E}">
        <p14:creationId xmlns:p14="http://schemas.microsoft.com/office/powerpoint/2010/main" val="18987843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23" grpId="0" animBg="1"/>
      <p:bldP spid="26" grpId="0" animBg="1"/>
      <p:bldP spid="32" grpId="0" animBg="1"/>
      <p:bldP spid="41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B4873-39B8-41C6-B932-A5E9B574A819}" type="slidenum">
              <a:rPr lang="en-US" altLang="zh-TW" smtClean="0"/>
              <a:pPr/>
              <a:t>25</a:t>
            </a:fld>
            <a:endParaRPr lang="en-US" altLang="zh-TW"/>
          </a:p>
        </p:txBody>
      </p:sp>
      <p:sp>
        <p:nvSpPr>
          <p:cNvPr id="4" name="Rectangle 3"/>
          <p:cNvSpPr/>
          <p:nvPr/>
        </p:nvSpPr>
        <p:spPr>
          <a:xfrm>
            <a:off x="2264534" y="1232895"/>
            <a:ext cx="7662929" cy="769441"/>
          </a:xfrm>
          <a:prstGeom prst="rect">
            <a:avLst/>
          </a:prstGeom>
          <a:solidFill>
            <a:srgbClr val="0000FF"/>
          </a:solidFill>
        </p:spPr>
        <p:txBody>
          <a:bodyPr wrap="square">
            <a:spAutoFit/>
          </a:bodyPr>
          <a:lstStyle/>
          <a:p>
            <a:pPr algn="ctr"/>
            <a:r>
              <a:rPr lang="zh-TW" altLang="en-US" sz="4400" b="1" dirty="0" smtClean="0">
                <a:solidFill>
                  <a:schemeClr val="bg1"/>
                </a:solidFill>
              </a:rPr>
              <a:t>國際手</a:t>
            </a:r>
            <a:r>
              <a:rPr lang="zh-TW" altLang="en-US" sz="4400" b="1" dirty="0">
                <a:solidFill>
                  <a:schemeClr val="bg1"/>
                </a:solidFill>
              </a:rPr>
              <a:t>機大廠的廣告設計案</a:t>
            </a:r>
          </a:p>
        </p:txBody>
      </p:sp>
      <p:pic>
        <p:nvPicPr>
          <p:cNvPr id="2050" name="Picture 2" descr="「手機廣告」的圖片搜尋結果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5627" y="2073499"/>
            <a:ext cx="7420745" cy="45795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0" y="-38597"/>
            <a:ext cx="12192000" cy="1200329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r>
              <a:rPr lang="zh-TW" altLang="en-US" sz="2000" b="1" dirty="0">
                <a:solidFill>
                  <a:srgbClr val="C00000"/>
                </a:solidFill>
              </a:rPr>
              <a:t>學習表</a:t>
            </a:r>
            <a:r>
              <a:rPr lang="zh-TW" altLang="en-US" sz="2000" b="1" dirty="0" smtClean="0">
                <a:solidFill>
                  <a:srgbClr val="C00000"/>
                </a:solidFill>
              </a:rPr>
              <a:t>現：</a:t>
            </a:r>
            <a:r>
              <a:rPr lang="en-US" altLang="zh-TW" sz="2400" b="1" dirty="0" smtClean="0"/>
              <a:t>6-Ⅳ-3 </a:t>
            </a:r>
            <a:r>
              <a:rPr lang="zh-TW" altLang="en-US" sz="2400" b="1" dirty="0"/>
              <a:t>靈活運用仿寫、改寫等技巧，增進寫作能</a:t>
            </a:r>
            <a:r>
              <a:rPr lang="zh-TW" altLang="en-US" sz="2400" b="1" dirty="0" smtClean="0"/>
              <a:t>力。</a:t>
            </a:r>
            <a:r>
              <a:rPr lang="en-US" altLang="zh-TW" sz="2400" b="1" dirty="0" smtClean="0"/>
              <a:t>6-Ⅳ-5 </a:t>
            </a:r>
            <a:r>
              <a:rPr lang="zh-TW" altLang="en-US" sz="2400" b="1" dirty="0"/>
              <a:t>主動創作、自訂題目、闡述見解，並發表自己的作</a:t>
            </a:r>
            <a:r>
              <a:rPr lang="zh-TW" altLang="en-US" sz="2400" b="1" dirty="0" smtClean="0"/>
              <a:t>品。</a:t>
            </a:r>
            <a:endParaRPr lang="en-US" altLang="zh-TW" sz="2400" b="1" dirty="0" smtClean="0"/>
          </a:p>
          <a:p>
            <a:r>
              <a:rPr lang="zh-TW" altLang="en-US" sz="2000" b="1" dirty="0">
                <a:solidFill>
                  <a:srgbClr val="C00000"/>
                </a:solidFill>
              </a:rPr>
              <a:t>學習內</a:t>
            </a:r>
            <a:r>
              <a:rPr lang="zh-TW" altLang="en-US" sz="2000" b="1" dirty="0" smtClean="0">
                <a:solidFill>
                  <a:srgbClr val="C00000"/>
                </a:solidFill>
              </a:rPr>
              <a:t>容：</a:t>
            </a:r>
            <a:r>
              <a:rPr lang="en-US" altLang="zh-TW" sz="2400" b="1" dirty="0" smtClean="0"/>
              <a:t>Bb </a:t>
            </a:r>
            <a:r>
              <a:rPr lang="en-US" altLang="zh-TW" sz="2400" b="1" dirty="0"/>
              <a:t>-Ⅳ-1 </a:t>
            </a:r>
            <a:r>
              <a:rPr lang="zh-TW" altLang="en-US" sz="2400" b="1" dirty="0"/>
              <a:t>自我及人際交流的感受</a:t>
            </a:r>
            <a:r>
              <a:rPr lang="zh-TW" altLang="en-US" sz="2400" b="1" dirty="0" smtClean="0"/>
              <a:t>。</a:t>
            </a:r>
            <a:r>
              <a:rPr lang="en-US" altLang="zh-TW" sz="2400" b="1" dirty="0" smtClean="0"/>
              <a:t>Bb </a:t>
            </a:r>
            <a:r>
              <a:rPr lang="en-US" altLang="zh-TW" sz="2400" b="1" dirty="0"/>
              <a:t>-Ⅳ-5 </a:t>
            </a:r>
            <a:r>
              <a:rPr lang="zh-TW" altLang="en-US" sz="2400" b="1" dirty="0"/>
              <a:t>藉由敘述事件與描寫景物，間接抒情</a:t>
            </a:r>
            <a:r>
              <a:rPr lang="zh-TW" altLang="en-US" sz="2400" b="1" dirty="0" smtClean="0"/>
              <a:t>。</a:t>
            </a:r>
            <a:endParaRPr lang="en-US" sz="2400" b="1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12-14-2016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師大助教研習 </a:t>
            </a:r>
            <a:r>
              <a:rPr lang="en-US" altLang="zh-TW" smtClean="0"/>
              <a:t>- </a:t>
            </a:r>
            <a:r>
              <a:rPr lang="zh-TW" altLang="en-US" smtClean="0"/>
              <a:t>教學方法變變變！                  </a:t>
            </a:r>
            <a:r>
              <a:rPr lang="en-US" altLang="zh-TW" smtClean="0"/>
              <a:t>by</a:t>
            </a:r>
            <a:r>
              <a:rPr lang="zh-TW" altLang="en-US" smtClean="0"/>
              <a:t>國立清大   呂秀蓮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986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67014" y="1346639"/>
            <a:ext cx="8857972" cy="732183"/>
          </a:xfrm>
          <a:solidFill>
            <a:srgbClr val="0000FF"/>
          </a:solidFill>
        </p:spPr>
        <p:txBody>
          <a:bodyPr>
            <a:normAutofit fontScale="90000"/>
          </a:bodyPr>
          <a:lstStyle/>
          <a:p>
            <a:pPr algn="ctr"/>
            <a:r>
              <a:rPr lang="zh-TW" altLang="en-US" sz="4800" b="1" dirty="0" smtClean="0">
                <a:solidFill>
                  <a:schemeClr val="bg1"/>
                </a:solidFill>
              </a:rPr>
              <a:t>國際手</a:t>
            </a:r>
            <a:r>
              <a:rPr lang="zh-TW" altLang="en-US" sz="4800" b="1" dirty="0">
                <a:solidFill>
                  <a:schemeClr val="bg1"/>
                </a:solidFill>
              </a:rPr>
              <a:t>機大廠的廣告設計案</a:t>
            </a:r>
            <a:endParaRPr lang="en-US" sz="48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1472739" y="2410082"/>
            <a:ext cx="9512309" cy="3914518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zh-TW" altLang="en-US" sz="3200" b="1" dirty="0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你是廣告公司的組長，被公司指派去接下一家國際手機大廠的廣告設計案。你要應</a:t>
            </a:r>
            <a:r>
              <a:rPr lang="zh-TW" altLang="en-US" b="1" dirty="0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用學過的仿寫與改寫技巧</a:t>
            </a:r>
            <a:r>
              <a:rPr lang="zh-TW" altLang="en-US" sz="3200" b="1" dirty="0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，說服手機公司主管們接受你的設計案。這廣告設計案包括：</a:t>
            </a:r>
            <a:r>
              <a:rPr lang="en-US" altLang="zh-TW" sz="3200" b="1" dirty="0" smtClean="0">
                <a:solidFill>
                  <a:srgbClr val="FF0000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1)</a:t>
            </a:r>
            <a:r>
              <a:rPr lang="zh-TW" altLang="en-US" sz="3200" b="1" dirty="0" smtClean="0">
                <a:solidFill>
                  <a:srgbClr val="FF0000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 一段</a:t>
            </a:r>
            <a:r>
              <a:rPr lang="en-US" altLang="zh-TW" sz="3200" b="1" dirty="0" smtClean="0">
                <a:solidFill>
                  <a:srgbClr val="FF0000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5~10</a:t>
            </a:r>
            <a:r>
              <a:rPr lang="zh-TW" altLang="en-US" sz="3200" b="1" dirty="0" smtClean="0">
                <a:solidFill>
                  <a:srgbClr val="FF0000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分鐘的故事、</a:t>
            </a:r>
            <a:r>
              <a:rPr lang="en-US" altLang="zh-TW" sz="3200" b="1" dirty="0" smtClean="0">
                <a:solidFill>
                  <a:srgbClr val="FF0000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2)</a:t>
            </a:r>
            <a:r>
              <a:rPr lang="zh-TW" altLang="en-US" sz="3200" b="1" dirty="0" smtClean="0">
                <a:solidFill>
                  <a:srgbClr val="FF0000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清楚表達廣告作品所營造出的氣氛、</a:t>
            </a:r>
            <a:r>
              <a:rPr lang="en-US" altLang="zh-TW" sz="3200" b="1" dirty="0" smtClean="0">
                <a:solidFill>
                  <a:srgbClr val="FF0000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3)</a:t>
            </a:r>
            <a:r>
              <a:rPr lang="zh-TW" altLang="en-US" sz="3200" b="1" dirty="0" smtClean="0">
                <a:solidFill>
                  <a:srgbClr val="FF0000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 手機所扮演的角色、</a:t>
            </a:r>
            <a:r>
              <a:rPr lang="en-US" altLang="zh-TW" sz="3200" b="1" dirty="0" smtClean="0">
                <a:solidFill>
                  <a:srgbClr val="FF0000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4)</a:t>
            </a:r>
            <a:r>
              <a:rPr lang="zh-TW" altLang="en-US" sz="3200" b="1" dirty="0" smtClean="0">
                <a:solidFill>
                  <a:srgbClr val="FF0000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 手機的優點，</a:t>
            </a:r>
            <a:r>
              <a:rPr lang="en-US" altLang="zh-TW" sz="3200" b="1" dirty="0" smtClean="0">
                <a:solidFill>
                  <a:srgbClr val="FF0000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5)</a:t>
            </a:r>
            <a:r>
              <a:rPr lang="zh-TW" altLang="en-US" sz="3200" b="1" dirty="0" smtClean="0">
                <a:solidFill>
                  <a:srgbClr val="FF0000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 故事情節讓人印象深刻</a:t>
            </a:r>
            <a:r>
              <a:rPr lang="en-US" altLang="zh-TW" sz="1600" b="1" dirty="0">
                <a:solidFill>
                  <a:srgbClr val="FF0000"/>
                </a:solidFill>
                <a:latin typeface="Osaka"/>
              </a:rPr>
              <a:t>(</a:t>
            </a:r>
            <a:r>
              <a:rPr lang="zh-TW" altLang="en-US" sz="1600" b="1" dirty="0">
                <a:solidFill>
                  <a:srgbClr val="FF0000"/>
                </a:solidFill>
                <a:latin typeface="Osaka"/>
              </a:rPr>
              <a:t>改</a:t>
            </a:r>
            <a:r>
              <a:rPr lang="zh-TW" altLang="en-US" sz="1600" b="1" dirty="0">
                <a:solidFill>
                  <a:srgbClr val="000000"/>
                </a:solidFill>
                <a:latin typeface="Osaka"/>
              </a:rPr>
              <a:t>編自</a:t>
            </a:r>
            <a:r>
              <a:rPr lang="en-US" altLang="zh-TW" sz="1600" dirty="0" smtClean="0">
                <a:solidFill>
                  <a:srgbClr val="000000"/>
                </a:solidFill>
                <a:latin typeface="Osaka"/>
              </a:rPr>
              <a:t>2014</a:t>
            </a:r>
            <a:r>
              <a:rPr lang="zh-TW" altLang="en-US" sz="1600" dirty="0" smtClean="0">
                <a:solidFill>
                  <a:srgbClr val="000000"/>
                </a:solidFill>
                <a:latin typeface="Osaka"/>
              </a:rPr>
              <a:t>年</a:t>
            </a:r>
            <a:r>
              <a:rPr lang="zh-TW" altLang="en-US" sz="1600" dirty="0" smtClean="0">
                <a:solidFill>
                  <a:srgbClr val="000000"/>
                </a:solidFill>
              </a:rPr>
              <a:t>林</a:t>
            </a:r>
            <a:r>
              <a:rPr lang="en-US" altLang="zh-TW" sz="1600" dirty="0" smtClean="0">
                <a:solidFill>
                  <a:srgbClr val="000000"/>
                </a:solidFill>
              </a:rPr>
              <a:t>00</a:t>
            </a:r>
            <a:r>
              <a:rPr lang="zh-TW" altLang="en-US" sz="1600" dirty="0" smtClean="0">
                <a:solidFill>
                  <a:srgbClr val="000000"/>
                </a:solidFill>
              </a:rPr>
              <a:t>、林</a:t>
            </a:r>
            <a:r>
              <a:rPr lang="en-US" altLang="zh-TW" sz="1600" dirty="0" smtClean="0">
                <a:solidFill>
                  <a:srgbClr val="000000"/>
                </a:solidFill>
              </a:rPr>
              <a:t>00</a:t>
            </a:r>
            <a:r>
              <a:rPr lang="zh-TW" altLang="en-US" sz="1600" dirty="0" smtClean="0">
                <a:solidFill>
                  <a:srgbClr val="000000"/>
                </a:solidFill>
              </a:rPr>
              <a:t>、翁</a:t>
            </a:r>
            <a:r>
              <a:rPr lang="en-US" altLang="zh-TW" sz="1600" dirty="0" smtClean="0">
                <a:solidFill>
                  <a:srgbClr val="000000"/>
                </a:solidFill>
              </a:rPr>
              <a:t>00</a:t>
            </a:r>
            <a:r>
              <a:rPr lang="zh-TW" altLang="en-US" sz="1600" dirty="0" smtClean="0">
                <a:solidFill>
                  <a:srgbClr val="000000"/>
                </a:solidFill>
              </a:rPr>
              <a:t>的</a:t>
            </a:r>
            <a:r>
              <a:rPr lang="zh-TW" altLang="en-US" sz="1600" dirty="0">
                <a:solidFill>
                  <a:srgbClr val="000000"/>
                </a:solidFill>
              </a:rPr>
              <a:t>設計</a:t>
            </a:r>
            <a:r>
              <a:rPr lang="en-US" altLang="zh-TW" sz="1600" dirty="0" smtClean="0">
                <a:solidFill>
                  <a:srgbClr val="000000"/>
                </a:solidFill>
              </a:rPr>
              <a:t>)</a:t>
            </a:r>
            <a:r>
              <a:rPr lang="zh-TW" altLang="en-US" sz="3200" b="1" dirty="0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。</a:t>
            </a:r>
            <a:endParaRPr lang="en-US" sz="3200" b="1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28AC1-970A-47AF-8F95-28EE6047B07C}" type="slidenum">
              <a:rPr lang="en-US" altLang="zh-TW" smtClean="0"/>
              <a:pPr/>
              <a:t>26</a:t>
            </a:fld>
            <a:endParaRPr lang="en-US" altLang="zh-TW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12-14-2016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師大助教研習 </a:t>
            </a:r>
            <a:r>
              <a:rPr lang="en-US" altLang="zh-TW" smtClean="0"/>
              <a:t>- </a:t>
            </a:r>
            <a:r>
              <a:rPr lang="zh-TW" altLang="en-US" smtClean="0"/>
              <a:t>教學方法變變變！                  </a:t>
            </a:r>
            <a:r>
              <a:rPr lang="en-US" altLang="zh-TW" smtClean="0"/>
              <a:t>by</a:t>
            </a:r>
            <a:r>
              <a:rPr lang="zh-TW" altLang="en-US" smtClean="0"/>
              <a:t>國立清大   呂秀蓮</a:t>
            </a: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-38597"/>
            <a:ext cx="12192000" cy="1200329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r>
              <a:rPr lang="zh-TW" altLang="en-US" sz="2000" b="1" dirty="0">
                <a:solidFill>
                  <a:srgbClr val="C00000"/>
                </a:solidFill>
              </a:rPr>
              <a:t>學習表</a:t>
            </a:r>
            <a:r>
              <a:rPr lang="zh-TW" altLang="en-US" sz="2000" b="1" dirty="0" smtClean="0">
                <a:solidFill>
                  <a:srgbClr val="C00000"/>
                </a:solidFill>
              </a:rPr>
              <a:t>現：</a:t>
            </a:r>
            <a:r>
              <a:rPr lang="en-US" altLang="zh-TW" sz="2400" b="1" dirty="0" smtClean="0"/>
              <a:t>6-Ⅳ-3 </a:t>
            </a:r>
            <a:r>
              <a:rPr lang="zh-TW" altLang="en-US" sz="2400" b="1" dirty="0"/>
              <a:t>靈活運用仿寫、改寫等技巧，增進寫作能</a:t>
            </a:r>
            <a:r>
              <a:rPr lang="zh-TW" altLang="en-US" sz="2400" b="1" dirty="0" smtClean="0"/>
              <a:t>力。</a:t>
            </a:r>
            <a:r>
              <a:rPr lang="en-US" altLang="zh-TW" sz="2400" b="1" dirty="0" smtClean="0"/>
              <a:t>6-Ⅳ-5 </a:t>
            </a:r>
            <a:r>
              <a:rPr lang="zh-TW" altLang="en-US" sz="2400" b="1" dirty="0"/>
              <a:t>主動創作、自訂題目、闡述見解，並發表自己的作</a:t>
            </a:r>
            <a:r>
              <a:rPr lang="zh-TW" altLang="en-US" sz="2400" b="1" dirty="0" smtClean="0"/>
              <a:t>品。</a:t>
            </a:r>
            <a:endParaRPr lang="en-US" altLang="zh-TW" sz="2400" b="1" dirty="0" smtClean="0"/>
          </a:p>
          <a:p>
            <a:r>
              <a:rPr lang="zh-TW" altLang="en-US" sz="2000" b="1" dirty="0">
                <a:solidFill>
                  <a:srgbClr val="C00000"/>
                </a:solidFill>
              </a:rPr>
              <a:t>學習內</a:t>
            </a:r>
            <a:r>
              <a:rPr lang="zh-TW" altLang="en-US" sz="2000" b="1" dirty="0" smtClean="0">
                <a:solidFill>
                  <a:srgbClr val="C00000"/>
                </a:solidFill>
              </a:rPr>
              <a:t>容：</a:t>
            </a:r>
            <a:r>
              <a:rPr lang="en-US" altLang="zh-TW" sz="2400" b="1" dirty="0" smtClean="0"/>
              <a:t>Bb </a:t>
            </a:r>
            <a:r>
              <a:rPr lang="en-US" altLang="zh-TW" sz="2400" b="1" dirty="0"/>
              <a:t>-Ⅳ-1 </a:t>
            </a:r>
            <a:r>
              <a:rPr lang="zh-TW" altLang="en-US" sz="2400" b="1" dirty="0"/>
              <a:t>自我及人際交流的感受</a:t>
            </a:r>
            <a:r>
              <a:rPr lang="zh-TW" altLang="en-US" sz="2400" b="1" dirty="0" smtClean="0"/>
              <a:t>。</a:t>
            </a:r>
            <a:r>
              <a:rPr lang="en-US" altLang="zh-TW" sz="2400" b="1" dirty="0" smtClean="0"/>
              <a:t>Bb </a:t>
            </a:r>
            <a:r>
              <a:rPr lang="en-US" altLang="zh-TW" sz="2400" b="1" dirty="0"/>
              <a:t>-Ⅳ-5 </a:t>
            </a:r>
            <a:r>
              <a:rPr lang="zh-TW" altLang="en-US" sz="2400" b="1" dirty="0"/>
              <a:t>藉由敘述事件與描寫景物，間接抒情</a:t>
            </a:r>
            <a:r>
              <a:rPr lang="zh-TW" altLang="en-US" sz="2400" b="1" dirty="0" smtClean="0"/>
              <a:t>。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9294524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272753" y="31803"/>
            <a:ext cx="11646494" cy="642938"/>
          </a:xfrm>
          <a:solidFill>
            <a:srgbClr val="FFFF00"/>
          </a:solidFill>
        </p:spPr>
        <p:txBody>
          <a:bodyPr>
            <a:noAutofit/>
          </a:bodyPr>
          <a:lstStyle/>
          <a:p>
            <a:pPr algn="ctr"/>
            <a:r>
              <a:rPr lang="en-US" altLang="zh-TW" dirty="0" smtClean="0">
                <a:solidFill>
                  <a:srgbClr val="3333FF"/>
                </a:solidFill>
              </a:rPr>
              <a:t>12</a:t>
            </a:r>
            <a:r>
              <a:rPr lang="zh-TW" altLang="en-US" dirty="0" smtClean="0">
                <a:solidFill>
                  <a:srgbClr val="3333FF"/>
                </a:solidFill>
              </a:rPr>
              <a:t>年國教總綱：三</a:t>
            </a:r>
            <a:r>
              <a:rPr lang="zh-TW" altLang="en-US" dirty="0">
                <a:solidFill>
                  <a:srgbClr val="3333FF"/>
                </a:solidFill>
              </a:rPr>
              <a:t>面</a:t>
            </a:r>
            <a:r>
              <a:rPr lang="zh-TW" altLang="en-US" dirty="0" smtClean="0">
                <a:solidFill>
                  <a:srgbClr val="3333FF"/>
                </a:solidFill>
              </a:rPr>
              <a:t>九</a:t>
            </a:r>
            <a:r>
              <a:rPr lang="zh-TW" altLang="en-US" dirty="0">
                <a:solidFill>
                  <a:srgbClr val="3333FF"/>
                </a:solidFill>
              </a:rPr>
              <a:t>項核心素</a:t>
            </a:r>
            <a:r>
              <a:rPr lang="zh-TW" altLang="en-US" dirty="0" smtClean="0">
                <a:solidFill>
                  <a:srgbClr val="3333FF"/>
                </a:solidFill>
              </a:rPr>
              <a:t>養</a:t>
            </a:r>
            <a:endParaRPr lang="en-US" dirty="0">
              <a:solidFill>
                <a:srgbClr val="3333FF"/>
              </a:solidFill>
            </a:endParaRPr>
          </a:p>
        </p:txBody>
      </p:sp>
      <p:sp>
        <p:nvSpPr>
          <p:cNvPr id="34" name="Date Placeholder 3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12-14-2016</a:t>
            </a:r>
            <a:endParaRPr lang="en-US"/>
          </a:p>
        </p:txBody>
      </p:sp>
      <p:sp>
        <p:nvSpPr>
          <p:cNvPr id="33" name="Footer Placeholder 3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師大助教研習 </a:t>
            </a:r>
            <a:r>
              <a:rPr lang="en-US" altLang="zh-TW" smtClean="0"/>
              <a:t>- </a:t>
            </a:r>
            <a:r>
              <a:rPr lang="zh-TW" altLang="en-US" smtClean="0"/>
              <a:t>教學方法變變變！                  </a:t>
            </a:r>
            <a:r>
              <a:rPr lang="en-US" altLang="zh-TW" smtClean="0"/>
              <a:t>by</a:t>
            </a:r>
            <a:r>
              <a:rPr lang="zh-TW" altLang="en-US" smtClean="0"/>
              <a:t>國立清大   呂秀蓮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28AC1-970A-47AF-8F95-28EE6047B07C}" type="slidenum">
              <a:rPr lang="en-US" altLang="zh-TW" smtClean="0"/>
              <a:pPr/>
              <a:t>27</a:t>
            </a:fld>
            <a:endParaRPr lang="en-US" altLang="zh-TW"/>
          </a:p>
        </p:txBody>
      </p:sp>
      <p:sp>
        <p:nvSpPr>
          <p:cNvPr id="8" name="Rounded Rectangle 4"/>
          <p:cNvSpPr/>
          <p:nvPr/>
        </p:nvSpPr>
        <p:spPr>
          <a:xfrm>
            <a:off x="2153581" y="2505946"/>
            <a:ext cx="2103553" cy="897796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57865" tIns="57865" rIns="57865" bIns="57865" numCol="1" spcCol="1270" anchor="ctr" anchorCtr="0">
            <a:noAutofit/>
          </a:bodyPr>
          <a:lstStyle/>
          <a:p>
            <a:pPr algn="ctr" defTabSz="675085">
              <a:lnSpc>
                <a:spcPct val="90000"/>
              </a:lnSpc>
              <a:spcAft>
                <a:spcPct val="35000"/>
              </a:spcAft>
            </a:pPr>
            <a:r>
              <a:rPr lang="zh-TW" altLang="en-US" sz="2800" b="1" dirty="0" smtClean="0"/>
              <a:t>身心素質與自我精進</a:t>
            </a:r>
            <a:endParaRPr lang="en-US" sz="2800" dirty="0"/>
          </a:p>
        </p:txBody>
      </p:sp>
      <p:grpSp>
        <p:nvGrpSpPr>
          <p:cNvPr id="9" name="Group 8"/>
          <p:cNvGrpSpPr/>
          <p:nvPr/>
        </p:nvGrpSpPr>
        <p:grpSpPr>
          <a:xfrm>
            <a:off x="2100688" y="3920878"/>
            <a:ext cx="2156446" cy="925728"/>
            <a:chOff x="-285693" y="1642987"/>
            <a:chExt cx="2313839" cy="1179073"/>
          </a:xfrm>
        </p:grpSpPr>
        <p:sp>
          <p:nvSpPr>
            <p:cNvPr id="10" name="Rounded Rectangle 9"/>
            <p:cNvSpPr/>
            <p:nvPr/>
          </p:nvSpPr>
          <p:spPr>
            <a:xfrm>
              <a:off x="-285693" y="1642987"/>
              <a:ext cx="2313839" cy="1179073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1" name="Rounded Rectangle 4"/>
            <p:cNvSpPr/>
            <p:nvPr/>
          </p:nvSpPr>
          <p:spPr>
            <a:xfrm>
              <a:off x="-285693" y="1642987"/>
              <a:ext cx="2278263" cy="1143497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7865" tIns="57865" rIns="57865" bIns="57865" numCol="1" spcCol="1270" anchor="ctr" anchorCtr="0">
              <a:noAutofit/>
            </a:bodyPr>
            <a:lstStyle/>
            <a:p>
              <a:pPr algn="ctr" defTabSz="675085">
                <a:lnSpc>
                  <a:spcPct val="90000"/>
                </a:lnSpc>
                <a:spcAft>
                  <a:spcPct val="35000"/>
                </a:spcAft>
              </a:pPr>
              <a:r>
                <a:rPr lang="zh-TW" altLang="en-US" sz="2800" b="1" dirty="0"/>
                <a:t>系統思考與解決問題</a:t>
              </a:r>
              <a:endParaRPr lang="en-US" altLang="zh-TW" sz="2800" b="1" dirty="0"/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2115953" y="5198908"/>
            <a:ext cx="2141181" cy="953659"/>
            <a:chOff x="3730" y="3125723"/>
            <a:chExt cx="2024416" cy="1214649"/>
          </a:xfrm>
        </p:grpSpPr>
        <p:sp>
          <p:nvSpPr>
            <p:cNvPr id="13" name="Rounded Rectangle 12"/>
            <p:cNvSpPr/>
            <p:nvPr/>
          </p:nvSpPr>
          <p:spPr>
            <a:xfrm>
              <a:off x="3730" y="3125723"/>
              <a:ext cx="2024416" cy="1214649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4" name="Rounded Rectangle 4"/>
            <p:cNvSpPr/>
            <p:nvPr/>
          </p:nvSpPr>
          <p:spPr>
            <a:xfrm>
              <a:off x="39306" y="3161299"/>
              <a:ext cx="1953264" cy="1143497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7865" tIns="57865" rIns="57865" bIns="57865" numCol="1" spcCol="1270" anchor="ctr" anchorCtr="0">
              <a:noAutofit/>
            </a:bodyPr>
            <a:lstStyle/>
            <a:p>
              <a:pPr algn="ctr" defTabSz="675085">
                <a:lnSpc>
                  <a:spcPct val="90000"/>
                </a:lnSpc>
                <a:spcAft>
                  <a:spcPct val="35000"/>
                </a:spcAft>
              </a:pPr>
              <a:r>
                <a:rPr lang="zh-TW" altLang="en-US" sz="2800" b="1" dirty="0"/>
                <a:t>規劃執行與創新應變</a:t>
              </a:r>
              <a:endParaRPr lang="en-US" altLang="zh-TW" sz="2800" b="1" dirty="0"/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5271013" y="3809278"/>
            <a:ext cx="2141181" cy="1120995"/>
            <a:chOff x="2696203" y="1607411"/>
            <a:chExt cx="2024416" cy="1214649"/>
          </a:xfrm>
          <a:solidFill>
            <a:schemeClr val="accent6">
              <a:lumMod val="50000"/>
            </a:schemeClr>
          </a:solidFill>
        </p:grpSpPr>
        <p:sp>
          <p:nvSpPr>
            <p:cNvPr id="19" name="Rounded Rectangle 18"/>
            <p:cNvSpPr/>
            <p:nvPr/>
          </p:nvSpPr>
          <p:spPr>
            <a:xfrm>
              <a:off x="2696203" y="1607411"/>
              <a:ext cx="2024416" cy="1214649"/>
            </a:xfrm>
            <a:prstGeom prst="roundRect">
              <a:avLst>
                <a:gd name="adj" fmla="val 10000"/>
              </a:avLst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0" name="Rounded Rectangle 4"/>
            <p:cNvSpPr/>
            <p:nvPr/>
          </p:nvSpPr>
          <p:spPr>
            <a:xfrm>
              <a:off x="2731779" y="1642987"/>
              <a:ext cx="1953264" cy="1143497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7865" tIns="57865" rIns="57865" bIns="57865" numCol="1" spcCol="1270" anchor="ctr" anchorCtr="0">
              <a:noAutofit/>
            </a:bodyPr>
            <a:lstStyle/>
            <a:p>
              <a:pPr algn="ctr" defTabSz="675085">
                <a:lnSpc>
                  <a:spcPct val="90000"/>
                </a:lnSpc>
                <a:spcAft>
                  <a:spcPct val="35000"/>
                </a:spcAft>
              </a:pPr>
              <a:r>
                <a:rPr lang="zh-TW" altLang="en-US" sz="2800" b="1" dirty="0"/>
                <a:t>科技資訊與媒體素養</a:t>
              </a:r>
              <a:endParaRPr lang="en-US" altLang="zh-TW" sz="2800" b="1" dirty="0"/>
            </a:p>
          </p:txBody>
        </p:sp>
      </p:grpSp>
      <p:sp>
        <p:nvSpPr>
          <p:cNvPr id="23" name="Rounded Rectangle 4"/>
          <p:cNvSpPr/>
          <p:nvPr/>
        </p:nvSpPr>
        <p:spPr>
          <a:xfrm>
            <a:off x="5295830" y="5260427"/>
            <a:ext cx="2065925" cy="897795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57865" tIns="57865" rIns="57865" bIns="57865" numCol="1" spcCol="1270" anchor="ctr" anchorCtr="0">
            <a:noAutofit/>
          </a:bodyPr>
          <a:lstStyle/>
          <a:p>
            <a:pPr algn="ctr" defTabSz="675085">
              <a:lnSpc>
                <a:spcPct val="90000"/>
              </a:lnSpc>
              <a:spcAft>
                <a:spcPct val="35000"/>
              </a:spcAft>
            </a:pPr>
            <a:r>
              <a:rPr lang="zh-TW" altLang="en-US" sz="2800" b="1" dirty="0"/>
              <a:t>藝術涵養與美感素養</a:t>
            </a:r>
            <a:endParaRPr lang="en-US" altLang="zh-TW" sz="2800" b="1" dirty="0"/>
          </a:p>
        </p:txBody>
      </p:sp>
      <p:sp>
        <p:nvSpPr>
          <p:cNvPr id="26" name="Rounded Rectangle 4"/>
          <p:cNvSpPr/>
          <p:nvPr/>
        </p:nvSpPr>
        <p:spPr>
          <a:xfrm>
            <a:off x="8118125" y="5245578"/>
            <a:ext cx="2065925" cy="897796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57865" tIns="57865" rIns="57865" bIns="57865" numCol="1" spcCol="1270" anchor="ctr" anchorCtr="0">
            <a:noAutofit/>
          </a:bodyPr>
          <a:lstStyle/>
          <a:p>
            <a:pPr algn="ctr" defTabSz="675085">
              <a:lnSpc>
                <a:spcPct val="90000"/>
              </a:lnSpc>
              <a:spcAft>
                <a:spcPct val="35000"/>
              </a:spcAft>
            </a:pPr>
            <a:r>
              <a:rPr lang="zh-TW" altLang="en-US" sz="2800" b="1" dirty="0"/>
              <a:t>多元文化與國際理解</a:t>
            </a:r>
            <a:endParaRPr lang="en-US" sz="2800" b="1" dirty="0"/>
          </a:p>
        </p:txBody>
      </p:sp>
      <p:grpSp>
        <p:nvGrpSpPr>
          <p:cNvPr id="27" name="Group 26"/>
          <p:cNvGrpSpPr/>
          <p:nvPr/>
        </p:nvGrpSpPr>
        <p:grpSpPr>
          <a:xfrm>
            <a:off x="8118125" y="3865015"/>
            <a:ext cx="2141181" cy="953659"/>
            <a:chOff x="5388677" y="1607411"/>
            <a:chExt cx="2024416" cy="1214649"/>
          </a:xfrm>
          <a:solidFill>
            <a:schemeClr val="accent6">
              <a:lumMod val="50000"/>
            </a:schemeClr>
          </a:solidFill>
        </p:grpSpPr>
        <p:sp>
          <p:nvSpPr>
            <p:cNvPr id="28" name="Rounded Rectangle 27"/>
            <p:cNvSpPr/>
            <p:nvPr/>
          </p:nvSpPr>
          <p:spPr>
            <a:xfrm>
              <a:off x="5388677" y="1607411"/>
              <a:ext cx="2024416" cy="1214649"/>
            </a:xfrm>
            <a:prstGeom prst="roundRect">
              <a:avLst>
                <a:gd name="adj" fmla="val 10000"/>
              </a:avLst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9" name="Rounded Rectangle 4"/>
            <p:cNvSpPr/>
            <p:nvPr/>
          </p:nvSpPr>
          <p:spPr>
            <a:xfrm>
              <a:off x="5424253" y="1642987"/>
              <a:ext cx="1953264" cy="1143497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7865" tIns="57865" rIns="57865" bIns="57865" numCol="1" spcCol="1270" anchor="ctr" anchorCtr="0">
              <a:noAutofit/>
            </a:bodyPr>
            <a:lstStyle/>
            <a:p>
              <a:pPr algn="ctr" defTabSz="675085">
                <a:lnSpc>
                  <a:spcPct val="90000"/>
                </a:lnSpc>
                <a:spcAft>
                  <a:spcPct val="35000"/>
                </a:spcAft>
              </a:pPr>
              <a:r>
                <a:rPr lang="zh-TW" altLang="en-US" sz="2800" b="1" dirty="0"/>
                <a:t>人際關係與團隊合作</a:t>
              </a:r>
              <a:endParaRPr lang="en-US" altLang="zh-TW" sz="2800" b="1" dirty="0"/>
            </a:p>
          </p:txBody>
        </p:sp>
      </p:grpSp>
      <p:sp>
        <p:nvSpPr>
          <p:cNvPr id="32" name="Rounded Rectangle 4"/>
          <p:cNvSpPr/>
          <p:nvPr/>
        </p:nvSpPr>
        <p:spPr>
          <a:xfrm>
            <a:off x="8155752" y="2563589"/>
            <a:ext cx="2065925" cy="897795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57865" tIns="57865" rIns="57865" bIns="57865" numCol="1" spcCol="1270" anchor="ctr" anchorCtr="0">
            <a:noAutofit/>
          </a:bodyPr>
          <a:lstStyle/>
          <a:p>
            <a:pPr algn="ctr" defTabSz="675085">
              <a:lnSpc>
                <a:spcPct val="90000"/>
              </a:lnSpc>
              <a:spcAft>
                <a:spcPct val="35000"/>
              </a:spcAft>
            </a:pPr>
            <a:r>
              <a:rPr lang="zh-TW" altLang="en-US" sz="2800" b="1" dirty="0"/>
              <a:t>道德實踐與公民意識</a:t>
            </a:r>
            <a:endParaRPr lang="en-US" altLang="zh-TW" sz="2800" b="1" dirty="0"/>
          </a:p>
        </p:txBody>
      </p:sp>
      <p:sp>
        <p:nvSpPr>
          <p:cNvPr id="38" name="Cloud Callout 37"/>
          <p:cNvSpPr/>
          <p:nvPr/>
        </p:nvSpPr>
        <p:spPr bwMode="auto">
          <a:xfrm>
            <a:off x="312310" y="1266069"/>
            <a:ext cx="1707865" cy="1459404"/>
          </a:xfrm>
          <a:prstGeom prst="cloudCallout">
            <a:avLst>
              <a:gd name="adj1" fmla="val 85088"/>
              <a:gd name="adj2" fmla="val 19534"/>
            </a:avLst>
          </a:prstGeom>
          <a:noFill/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z="3200" b="1" dirty="0" smtClean="0">
                <a:solidFill>
                  <a:srgbClr val="C00000"/>
                </a:solidFill>
              </a:rPr>
              <a:t>自主行動</a:t>
            </a:r>
            <a:endParaRPr lang="en-US" sz="3200" b="1" dirty="0">
              <a:solidFill>
                <a:srgbClr val="C00000"/>
              </a:solidFill>
            </a:endParaRPr>
          </a:p>
        </p:txBody>
      </p:sp>
      <p:sp>
        <p:nvSpPr>
          <p:cNvPr id="39" name="Cloud Callout 38"/>
          <p:cNvSpPr/>
          <p:nvPr/>
        </p:nvSpPr>
        <p:spPr bwMode="auto">
          <a:xfrm>
            <a:off x="10309102" y="846774"/>
            <a:ext cx="1781298" cy="1297724"/>
          </a:xfrm>
          <a:prstGeom prst="cloudCallout">
            <a:avLst>
              <a:gd name="adj1" fmla="val -45500"/>
              <a:gd name="adj2" fmla="val 83547"/>
            </a:avLst>
          </a:prstGeom>
          <a:noFill/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z="3200" b="1" dirty="0">
                <a:solidFill>
                  <a:srgbClr val="C00000"/>
                </a:solidFill>
              </a:rPr>
              <a:t>社會參與</a:t>
            </a:r>
            <a:endParaRPr lang="en-US" sz="3200" b="1" dirty="0">
              <a:solidFill>
                <a:srgbClr val="C00000"/>
              </a:solidFill>
            </a:endParaRPr>
          </a:p>
        </p:txBody>
      </p:sp>
      <p:sp>
        <p:nvSpPr>
          <p:cNvPr id="40" name="Cloud Callout 39"/>
          <p:cNvSpPr/>
          <p:nvPr/>
        </p:nvSpPr>
        <p:spPr bwMode="auto">
          <a:xfrm>
            <a:off x="5529099" y="723042"/>
            <a:ext cx="1781298" cy="1297724"/>
          </a:xfrm>
          <a:prstGeom prst="cloudCallout">
            <a:avLst>
              <a:gd name="adj1" fmla="val -15274"/>
              <a:gd name="adj2" fmla="val 78509"/>
            </a:avLst>
          </a:prstGeom>
          <a:noFill/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z="3200" b="1" dirty="0" smtClean="0">
                <a:solidFill>
                  <a:srgbClr val="C00000"/>
                </a:solidFill>
              </a:rPr>
              <a:t>溝通互動</a:t>
            </a:r>
            <a:endParaRPr lang="en-US" sz="3200" b="1" dirty="0">
              <a:solidFill>
                <a:srgbClr val="C00000"/>
              </a:solidFill>
            </a:endParaRPr>
          </a:p>
        </p:txBody>
      </p:sp>
      <p:sp>
        <p:nvSpPr>
          <p:cNvPr id="41" name="Rounded Rectangle 4"/>
          <p:cNvSpPr/>
          <p:nvPr/>
        </p:nvSpPr>
        <p:spPr>
          <a:xfrm>
            <a:off x="5244472" y="2560513"/>
            <a:ext cx="2065925" cy="897796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57865" tIns="57865" rIns="57865" bIns="57865" numCol="1" spcCol="1270" anchor="ctr" anchorCtr="0">
            <a:noAutofit/>
          </a:bodyPr>
          <a:lstStyle/>
          <a:p>
            <a:pPr algn="ctr" defTabSz="675085">
              <a:lnSpc>
                <a:spcPct val="90000"/>
              </a:lnSpc>
              <a:spcAft>
                <a:spcPct val="35000"/>
              </a:spcAft>
            </a:pPr>
            <a:r>
              <a:rPr lang="zh-TW" altLang="en-US" sz="2800" b="1" dirty="0"/>
              <a:t>符號運用與溝通表達</a:t>
            </a:r>
            <a:endParaRPr lang="en-US" altLang="zh-TW" sz="2800" b="1" dirty="0"/>
          </a:p>
        </p:txBody>
      </p:sp>
    </p:spTree>
    <p:extLst>
      <p:ext uri="{BB962C8B-B14F-4D97-AF65-F5344CB8AC3E}">
        <p14:creationId xmlns:p14="http://schemas.microsoft.com/office/powerpoint/2010/main" val="34311354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166"/>
            <a:ext cx="9141862" cy="867969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pPr marL="0" indent="0" algn="ctr">
              <a:buNone/>
            </a:pPr>
            <a:r>
              <a:rPr lang="zh-TW" altLang="en-US" sz="4400" b="1" dirty="0">
                <a:solidFill>
                  <a:srgbClr val="0000FF"/>
                </a:solidFill>
              </a:rPr>
              <a:t>跟一</a:t>
            </a:r>
            <a:r>
              <a:rPr lang="zh-TW" altLang="en-US" sz="4400" b="1" dirty="0" smtClean="0">
                <a:solidFill>
                  <a:srgbClr val="0000FF"/>
                </a:solidFill>
              </a:rPr>
              <a:t>般活</a:t>
            </a:r>
            <a:r>
              <a:rPr lang="zh-TW" altLang="en-US" sz="4400" b="1" dirty="0">
                <a:solidFill>
                  <a:srgbClr val="0000FF"/>
                </a:solidFill>
              </a:rPr>
              <a:t>動型的學</a:t>
            </a:r>
            <a:r>
              <a:rPr lang="zh-TW" altLang="en-US" sz="4400" b="1" dirty="0" smtClean="0">
                <a:solidFill>
                  <a:srgbClr val="0000FF"/>
                </a:solidFill>
              </a:rPr>
              <a:t>習有</a:t>
            </a:r>
            <a:r>
              <a:rPr lang="zh-TW" altLang="en-US" sz="4400" b="1" dirty="0">
                <a:solidFill>
                  <a:srgbClr val="0000FF"/>
                </a:solidFill>
              </a:rPr>
              <a:t>何不同</a:t>
            </a:r>
            <a:r>
              <a:rPr lang="zh-TW" altLang="en-US" sz="4400" b="1" dirty="0" smtClean="0">
                <a:solidFill>
                  <a:srgbClr val="0000FF"/>
                </a:solidFill>
              </a:rPr>
              <a:t>？</a:t>
            </a:r>
            <a:endParaRPr lang="en-US" altLang="zh-TW" sz="4400" b="1" dirty="0" smtClean="0">
              <a:solidFill>
                <a:srgbClr val="0000FF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12-14-2016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師大助教研習 </a:t>
            </a:r>
            <a:r>
              <a:rPr lang="en-US" altLang="zh-TW" smtClean="0"/>
              <a:t>- </a:t>
            </a:r>
            <a:r>
              <a:rPr lang="zh-TW" altLang="en-US" smtClean="0"/>
              <a:t>教學方法變變變！                  </a:t>
            </a:r>
            <a:r>
              <a:rPr lang="en-US" altLang="zh-TW" smtClean="0"/>
              <a:t>by</a:t>
            </a:r>
            <a:r>
              <a:rPr lang="zh-TW" altLang="en-US" smtClean="0"/>
              <a:t>國立清大   呂秀蓮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AE08F-B0D1-40BF-86F2-9ED93507FC6E}" type="slidenum">
              <a:rPr lang="en-US" smtClean="0"/>
              <a:t>28</a:t>
            </a:fld>
            <a:endParaRPr lang="en-US" dirty="0"/>
          </a:p>
        </p:txBody>
      </p:sp>
      <p:sp>
        <p:nvSpPr>
          <p:cNvPr id="7" name="Rounded Rectangle 6"/>
          <p:cNvSpPr/>
          <p:nvPr/>
        </p:nvSpPr>
        <p:spPr bwMode="auto">
          <a:xfrm>
            <a:off x="9155875" y="-36265"/>
            <a:ext cx="3036125" cy="914400"/>
          </a:xfrm>
          <a:prstGeom prst="roundRect">
            <a:avLst/>
          </a:prstGeom>
          <a:solidFill>
            <a:srgbClr val="C0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en-US" sz="4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表現任務</a:t>
            </a:r>
            <a:endParaRPr kumimoji="0" lang="en-US" sz="44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1831976" y="2021391"/>
            <a:ext cx="3429000" cy="685800"/>
          </a:xfrm>
          <a:prstGeom prst="rect">
            <a:avLst/>
          </a:prstGeom>
          <a:noFill/>
          <a:ln w="38100">
            <a:solidFill>
              <a:srgbClr val="FFC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buClr>
                <a:srgbClr val="FFFF66"/>
              </a:buClr>
              <a:buSzPct val="75000"/>
              <a:buFont typeface="Monotype Sorts" pitchFamily="-48" charset="2"/>
              <a:buChar char="/"/>
              <a:defRPr sz="3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>
              <a:buClr>
                <a:srgbClr val="FF6666"/>
              </a:buClr>
              <a:buSzPct val="75000"/>
              <a:buFont typeface="Monotype Sorts" pitchFamily="-48" charset="2"/>
              <a:buChar char="/"/>
              <a:defRPr sz="28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>
              <a:buClr>
                <a:srgbClr val="66CCFF"/>
              </a:buClr>
              <a:buSzPct val="75000"/>
              <a:buFont typeface="Monotype Sorts" pitchFamily="-48" charset="2"/>
              <a:buChar char="/"/>
              <a:defRPr sz="24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>
              <a:buClr>
                <a:srgbClr val="80FF00"/>
              </a:buClr>
              <a:buSzPct val="75000"/>
              <a:buFont typeface="Monotype Sorts" pitchFamily="-48" charset="2"/>
              <a:buChar char="/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>
              <a:buClr>
                <a:srgbClr val="FFCC66"/>
              </a:buClr>
              <a:buSzPct val="75000"/>
              <a:buFont typeface="Monotype Sorts" pitchFamily="-48" charset="2"/>
              <a:buChar char="/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CC66"/>
              </a:buClr>
              <a:buSzPct val="75000"/>
              <a:buFont typeface="Monotype Sorts" pitchFamily="-48" charset="2"/>
              <a:buChar char="/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CC66"/>
              </a:buClr>
              <a:buSzPct val="75000"/>
              <a:buFont typeface="Monotype Sorts" pitchFamily="-48" charset="2"/>
              <a:buChar char="/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CC66"/>
              </a:buClr>
              <a:buSzPct val="75000"/>
              <a:buFont typeface="Monotype Sorts" pitchFamily="-48" charset="2"/>
              <a:buChar char="/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CC66"/>
              </a:buClr>
              <a:buSzPct val="75000"/>
              <a:buFont typeface="Monotype Sorts" pitchFamily="-48" charset="2"/>
              <a:buChar char="/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zh-TW" altLang="en-US" b="1" dirty="0">
                <a:solidFill>
                  <a:srgbClr val="0000CC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真實情境</a:t>
            </a:r>
            <a:endParaRPr lang="en-US" altLang="zh-TW" b="1" dirty="0">
              <a:solidFill>
                <a:srgbClr val="0000CC"/>
              </a:solidFill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1831976" y="2696582"/>
            <a:ext cx="3429000" cy="685800"/>
          </a:xfrm>
          <a:prstGeom prst="rect">
            <a:avLst/>
          </a:prstGeom>
          <a:noFill/>
          <a:ln w="38100">
            <a:solidFill>
              <a:srgbClr val="FFC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buClr>
                <a:srgbClr val="FFFF66"/>
              </a:buClr>
              <a:buSzPct val="75000"/>
              <a:buFont typeface="Monotype Sorts" pitchFamily="-48" charset="2"/>
              <a:buChar char="/"/>
              <a:defRPr sz="3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>
              <a:buClr>
                <a:srgbClr val="FF6666"/>
              </a:buClr>
              <a:buSzPct val="75000"/>
              <a:buFont typeface="Monotype Sorts" pitchFamily="-48" charset="2"/>
              <a:buChar char="/"/>
              <a:defRPr sz="28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>
              <a:buClr>
                <a:srgbClr val="66CCFF"/>
              </a:buClr>
              <a:buSzPct val="75000"/>
              <a:buFont typeface="Monotype Sorts" pitchFamily="-48" charset="2"/>
              <a:buChar char="/"/>
              <a:defRPr sz="24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>
              <a:buClr>
                <a:srgbClr val="80FF00"/>
              </a:buClr>
              <a:buSzPct val="75000"/>
              <a:buFont typeface="Monotype Sorts" pitchFamily="-48" charset="2"/>
              <a:buChar char="/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>
              <a:buClr>
                <a:srgbClr val="FFCC66"/>
              </a:buClr>
              <a:buSzPct val="75000"/>
              <a:buFont typeface="Monotype Sorts" pitchFamily="-48" charset="2"/>
              <a:buChar char="/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CC66"/>
              </a:buClr>
              <a:buSzPct val="75000"/>
              <a:buFont typeface="Monotype Sorts" pitchFamily="-48" charset="2"/>
              <a:buChar char="/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CC66"/>
              </a:buClr>
              <a:buSzPct val="75000"/>
              <a:buFont typeface="Monotype Sorts" pitchFamily="-48" charset="2"/>
              <a:buChar char="/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CC66"/>
              </a:buClr>
              <a:buSzPct val="75000"/>
              <a:buFont typeface="Monotype Sorts" pitchFamily="-48" charset="2"/>
              <a:buChar char="/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CC66"/>
              </a:buClr>
              <a:buSzPct val="75000"/>
              <a:buFont typeface="Monotype Sorts" pitchFamily="-48" charset="2"/>
              <a:buChar char="/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zh-TW" altLang="en-US" b="1" dirty="0">
                <a:solidFill>
                  <a:srgbClr val="0000CC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任務情境的描述</a:t>
            </a:r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1831976" y="4738096"/>
            <a:ext cx="4810124" cy="685800"/>
          </a:xfrm>
          <a:prstGeom prst="rect">
            <a:avLst/>
          </a:prstGeom>
          <a:noFill/>
          <a:ln w="38100">
            <a:solidFill>
              <a:srgbClr val="FFC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buClr>
                <a:srgbClr val="FFFF66"/>
              </a:buClr>
              <a:buSzPct val="75000"/>
              <a:buFont typeface="Monotype Sorts" pitchFamily="-48" charset="2"/>
              <a:buChar char="/"/>
              <a:defRPr sz="3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>
              <a:buClr>
                <a:srgbClr val="FF6666"/>
              </a:buClr>
              <a:buSzPct val="75000"/>
              <a:buFont typeface="Monotype Sorts" pitchFamily="-48" charset="2"/>
              <a:buChar char="/"/>
              <a:defRPr sz="28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>
              <a:buClr>
                <a:srgbClr val="66CCFF"/>
              </a:buClr>
              <a:buSzPct val="75000"/>
              <a:buFont typeface="Monotype Sorts" pitchFamily="-48" charset="2"/>
              <a:buChar char="/"/>
              <a:defRPr sz="24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>
              <a:buClr>
                <a:srgbClr val="80FF00"/>
              </a:buClr>
              <a:buSzPct val="75000"/>
              <a:buFont typeface="Monotype Sorts" pitchFamily="-48" charset="2"/>
              <a:buChar char="/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>
              <a:buClr>
                <a:srgbClr val="FFCC66"/>
              </a:buClr>
              <a:buSzPct val="75000"/>
              <a:buFont typeface="Monotype Sorts" pitchFamily="-48" charset="2"/>
              <a:buChar char="/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CC66"/>
              </a:buClr>
              <a:buSzPct val="75000"/>
              <a:buFont typeface="Monotype Sorts" pitchFamily="-48" charset="2"/>
              <a:buChar char="/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CC66"/>
              </a:buClr>
              <a:buSzPct val="75000"/>
              <a:buFont typeface="Monotype Sorts" pitchFamily="-48" charset="2"/>
              <a:buChar char="/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CC66"/>
              </a:buClr>
              <a:buSzPct val="75000"/>
              <a:buFont typeface="Monotype Sorts" pitchFamily="-48" charset="2"/>
              <a:buChar char="/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CC66"/>
              </a:buClr>
              <a:buSzPct val="75000"/>
              <a:buFont typeface="Monotype Sorts" pitchFamily="-48" charset="2"/>
              <a:buChar char="/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zh-TW" altLang="en-US" b="1" dirty="0">
                <a:solidFill>
                  <a:srgbClr val="0000CC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評量與教學活動必須切實 </a:t>
            </a:r>
            <a:endParaRPr lang="en-US" altLang="zh-TW" b="1" dirty="0">
              <a:solidFill>
                <a:srgbClr val="0000CC"/>
              </a:solidFill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1831976" y="4052296"/>
            <a:ext cx="3429000" cy="685800"/>
          </a:xfrm>
          <a:prstGeom prst="rect">
            <a:avLst/>
          </a:prstGeom>
          <a:noFill/>
          <a:ln w="38100">
            <a:solidFill>
              <a:srgbClr val="FFC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buClr>
                <a:srgbClr val="FFFF66"/>
              </a:buClr>
              <a:buSzPct val="75000"/>
              <a:buFont typeface="Monotype Sorts" pitchFamily="-48" charset="2"/>
              <a:buChar char="/"/>
              <a:defRPr sz="3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>
              <a:buClr>
                <a:srgbClr val="FF6666"/>
              </a:buClr>
              <a:buSzPct val="75000"/>
              <a:buFont typeface="Monotype Sorts" pitchFamily="-48" charset="2"/>
              <a:buChar char="/"/>
              <a:defRPr sz="28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>
              <a:buClr>
                <a:srgbClr val="66CCFF"/>
              </a:buClr>
              <a:buSzPct val="75000"/>
              <a:buFont typeface="Monotype Sorts" pitchFamily="-48" charset="2"/>
              <a:buChar char="/"/>
              <a:defRPr sz="24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>
              <a:buClr>
                <a:srgbClr val="80FF00"/>
              </a:buClr>
              <a:buSzPct val="75000"/>
              <a:buFont typeface="Monotype Sorts" pitchFamily="-48" charset="2"/>
              <a:buChar char="/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>
              <a:buClr>
                <a:srgbClr val="FFCC66"/>
              </a:buClr>
              <a:buSzPct val="75000"/>
              <a:buFont typeface="Monotype Sorts" pitchFamily="-48" charset="2"/>
              <a:buChar char="/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CC66"/>
              </a:buClr>
              <a:buSzPct val="75000"/>
              <a:buFont typeface="Monotype Sorts" pitchFamily="-48" charset="2"/>
              <a:buChar char="/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CC66"/>
              </a:buClr>
              <a:buSzPct val="75000"/>
              <a:buFont typeface="Monotype Sorts" pitchFamily="-48" charset="2"/>
              <a:buChar char="/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CC66"/>
              </a:buClr>
              <a:buSzPct val="75000"/>
              <a:buFont typeface="Monotype Sorts" pitchFamily="-48" charset="2"/>
              <a:buChar char="/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CC66"/>
              </a:buClr>
              <a:buSzPct val="75000"/>
              <a:buFont typeface="Monotype Sorts" pitchFamily="-48" charset="2"/>
              <a:buChar char="/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zh-TW" altLang="en-US" b="1" dirty="0">
                <a:solidFill>
                  <a:srgbClr val="0000CC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師生都清楚標準</a:t>
            </a:r>
          </a:p>
        </p:txBody>
      </p:sp>
      <p:sp>
        <p:nvSpPr>
          <p:cNvPr id="13" name="Rectangle 6"/>
          <p:cNvSpPr>
            <a:spLocks noChangeArrowheads="1"/>
          </p:cNvSpPr>
          <p:nvPr/>
        </p:nvSpPr>
        <p:spPr bwMode="auto">
          <a:xfrm>
            <a:off x="5260976" y="2676011"/>
            <a:ext cx="5524500" cy="685800"/>
          </a:xfrm>
          <a:prstGeom prst="rect">
            <a:avLst/>
          </a:prstGeom>
          <a:noFill/>
          <a:ln w="38100">
            <a:solidFill>
              <a:srgbClr val="FFC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buClr>
                <a:srgbClr val="FFFF66"/>
              </a:buClr>
              <a:buSzPct val="75000"/>
              <a:buFont typeface="Monotype Sorts" pitchFamily="-48" charset="2"/>
              <a:buChar char="/"/>
              <a:defRPr sz="3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>
              <a:buClr>
                <a:srgbClr val="FF6666"/>
              </a:buClr>
              <a:buSzPct val="75000"/>
              <a:buFont typeface="Monotype Sorts" pitchFamily="-48" charset="2"/>
              <a:buChar char="/"/>
              <a:defRPr sz="28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>
              <a:buClr>
                <a:srgbClr val="66CCFF"/>
              </a:buClr>
              <a:buSzPct val="75000"/>
              <a:buFont typeface="Monotype Sorts" pitchFamily="-48" charset="2"/>
              <a:buChar char="/"/>
              <a:defRPr sz="24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>
              <a:buClr>
                <a:srgbClr val="80FF00"/>
              </a:buClr>
              <a:buSzPct val="75000"/>
              <a:buFont typeface="Monotype Sorts" pitchFamily="-48" charset="2"/>
              <a:buChar char="/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>
              <a:buClr>
                <a:srgbClr val="FFCC66"/>
              </a:buClr>
              <a:buSzPct val="75000"/>
              <a:buFont typeface="Monotype Sorts" pitchFamily="-48" charset="2"/>
              <a:buChar char="/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CC66"/>
              </a:buClr>
              <a:buSzPct val="75000"/>
              <a:buFont typeface="Monotype Sorts" pitchFamily="-48" charset="2"/>
              <a:buChar char="/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CC66"/>
              </a:buClr>
              <a:buSzPct val="75000"/>
              <a:buFont typeface="Monotype Sorts" pitchFamily="-48" charset="2"/>
              <a:buChar char="/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CC66"/>
              </a:buClr>
              <a:buSzPct val="75000"/>
              <a:buFont typeface="Monotype Sorts" pitchFamily="-48" charset="2"/>
              <a:buChar char="/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CC66"/>
              </a:buClr>
              <a:buSzPct val="75000"/>
              <a:buFont typeface="Monotype Sorts" pitchFamily="-48" charset="2"/>
              <a:buChar char="/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zh-TW" altLang="en-US" b="1" dirty="0">
                <a:solidFill>
                  <a:srgbClr val="0000CC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任務步驟明確、具體、標準化</a:t>
            </a:r>
          </a:p>
        </p:txBody>
      </p:sp>
      <p:sp>
        <p:nvSpPr>
          <p:cNvPr id="14" name="Rectangle 6"/>
          <p:cNvSpPr>
            <a:spLocks noChangeArrowheads="1"/>
          </p:cNvSpPr>
          <p:nvPr/>
        </p:nvSpPr>
        <p:spPr bwMode="auto">
          <a:xfrm>
            <a:off x="1831976" y="5408010"/>
            <a:ext cx="5584824" cy="685800"/>
          </a:xfrm>
          <a:prstGeom prst="rect">
            <a:avLst/>
          </a:prstGeom>
          <a:noFill/>
          <a:ln w="38100">
            <a:solidFill>
              <a:srgbClr val="FFC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buClr>
                <a:srgbClr val="FFFF66"/>
              </a:buClr>
              <a:buSzPct val="75000"/>
              <a:buFont typeface="Monotype Sorts" pitchFamily="-48" charset="2"/>
              <a:buChar char="/"/>
              <a:defRPr sz="3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>
              <a:buClr>
                <a:srgbClr val="FF6666"/>
              </a:buClr>
              <a:buSzPct val="75000"/>
              <a:buFont typeface="Monotype Sorts" pitchFamily="-48" charset="2"/>
              <a:buChar char="/"/>
              <a:defRPr sz="28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>
              <a:buClr>
                <a:srgbClr val="66CCFF"/>
              </a:buClr>
              <a:buSzPct val="75000"/>
              <a:buFont typeface="Monotype Sorts" pitchFamily="-48" charset="2"/>
              <a:buChar char="/"/>
              <a:defRPr sz="24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>
              <a:buClr>
                <a:srgbClr val="80FF00"/>
              </a:buClr>
              <a:buSzPct val="75000"/>
              <a:buFont typeface="Monotype Sorts" pitchFamily="-48" charset="2"/>
              <a:buChar char="/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>
              <a:buClr>
                <a:srgbClr val="FFCC66"/>
              </a:buClr>
              <a:buSzPct val="75000"/>
              <a:buFont typeface="Monotype Sorts" pitchFamily="-48" charset="2"/>
              <a:buChar char="/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CC66"/>
              </a:buClr>
              <a:buSzPct val="75000"/>
              <a:buFont typeface="Monotype Sorts" pitchFamily="-48" charset="2"/>
              <a:buChar char="/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CC66"/>
              </a:buClr>
              <a:buSzPct val="75000"/>
              <a:buFont typeface="Monotype Sorts" pitchFamily="-48" charset="2"/>
              <a:buChar char="/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CC66"/>
              </a:buClr>
              <a:buSzPct val="75000"/>
              <a:buFont typeface="Monotype Sorts" pitchFamily="-48" charset="2"/>
              <a:buChar char="/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CC66"/>
              </a:buClr>
              <a:buSzPct val="75000"/>
              <a:buFont typeface="Monotype Sorts" pitchFamily="-48" charset="2"/>
              <a:buChar char="/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zh-TW" altLang="en-US" b="1" dirty="0">
                <a:solidFill>
                  <a:srgbClr val="0000CC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允許創意和想像力的表現空間</a:t>
            </a:r>
          </a:p>
        </p:txBody>
      </p:sp>
      <p:sp>
        <p:nvSpPr>
          <p:cNvPr id="15" name="Rectangle 6"/>
          <p:cNvSpPr>
            <a:spLocks noChangeArrowheads="1"/>
          </p:cNvSpPr>
          <p:nvPr/>
        </p:nvSpPr>
        <p:spPr bwMode="auto">
          <a:xfrm>
            <a:off x="1831976" y="1330287"/>
            <a:ext cx="3429000" cy="685800"/>
          </a:xfrm>
          <a:prstGeom prst="rect">
            <a:avLst/>
          </a:prstGeom>
          <a:noFill/>
          <a:ln w="38100">
            <a:solidFill>
              <a:srgbClr val="FFC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buClr>
                <a:srgbClr val="FFFF66"/>
              </a:buClr>
              <a:buSzPct val="75000"/>
              <a:buFont typeface="Monotype Sorts" pitchFamily="-48" charset="2"/>
              <a:buChar char="/"/>
              <a:defRPr sz="3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>
              <a:buClr>
                <a:srgbClr val="FF6666"/>
              </a:buClr>
              <a:buSzPct val="75000"/>
              <a:buFont typeface="Monotype Sorts" pitchFamily="-48" charset="2"/>
              <a:buChar char="/"/>
              <a:defRPr sz="28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>
              <a:buClr>
                <a:srgbClr val="66CCFF"/>
              </a:buClr>
              <a:buSzPct val="75000"/>
              <a:buFont typeface="Monotype Sorts" pitchFamily="-48" charset="2"/>
              <a:buChar char="/"/>
              <a:defRPr sz="24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>
              <a:buClr>
                <a:srgbClr val="80FF00"/>
              </a:buClr>
              <a:buSzPct val="75000"/>
              <a:buFont typeface="Monotype Sorts" pitchFamily="-48" charset="2"/>
              <a:buChar char="/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>
              <a:buClr>
                <a:srgbClr val="FFCC66"/>
              </a:buClr>
              <a:buSzPct val="75000"/>
              <a:buFont typeface="Monotype Sorts" pitchFamily="-48" charset="2"/>
              <a:buChar char="/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CC66"/>
              </a:buClr>
              <a:buSzPct val="75000"/>
              <a:buFont typeface="Monotype Sorts" pitchFamily="-48" charset="2"/>
              <a:buChar char="/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CC66"/>
              </a:buClr>
              <a:buSzPct val="75000"/>
              <a:buFont typeface="Monotype Sorts" pitchFamily="-48" charset="2"/>
              <a:buChar char="/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CC66"/>
              </a:buClr>
              <a:buSzPct val="75000"/>
              <a:buFont typeface="Monotype Sorts" pitchFamily="-48" charset="2"/>
              <a:buChar char="/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CC66"/>
              </a:buClr>
              <a:buSzPct val="75000"/>
              <a:buFont typeface="Monotype Sorts" pitchFamily="-48" charset="2"/>
              <a:buChar char="/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zh-TW" altLang="en-US" b="1" dirty="0" smtClean="0">
                <a:solidFill>
                  <a:srgbClr val="0000CC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植基於主題</a:t>
            </a:r>
            <a:r>
              <a:rPr lang="en-US" altLang="zh-TW" b="1" dirty="0" smtClean="0">
                <a:solidFill>
                  <a:srgbClr val="0000CC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/</a:t>
            </a:r>
            <a:r>
              <a:rPr lang="zh-TW" altLang="en-US" b="1" dirty="0" smtClean="0">
                <a:solidFill>
                  <a:srgbClr val="0000CC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標準</a:t>
            </a:r>
            <a:endParaRPr lang="en-US" altLang="zh-TW" b="1" dirty="0">
              <a:solidFill>
                <a:srgbClr val="0000CC"/>
              </a:solidFill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sp>
        <p:nvSpPr>
          <p:cNvPr id="16" name="Rectangle 6"/>
          <p:cNvSpPr>
            <a:spLocks noChangeArrowheads="1"/>
          </p:cNvSpPr>
          <p:nvPr/>
        </p:nvSpPr>
        <p:spPr bwMode="auto">
          <a:xfrm>
            <a:off x="1831976" y="3368686"/>
            <a:ext cx="3429000" cy="685800"/>
          </a:xfrm>
          <a:prstGeom prst="rect">
            <a:avLst/>
          </a:prstGeom>
          <a:noFill/>
          <a:ln w="38100">
            <a:solidFill>
              <a:srgbClr val="FFC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buClr>
                <a:srgbClr val="FFFF66"/>
              </a:buClr>
              <a:buSzPct val="75000"/>
              <a:buFont typeface="Monotype Sorts" pitchFamily="-48" charset="2"/>
              <a:buChar char="/"/>
              <a:defRPr sz="3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>
              <a:buClr>
                <a:srgbClr val="FF6666"/>
              </a:buClr>
              <a:buSzPct val="75000"/>
              <a:buFont typeface="Monotype Sorts" pitchFamily="-48" charset="2"/>
              <a:buChar char="/"/>
              <a:defRPr sz="28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>
              <a:buClr>
                <a:srgbClr val="66CCFF"/>
              </a:buClr>
              <a:buSzPct val="75000"/>
              <a:buFont typeface="Monotype Sorts" pitchFamily="-48" charset="2"/>
              <a:buChar char="/"/>
              <a:defRPr sz="24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>
              <a:buClr>
                <a:srgbClr val="80FF00"/>
              </a:buClr>
              <a:buSzPct val="75000"/>
              <a:buFont typeface="Monotype Sorts" pitchFamily="-48" charset="2"/>
              <a:buChar char="/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>
              <a:buClr>
                <a:srgbClr val="FFCC66"/>
              </a:buClr>
              <a:buSzPct val="75000"/>
              <a:buFont typeface="Monotype Sorts" pitchFamily="-48" charset="2"/>
              <a:buChar char="/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CC66"/>
              </a:buClr>
              <a:buSzPct val="75000"/>
              <a:buFont typeface="Monotype Sorts" pitchFamily="-48" charset="2"/>
              <a:buChar char="/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CC66"/>
              </a:buClr>
              <a:buSzPct val="75000"/>
              <a:buFont typeface="Monotype Sorts" pitchFamily="-48" charset="2"/>
              <a:buChar char="/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CC66"/>
              </a:buClr>
              <a:buSzPct val="75000"/>
              <a:buFont typeface="Monotype Sorts" pitchFamily="-48" charset="2"/>
              <a:buChar char="/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CC66"/>
              </a:buClr>
              <a:buSzPct val="75000"/>
              <a:buFont typeface="Monotype Sorts" pitchFamily="-48" charset="2"/>
              <a:buChar char="/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zh-TW" altLang="en-US" b="1" dirty="0" smtClean="0">
                <a:solidFill>
                  <a:srgbClr val="0000CC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有效的學習</a:t>
            </a:r>
            <a:endParaRPr lang="en-US" altLang="zh-TW" b="1" dirty="0">
              <a:solidFill>
                <a:srgbClr val="0000CC"/>
              </a:solidFill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sp>
        <p:nvSpPr>
          <p:cNvPr id="17" name="Rectangle 2"/>
          <p:cNvSpPr txBox="1">
            <a:spLocks noChangeArrowheads="1"/>
          </p:cNvSpPr>
          <p:nvPr/>
        </p:nvSpPr>
        <p:spPr bwMode="auto">
          <a:xfrm>
            <a:off x="-15017" y="-43503"/>
            <a:ext cx="9156879" cy="114300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4400" b="1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rebuchet MS" panose="020B0603020202020204" pitchFamily="34" charset="0"/>
                <a:ea typeface="Osaka" charset="0"/>
                <a:cs typeface="Osaka" charset="0"/>
              </a:defRPr>
            </a:lvl2pPr>
            <a:lvl3pPr algn="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rebuchet MS" panose="020B0603020202020204" pitchFamily="34" charset="0"/>
                <a:ea typeface="Osaka" charset="0"/>
                <a:cs typeface="Osaka" charset="0"/>
              </a:defRPr>
            </a:lvl3pPr>
            <a:lvl4pPr algn="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rebuchet MS" panose="020B0603020202020204" pitchFamily="34" charset="0"/>
                <a:ea typeface="Osaka" charset="0"/>
                <a:cs typeface="Osaka" charset="0"/>
              </a:defRPr>
            </a:lvl4pPr>
            <a:lvl5pPr algn="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rebuchet MS" panose="020B0603020202020204" pitchFamily="34" charset="0"/>
                <a:ea typeface="Osaka" charset="0"/>
                <a:cs typeface="Osaka" charset="0"/>
              </a:defRPr>
            </a:lvl5pPr>
            <a:lvl6pPr marL="457200" algn="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rebuchet MS" panose="020B0603020202020204" pitchFamily="34" charset="0"/>
                <a:ea typeface="Osaka" charset="0"/>
                <a:cs typeface="Osaka" charset="0"/>
              </a:defRPr>
            </a:lvl6pPr>
            <a:lvl7pPr marL="914400" algn="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rebuchet MS" panose="020B0603020202020204" pitchFamily="34" charset="0"/>
                <a:ea typeface="Osaka" charset="0"/>
                <a:cs typeface="Osaka" charset="0"/>
              </a:defRPr>
            </a:lvl7pPr>
            <a:lvl8pPr marL="1371600" algn="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rebuchet MS" panose="020B0603020202020204" pitchFamily="34" charset="0"/>
                <a:ea typeface="Osaka" charset="0"/>
                <a:cs typeface="Osaka" charset="0"/>
              </a:defRPr>
            </a:lvl8pPr>
            <a:lvl9pPr marL="1828800" algn="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rebuchet MS" panose="020B0603020202020204" pitchFamily="34" charset="0"/>
                <a:ea typeface="Osaka" charset="0"/>
                <a:cs typeface="Osaka" charset="0"/>
              </a:defRPr>
            </a:lvl9pPr>
          </a:lstStyle>
          <a:p>
            <a:pPr algn="ctr"/>
            <a:r>
              <a:rPr lang="zh-TW" altLang="en-US" sz="4000" dirty="0" smtClean="0"/>
              <a:t>換你們來設計一個表現任務了</a:t>
            </a:r>
            <a:endParaRPr lang="en-US" altLang="zh-TW" sz="4000" dirty="0" smtClean="0"/>
          </a:p>
        </p:txBody>
      </p:sp>
    </p:spTree>
    <p:extLst>
      <p:ext uri="{BB962C8B-B14F-4D97-AF65-F5344CB8AC3E}">
        <p14:creationId xmlns:p14="http://schemas.microsoft.com/office/powerpoint/2010/main" val="12577635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3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12-14-2016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師大助教研習 </a:t>
            </a:r>
            <a:r>
              <a:rPr lang="en-US" altLang="zh-TW" smtClean="0"/>
              <a:t>- </a:t>
            </a:r>
            <a:r>
              <a:rPr lang="zh-TW" altLang="en-US" smtClean="0"/>
              <a:t>教學方法變變變！                  </a:t>
            </a:r>
            <a:r>
              <a:rPr lang="en-US" altLang="zh-TW" smtClean="0"/>
              <a:t>by</a:t>
            </a:r>
            <a:r>
              <a:rPr lang="zh-TW" altLang="en-US" smtClean="0"/>
              <a:t>國立清大   呂秀蓮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AE08F-B0D1-40BF-86F2-9ED93507FC6E}" type="slidenum">
              <a:rPr lang="en-US" smtClean="0"/>
              <a:t>29</a:t>
            </a:fld>
            <a:endParaRPr lang="en-US"/>
          </a:p>
        </p:txBody>
      </p:sp>
      <p:sp>
        <p:nvSpPr>
          <p:cNvPr id="5" name="Cloud 4"/>
          <p:cNvSpPr/>
          <p:nvPr/>
        </p:nvSpPr>
        <p:spPr bwMode="auto">
          <a:xfrm>
            <a:off x="3349644" y="1769441"/>
            <a:ext cx="2381454" cy="1332499"/>
          </a:xfrm>
          <a:prstGeom prst="cloud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zh-TW" altLang="en-US" sz="2800" b="1" dirty="0" smtClean="0">
                <a:solidFill>
                  <a:schemeClr val="bg1"/>
                </a:solidFill>
              </a:rPr>
              <a:t>翻</a:t>
            </a:r>
            <a:r>
              <a:rPr lang="zh-TW" altLang="en-US" sz="2800" b="1" dirty="0">
                <a:solidFill>
                  <a:schemeClr val="bg1"/>
                </a:solidFill>
              </a:rPr>
              <a:t>轉</a:t>
            </a:r>
            <a:r>
              <a:rPr lang="zh-TW" altLang="en-US" sz="2800" b="1" dirty="0" smtClean="0">
                <a:solidFill>
                  <a:schemeClr val="bg1"/>
                </a:solidFill>
              </a:rPr>
              <a:t>教學法</a:t>
            </a:r>
            <a:endParaRPr lang="en-US" altLang="zh-TW" sz="2800" b="1" dirty="0">
              <a:solidFill>
                <a:schemeClr val="bg1"/>
              </a:solidFill>
            </a:endParaRPr>
          </a:p>
        </p:txBody>
      </p:sp>
      <p:sp>
        <p:nvSpPr>
          <p:cNvPr id="6" name="Cloud 5"/>
          <p:cNvSpPr/>
          <p:nvPr/>
        </p:nvSpPr>
        <p:spPr bwMode="auto">
          <a:xfrm>
            <a:off x="608672" y="4224367"/>
            <a:ext cx="2251364" cy="1332499"/>
          </a:xfrm>
          <a:prstGeom prst="cloud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zh-TW" altLang="en-US" sz="2800" b="1" dirty="0" smtClean="0">
                <a:solidFill>
                  <a:schemeClr val="bg1"/>
                </a:solidFill>
              </a:rPr>
              <a:t>學習共同體</a:t>
            </a:r>
            <a:endParaRPr lang="en-US" altLang="zh-TW" sz="2800" b="1" dirty="0">
              <a:solidFill>
                <a:schemeClr val="bg1"/>
              </a:solidFill>
            </a:endParaRPr>
          </a:p>
        </p:txBody>
      </p:sp>
      <p:sp>
        <p:nvSpPr>
          <p:cNvPr id="7" name="Cloud 6"/>
          <p:cNvSpPr/>
          <p:nvPr/>
        </p:nvSpPr>
        <p:spPr bwMode="auto">
          <a:xfrm>
            <a:off x="7768285" y="3175810"/>
            <a:ext cx="2251364" cy="1332499"/>
          </a:xfrm>
          <a:prstGeom prst="cloud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zh-TW" altLang="en-US" sz="2800" b="1" dirty="0" smtClean="0">
                <a:solidFill>
                  <a:schemeClr val="bg1"/>
                </a:solidFill>
              </a:rPr>
              <a:t>合作學習法</a:t>
            </a:r>
            <a:endParaRPr lang="en-US" altLang="zh-TW" sz="2800" b="1" dirty="0">
              <a:solidFill>
                <a:schemeClr val="bg1"/>
              </a:solidFill>
            </a:endParaRPr>
          </a:p>
        </p:txBody>
      </p:sp>
      <p:sp>
        <p:nvSpPr>
          <p:cNvPr id="8" name="Cloud 7"/>
          <p:cNvSpPr/>
          <p:nvPr/>
        </p:nvSpPr>
        <p:spPr bwMode="auto">
          <a:xfrm>
            <a:off x="8893967" y="4819038"/>
            <a:ext cx="2251364" cy="1194832"/>
          </a:xfrm>
          <a:prstGeom prst="cloud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zh-TW" altLang="en-US" sz="2800" b="1" dirty="0" smtClean="0">
                <a:solidFill>
                  <a:schemeClr val="bg1"/>
                </a:solidFill>
              </a:rPr>
              <a:t>學思達</a:t>
            </a:r>
            <a:endParaRPr lang="en-US" altLang="zh-TW" sz="2800" b="1" dirty="0">
              <a:solidFill>
                <a:schemeClr val="bg1"/>
              </a:solidFill>
            </a:endParaRPr>
          </a:p>
        </p:txBody>
      </p:sp>
      <p:sp>
        <p:nvSpPr>
          <p:cNvPr id="9" name="Cloud 8"/>
          <p:cNvSpPr/>
          <p:nvPr/>
        </p:nvSpPr>
        <p:spPr bwMode="auto">
          <a:xfrm>
            <a:off x="7406782" y="1569133"/>
            <a:ext cx="1487185" cy="1224370"/>
          </a:xfrm>
          <a:prstGeom prst="cloud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zh-TW" altLang="en-US" sz="2800" b="1" dirty="0" smtClean="0">
                <a:solidFill>
                  <a:schemeClr val="bg1"/>
                </a:solidFill>
              </a:rPr>
              <a:t>發現學習</a:t>
            </a:r>
            <a:endParaRPr lang="en-US" altLang="zh-TW" sz="2800" b="1" dirty="0">
              <a:solidFill>
                <a:schemeClr val="bg1"/>
              </a:solidFill>
            </a:endParaRPr>
          </a:p>
        </p:txBody>
      </p:sp>
      <p:sp>
        <p:nvSpPr>
          <p:cNvPr id="10" name="Cloud 9"/>
          <p:cNvSpPr/>
          <p:nvPr/>
        </p:nvSpPr>
        <p:spPr bwMode="auto">
          <a:xfrm>
            <a:off x="5866080" y="4890617"/>
            <a:ext cx="1675216" cy="1224370"/>
          </a:xfrm>
          <a:prstGeom prst="cloud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zh-TW" altLang="en-US" sz="2800" b="1" dirty="0" smtClean="0">
                <a:solidFill>
                  <a:schemeClr val="bg1"/>
                </a:solidFill>
              </a:rPr>
              <a:t>個案研究</a:t>
            </a:r>
            <a:endParaRPr lang="en-US" altLang="zh-TW" sz="2800" b="1" dirty="0">
              <a:solidFill>
                <a:schemeClr val="bg1"/>
              </a:solidFill>
            </a:endParaRPr>
          </a:p>
        </p:txBody>
      </p:sp>
      <p:sp>
        <p:nvSpPr>
          <p:cNvPr id="11" name="Cloud 10"/>
          <p:cNvSpPr/>
          <p:nvPr/>
        </p:nvSpPr>
        <p:spPr bwMode="auto">
          <a:xfrm>
            <a:off x="3060209" y="4890616"/>
            <a:ext cx="1675216" cy="1224370"/>
          </a:xfrm>
          <a:prstGeom prst="cloud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zh-TW" altLang="en-US" sz="2800" b="1" dirty="0" smtClean="0">
                <a:solidFill>
                  <a:schemeClr val="bg1"/>
                </a:solidFill>
              </a:rPr>
              <a:t>專題研究</a:t>
            </a:r>
            <a:endParaRPr lang="en-US" altLang="zh-TW" sz="2800" b="1" dirty="0">
              <a:solidFill>
                <a:schemeClr val="bg1"/>
              </a:solidFill>
            </a:endParaRPr>
          </a:p>
        </p:txBody>
      </p:sp>
      <p:sp>
        <p:nvSpPr>
          <p:cNvPr id="12" name="Cloud 11"/>
          <p:cNvSpPr/>
          <p:nvPr/>
        </p:nvSpPr>
        <p:spPr bwMode="auto">
          <a:xfrm>
            <a:off x="678310" y="2138585"/>
            <a:ext cx="1675216" cy="1224370"/>
          </a:xfrm>
          <a:prstGeom prst="cloud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zh-TW" altLang="en-US" sz="2800" b="1" dirty="0" smtClean="0">
                <a:solidFill>
                  <a:schemeClr val="bg1"/>
                </a:solidFill>
              </a:rPr>
              <a:t>探究學習</a:t>
            </a:r>
            <a:endParaRPr lang="en-US" altLang="zh-TW" sz="2800" b="1" dirty="0">
              <a:solidFill>
                <a:schemeClr val="bg1"/>
              </a:solidFill>
            </a:endParaRPr>
          </a:p>
        </p:txBody>
      </p:sp>
      <p:sp>
        <p:nvSpPr>
          <p:cNvPr id="13" name="Cloud 12"/>
          <p:cNvSpPr/>
          <p:nvPr/>
        </p:nvSpPr>
        <p:spPr bwMode="auto">
          <a:xfrm>
            <a:off x="9413571" y="1282914"/>
            <a:ext cx="2029638" cy="1224370"/>
          </a:xfrm>
          <a:prstGeom prst="cloud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zh-TW" altLang="en-US" sz="2800" b="1" dirty="0" smtClean="0">
                <a:solidFill>
                  <a:schemeClr val="bg1"/>
                </a:solidFill>
              </a:rPr>
              <a:t>問題本位學習</a:t>
            </a:r>
            <a:endParaRPr lang="en-US" altLang="zh-TW" sz="2800" b="1" dirty="0">
              <a:solidFill>
                <a:schemeClr val="bg1"/>
              </a:solidFill>
            </a:endParaRPr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2641600" y="271529"/>
            <a:ext cx="6449453" cy="815720"/>
          </a:xfrm>
          <a:prstGeom prst="rect">
            <a:avLst/>
          </a:prstGeom>
          <a:solidFill>
            <a:srgbClr val="FFC000"/>
          </a:solidFill>
        </p:spPr>
        <p:txBody>
          <a:bodyPr/>
          <a:lstStyle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4400" b="1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rebuchet MS" panose="020B0603020202020204" pitchFamily="34" charset="0"/>
                <a:ea typeface="Osaka" charset="0"/>
                <a:cs typeface="Osaka" charset="0"/>
              </a:defRPr>
            </a:lvl2pPr>
            <a:lvl3pPr algn="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rebuchet MS" panose="020B0603020202020204" pitchFamily="34" charset="0"/>
                <a:ea typeface="Osaka" charset="0"/>
                <a:cs typeface="Osaka" charset="0"/>
              </a:defRPr>
            </a:lvl3pPr>
            <a:lvl4pPr algn="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rebuchet MS" panose="020B0603020202020204" pitchFamily="34" charset="0"/>
                <a:ea typeface="Osaka" charset="0"/>
                <a:cs typeface="Osaka" charset="0"/>
              </a:defRPr>
            </a:lvl4pPr>
            <a:lvl5pPr algn="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rebuchet MS" panose="020B0603020202020204" pitchFamily="34" charset="0"/>
                <a:ea typeface="Osaka" charset="0"/>
                <a:cs typeface="Osaka" charset="0"/>
              </a:defRPr>
            </a:lvl5pPr>
            <a:lvl6pPr marL="457200" algn="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rebuchet MS" panose="020B0603020202020204" pitchFamily="34" charset="0"/>
                <a:ea typeface="Osaka" charset="0"/>
                <a:cs typeface="Osaka" charset="0"/>
              </a:defRPr>
            </a:lvl6pPr>
            <a:lvl7pPr marL="914400" algn="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rebuchet MS" panose="020B0603020202020204" pitchFamily="34" charset="0"/>
                <a:ea typeface="Osaka" charset="0"/>
                <a:cs typeface="Osaka" charset="0"/>
              </a:defRPr>
            </a:lvl7pPr>
            <a:lvl8pPr marL="1371600" algn="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rebuchet MS" panose="020B0603020202020204" pitchFamily="34" charset="0"/>
                <a:ea typeface="Osaka" charset="0"/>
                <a:cs typeface="Osaka" charset="0"/>
              </a:defRPr>
            </a:lvl8pPr>
            <a:lvl9pPr marL="1828800" algn="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rebuchet MS" panose="020B0603020202020204" pitchFamily="34" charset="0"/>
                <a:ea typeface="Osaka" charset="0"/>
                <a:cs typeface="Osaka" charset="0"/>
              </a:defRPr>
            </a:lvl9pPr>
          </a:lstStyle>
          <a:p>
            <a:pPr algn="ctr"/>
            <a:r>
              <a:rPr lang="zh-TW" altLang="en-US" dirty="0" smtClean="0">
                <a:solidFill>
                  <a:schemeClr val="accent6">
                    <a:lumMod val="75000"/>
                  </a:schemeClr>
                </a:solidFill>
              </a:rPr>
              <a:t>猜猜這是哪</a:t>
            </a:r>
            <a:r>
              <a:rPr lang="zh-TW" altLang="en-US" dirty="0">
                <a:solidFill>
                  <a:schemeClr val="accent6">
                    <a:lumMod val="75000"/>
                  </a:schemeClr>
                </a:solidFill>
              </a:rPr>
              <a:t>類</a:t>
            </a:r>
            <a:r>
              <a:rPr lang="zh-TW" altLang="en-US" dirty="0" smtClean="0">
                <a:solidFill>
                  <a:schemeClr val="accent6">
                    <a:lumMod val="75000"/>
                  </a:schemeClr>
                </a:solidFill>
              </a:rPr>
              <a:t>教學法？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5" name="Cloud 14"/>
          <p:cNvSpPr/>
          <p:nvPr/>
        </p:nvSpPr>
        <p:spPr bwMode="auto">
          <a:xfrm>
            <a:off x="4605416" y="3397880"/>
            <a:ext cx="2251364" cy="1332499"/>
          </a:xfrm>
          <a:prstGeom prst="cloud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zh-TW" altLang="en-US" sz="2800" b="1" dirty="0" smtClean="0">
                <a:solidFill>
                  <a:schemeClr val="bg1"/>
                </a:solidFill>
              </a:rPr>
              <a:t>表現任務</a:t>
            </a:r>
            <a:endParaRPr lang="en-US" altLang="zh-TW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98068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0000" y="665676"/>
            <a:ext cx="8737600" cy="1143000"/>
          </a:xfrm>
        </p:spPr>
        <p:txBody>
          <a:bodyPr/>
          <a:lstStyle/>
          <a:p>
            <a:r>
              <a:rPr lang="zh-TW" altLang="en-US" dirty="0"/>
              <a:t>找一</a:t>
            </a:r>
            <a:r>
              <a:rPr lang="zh-TW" altLang="en-US" dirty="0" smtClean="0"/>
              <a:t>個小主</a:t>
            </a:r>
            <a:r>
              <a:rPr lang="zh-TW" altLang="en-US" dirty="0"/>
              <a:t>題，進行教學設計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08597" y="2692891"/>
            <a:ext cx="9569003" cy="2747493"/>
          </a:xfrm>
        </p:spPr>
        <p:txBody>
          <a:bodyPr numCol="2"/>
          <a:lstStyle/>
          <a:p>
            <a:pPr marL="514350" indent="-514350">
              <a:buFont typeface="+mj-lt"/>
              <a:buAutoNum type="arabicPeriod"/>
            </a:pPr>
            <a:r>
              <a:rPr lang="zh-TW" altLang="en-US" b="1" dirty="0" smtClean="0"/>
              <a:t>語文領域</a:t>
            </a:r>
            <a:endParaRPr lang="en-US" altLang="zh-TW" b="1" dirty="0" smtClean="0"/>
          </a:p>
          <a:p>
            <a:pPr marL="514350" indent="-514350">
              <a:buFont typeface="+mj-lt"/>
              <a:buAutoNum type="arabicPeriod"/>
            </a:pPr>
            <a:r>
              <a:rPr lang="zh-TW" altLang="en-US" b="1" dirty="0" smtClean="0"/>
              <a:t>數學領域</a:t>
            </a:r>
            <a:endParaRPr lang="en-US" altLang="zh-TW" b="1" dirty="0" smtClean="0"/>
          </a:p>
          <a:p>
            <a:pPr marL="514350" indent="-514350">
              <a:buFont typeface="+mj-lt"/>
              <a:buAutoNum type="arabicPeriod"/>
            </a:pPr>
            <a:r>
              <a:rPr lang="zh-TW" altLang="en-US" b="1" dirty="0"/>
              <a:t>自然領域</a:t>
            </a:r>
            <a:endParaRPr lang="en-US" altLang="zh-TW" b="1" dirty="0"/>
          </a:p>
          <a:p>
            <a:pPr marL="514350" indent="-514350">
              <a:buFont typeface="+mj-lt"/>
              <a:buAutoNum type="arabicPeriod"/>
            </a:pPr>
            <a:r>
              <a:rPr lang="zh-TW" altLang="en-US" b="1" dirty="0" smtClean="0"/>
              <a:t>社會領域</a:t>
            </a:r>
            <a:endParaRPr lang="en-US" altLang="zh-TW" b="1" dirty="0" smtClean="0"/>
          </a:p>
          <a:p>
            <a:pPr marL="514350" indent="-514350">
              <a:buFont typeface="+mj-lt"/>
              <a:buAutoNum type="arabicPeriod"/>
            </a:pPr>
            <a:r>
              <a:rPr lang="zh-TW" altLang="en-US" b="1" dirty="0" smtClean="0"/>
              <a:t>綜合活動領域</a:t>
            </a:r>
            <a:endParaRPr lang="en-US" altLang="zh-TW" b="1" dirty="0" smtClean="0"/>
          </a:p>
          <a:p>
            <a:pPr marL="514350" indent="-514350">
              <a:buFont typeface="+mj-lt"/>
              <a:buAutoNum type="arabicPeriod"/>
            </a:pPr>
            <a:r>
              <a:rPr lang="zh-TW" altLang="en-US" b="1" dirty="0" smtClean="0"/>
              <a:t>科技領域</a:t>
            </a:r>
            <a:endParaRPr lang="en-US" altLang="zh-TW" b="1" dirty="0" smtClean="0"/>
          </a:p>
          <a:p>
            <a:pPr marL="514350" indent="-514350">
              <a:buFont typeface="+mj-lt"/>
              <a:buAutoNum type="arabicPeriod"/>
            </a:pPr>
            <a:r>
              <a:rPr lang="zh-TW" altLang="en-US" b="1" dirty="0" smtClean="0"/>
              <a:t>藝術領域</a:t>
            </a:r>
            <a:endParaRPr lang="en-US" altLang="zh-TW" b="1" dirty="0" smtClean="0"/>
          </a:p>
          <a:p>
            <a:pPr marL="514350" indent="-514350">
              <a:buFont typeface="+mj-lt"/>
              <a:buAutoNum type="arabicPeriod"/>
            </a:pPr>
            <a:r>
              <a:rPr lang="zh-TW" altLang="en-US" b="1" dirty="0"/>
              <a:t>健</a:t>
            </a:r>
            <a:r>
              <a:rPr lang="zh-TW" altLang="en-US" b="1" dirty="0" smtClean="0"/>
              <a:t>康與體育領域</a:t>
            </a:r>
            <a:endParaRPr lang="en-US" altLang="zh-TW" b="1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12-14-2016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師大助教研習 </a:t>
            </a:r>
            <a:r>
              <a:rPr lang="en-US" altLang="zh-TW" smtClean="0"/>
              <a:t>- </a:t>
            </a:r>
            <a:r>
              <a:rPr lang="zh-TW" altLang="en-US" smtClean="0"/>
              <a:t>教學方法變變變！                  </a:t>
            </a:r>
            <a:r>
              <a:rPr lang="en-US" altLang="zh-TW" smtClean="0"/>
              <a:t>by</a:t>
            </a:r>
            <a:r>
              <a:rPr lang="zh-TW" altLang="en-US" smtClean="0"/>
              <a:t>國立清大   呂秀蓮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AE08F-B0D1-40BF-86F2-9ED93507FC6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39740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41600" y="245771"/>
            <a:ext cx="6449453" cy="913327"/>
          </a:xfrm>
          <a:solidFill>
            <a:srgbClr val="FFFF00"/>
          </a:solidFill>
        </p:spPr>
        <p:txBody>
          <a:bodyPr/>
          <a:lstStyle/>
          <a:p>
            <a:pPr algn="ctr"/>
            <a:r>
              <a:rPr lang="zh-TW" altLang="en-US" dirty="0" smtClean="0">
                <a:solidFill>
                  <a:schemeClr val="accent6">
                    <a:lumMod val="75000"/>
                  </a:schemeClr>
                </a:solidFill>
              </a:rPr>
              <a:t>教學方法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4625" y="2677934"/>
            <a:ext cx="10507437" cy="786483"/>
          </a:xfrm>
          <a:ln w="76200">
            <a:solidFill>
              <a:srgbClr val="FFC000"/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txBody>
          <a:bodyPr/>
          <a:lstStyle/>
          <a:p>
            <a:pPr marL="0" indent="0" algn="ctr">
              <a:spcBef>
                <a:spcPts val="1200"/>
              </a:spcBef>
              <a:buNone/>
            </a:pPr>
            <a:r>
              <a:rPr lang="zh-TW" altLang="en-US" sz="3600" b="1" dirty="0" smtClean="0">
                <a:solidFill>
                  <a:srgbClr val="0000CC"/>
                </a:solidFill>
              </a:rPr>
              <a:t>根據課程目標，教學方法需要變！</a:t>
            </a:r>
            <a:r>
              <a:rPr lang="zh-TW" altLang="en-US" sz="3600" b="1" dirty="0">
                <a:solidFill>
                  <a:srgbClr val="0000CC"/>
                </a:solidFill>
              </a:rPr>
              <a:t>變</a:t>
            </a:r>
            <a:r>
              <a:rPr lang="zh-TW" altLang="en-US" sz="3600" b="1" dirty="0" smtClean="0">
                <a:solidFill>
                  <a:srgbClr val="0000CC"/>
                </a:solidFill>
              </a:rPr>
              <a:t>！</a:t>
            </a:r>
            <a:r>
              <a:rPr lang="zh-TW" altLang="en-US" sz="3600" b="1" dirty="0">
                <a:solidFill>
                  <a:srgbClr val="0000CC"/>
                </a:solidFill>
              </a:rPr>
              <a:t>變</a:t>
            </a:r>
            <a:r>
              <a:rPr lang="zh-TW" altLang="en-US" sz="3600" b="1" dirty="0" smtClean="0">
                <a:solidFill>
                  <a:srgbClr val="0000CC"/>
                </a:solidFill>
              </a:rPr>
              <a:t>！</a:t>
            </a:r>
            <a:endParaRPr lang="en-US" altLang="zh-TW" sz="3600" b="1" dirty="0" smtClean="0">
              <a:solidFill>
                <a:srgbClr val="0000CC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12-14-2016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師大助教研習 </a:t>
            </a:r>
            <a:r>
              <a:rPr lang="en-US" altLang="zh-TW" smtClean="0"/>
              <a:t>- </a:t>
            </a:r>
            <a:r>
              <a:rPr lang="zh-TW" altLang="en-US" smtClean="0"/>
              <a:t>教學方法變變變！                  </a:t>
            </a:r>
            <a:r>
              <a:rPr lang="en-US" altLang="zh-TW" smtClean="0"/>
              <a:t>by</a:t>
            </a:r>
            <a:r>
              <a:rPr lang="zh-TW" altLang="en-US" smtClean="0"/>
              <a:t>國立清大   呂秀蓮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AE08F-B0D1-40BF-86F2-9ED93507FC6E}" type="slidenum">
              <a:rPr lang="en-US" smtClean="0"/>
              <a:t>30</a:t>
            </a:fld>
            <a:endParaRPr 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1582963" y="4315899"/>
            <a:ext cx="8836045" cy="823845"/>
          </a:xfrm>
          <a:prstGeom prst="rect">
            <a:avLst/>
          </a:prstGeom>
          <a:noFill/>
          <a:ln w="76200">
            <a:solidFill>
              <a:srgbClr val="FFC000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prst="convex"/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1200"/>
              </a:spcBef>
              <a:buFontTx/>
              <a:buNone/>
            </a:pPr>
            <a:r>
              <a:rPr lang="zh-TW" altLang="en-US" sz="3600" b="1" dirty="0" smtClean="0">
                <a:solidFill>
                  <a:schemeClr val="bg2">
                    <a:lumMod val="75000"/>
                  </a:schemeClr>
                </a:solidFill>
              </a:rPr>
              <a:t>祝各位享受教學設計變中之樂！</a:t>
            </a:r>
            <a:endParaRPr lang="en-US" altLang="zh-TW" sz="3600" b="1" dirty="0" smtClean="0">
              <a:solidFill>
                <a:schemeClr val="bg2">
                  <a:lumMod val="75000"/>
                </a:schemeClr>
              </a:solidFill>
            </a:endParaRPr>
          </a:p>
          <a:p>
            <a:pPr marL="0" indent="0" algn="ctr">
              <a:spcBef>
                <a:spcPts val="1200"/>
              </a:spcBef>
              <a:buFontTx/>
              <a:buNone/>
            </a:pPr>
            <a:endParaRPr lang="en-US" sz="3600" b="1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27305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0" y="629816"/>
            <a:ext cx="6553200" cy="1143000"/>
          </a:xfrm>
        </p:spPr>
        <p:txBody>
          <a:bodyPr/>
          <a:lstStyle/>
          <a:p>
            <a:r>
              <a:rPr lang="zh-TW" altLang="en-US" dirty="0"/>
              <a:t>參</a:t>
            </a:r>
            <a:r>
              <a:rPr lang="zh-TW" altLang="en-US" dirty="0" smtClean="0"/>
              <a:t>考文</a:t>
            </a:r>
            <a:r>
              <a:rPr lang="zh-TW" altLang="en-US" dirty="0"/>
              <a:t>獻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26524" y="2073499"/>
            <a:ext cx="9324304" cy="4159875"/>
          </a:xfrm>
        </p:spPr>
        <p:txBody>
          <a:bodyPr/>
          <a:lstStyle/>
          <a:p>
            <a:r>
              <a:rPr lang="en-US" sz="2000" dirty="0" smtClean="0"/>
              <a:t>Wiggins</a:t>
            </a:r>
            <a:r>
              <a:rPr lang="en-US" sz="2000" dirty="0"/>
              <a:t>, G., &amp; </a:t>
            </a:r>
            <a:r>
              <a:rPr lang="en-US" sz="2000" dirty="0" err="1"/>
              <a:t>McTighe</a:t>
            </a:r>
            <a:r>
              <a:rPr lang="en-US" sz="2000" dirty="0"/>
              <a:t>, J. (2006). </a:t>
            </a:r>
            <a:r>
              <a:rPr lang="en-US" sz="2000" i="1" dirty="0"/>
              <a:t>Understanding by Design</a:t>
            </a:r>
            <a:r>
              <a:rPr lang="en-US" sz="2000" dirty="0"/>
              <a:t> (2nd ed.). Columbus, Ohio: Pearson.</a:t>
            </a:r>
          </a:p>
          <a:p>
            <a:r>
              <a:rPr lang="en-US" sz="2000" dirty="0"/>
              <a:t>Wiggins, G., &amp; </a:t>
            </a:r>
            <a:r>
              <a:rPr lang="en-US" sz="2000" dirty="0" err="1"/>
              <a:t>McTighe</a:t>
            </a:r>
            <a:r>
              <a:rPr lang="en-US" sz="2000" dirty="0"/>
              <a:t>, J. (2011). </a:t>
            </a:r>
            <a:r>
              <a:rPr lang="en-US" sz="2000" i="1" dirty="0"/>
              <a:t>The Understanding by Design Guide to Creating High-Quality Units</a:t>
            </a:r>
            <a:r>
              <a:rPr lang="en-US" sz="2000" dirty="0"/>
              <a:t>. Alexandria, Virginia USA: ASCD.</a:t>
            </a:r>
          </a:p>
          <a:p>
            <a:r>
              <a:rPr lang="en-US" sz="2000" dirty="0"/>
              <a:t>Wiggins, G., &amp; </a:t>
            </a:r>
            <a:r>
              <a:rPr lang="en-US" sz="2000" dirty="0" err="1"/>
              <a:t>McTighe</a:t>
            </a:r>
            <a:r>
              <a:rPr lang="en-US" sz="2000" dirty="0"/>
              <a:t>, J. (2012). </a:t>
            </a:r>
            <a:r>
              <a:rPr lang="en-US" sz="2000" i="1" dirty="0"/>
              <a:t>The Understanding by Design Guide to Advanced Concepts in Creating and Reviewing Units</a:t>
            </a:r>
            <a:r>
              <a:rPr lang="en-US" sz="2000" dirty="0"/>
              <a:t>. Alexandria, Virginia USA: ASCD.</a:t>
            </a:r>
          </a:p>
          <a:p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12-14-2016</a:t>
            </a:r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師大助教研習 </a:t>
            </a:r>
            <a:r>
              <a:rPr lang="en-US" altLang="zh-TW" smtClean="0"/>
              <a:t>- </a:t>
            </a:r>
            <a:r>
              <a:rPr lang="zh-TW" altLang="en-US" smtClean="0"/>
              <a:t>教學方法變變變！                  </a:t>
            </a:r>
            <a:r>
              <a:rPr lang="en-US" altLang="zh-TW" smtClean="0"/>
              <a:t>by</a:t>
            </a:r>
            <a:r>
              <a:rPr lang="zh-TW" altLang="en-US" smtClean="0"/>
              <a:t>國立清大   呂秀蓮</a:t>
            </a:r>
            <a:endParaRPr lang="en-US" altLang="zh-TW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AE08F-B0D1-40BF-86F2-9ED93507FC6E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49220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92124" y="5038"/>
            <a:ext cx="10024789" cy="1143000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pPr algn="ctr"/>
            <a:r>
              <a:rPr lang="en-US" altLang="zh-TW" dirty="0">
                <a:solidFill>
                  <a:schemeClr val="accent1">
                    <a:lumMod val="50000"/>
                  </a:schemeClr>
                </a:solidFill>
              </a:rPr>
              <a:t>OECD </a:t>
            </a:r>
            <a:r>
              <a:rPr lang="en-US" altLang="zh-TW" dirty="0" smtClean="0">
                <a:solidFill>
                  <a:schemeClr val="accent1">
                    <a:lumMod val="50000"/>
                  </a:schemeClr>
                </a:solidFill>
              </a:rPr>
              <a:t>2030</a:t>
            </a:r>
            <a:r>
              <a:rPr lang="zh-TW" altLang="en-US" dirty="0" smtClean="0">
                <a:solidFill>
                  <a:schemeClr val="accent1">
                    <a:lumMod val="50000"/>
                  </a:schemeClr>
                </a:solidFill>
              </a:rPr>
              <a:t>年的教育架構</a:t>
            </a:r>
            <a:r>
              <a:rPr lang="en-US" altLang="zh-TW" dirty="0" smtClean="0">
                <a:solidFill>
                  <a:schemeClr val="accent1">
                    <a:lumMod val="50000"/>
                  </a:schemeClr>
                </a:solidFill>
              </a:rPr>
              <a:t>(</a:t>
            </a:r>
            <a:r>
              <a:rPr lang="zh-TW" altLang="en-US" dirty="0" smtClean="0">
                <a:solidFill>
                  <a:schemeClr val="accent1">
                    <a:lumMod val="50000"/>
                  </a:schemeClr>
                </a:solidFill>
              </a:rPr>
              <a:t>學生該學什麼</a:t>
            </a:r>
            <a:r>
              <a:rPr lang="en-US" altLang="zh-TW" dirty="0" smtClean="0">
                <a:solidFill>
                  <a:schemeClr val="accent1">
                    <a:lumMod val="50000"/>
                  </a:schemeClr>
                </a:solidFill>
              </a:rPr>
              <a:t>)</a:t>
            </a:r>
            <a:r>
              <a:rPr lang="en-US" altLang="zh-TW" dirty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en-US" altLang="zh-TW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altLang="zh-TW" sz="2862" dirty="0">
                <a:solidFill>
                  <a:schemeClr val="accent1">
                    <a:lumMod val="50000"/>
                  </a:schemeClr>
                </a:solidFill>
              </a:rPr>
              <a:t>(</a:t>
            </a:r>
            <a:r>
              <a:rPr lang="zh-TW" altLang="en-US" sz="2862" dirty="0">
                <a:solidFill>
                  <a:schemeClr val="accent1">
                    <a:lumMod val="50000"/>
                  </a:schemeClr>
                </a:solidFill>
              </a:rPr>
              <a:t>摘自</a:t>
            </a:r>
            <a:r>
              <a:rPr lang="en-US" altLang="zh-TW" sz="2862" dirty="0">
                <a:solidFill>
                  <a:schemeClr val="accent1">
                    <a:lumMod val="50000"/>
                  </a:schemeClr>
                </a:solidFill>
              </a:rPr>
              <a:t>OECD)</a:t>
            </a:r>
            <a:endParaRPr lang="zh-TW" alt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" name="內容版面配置區 4"/>
          <p:cNvSpPr>
            <a:spLocks noGrp="1"/>
          </p:cNvSpPr>
          <p:nvPr>
            <p:ph idx="1"/>
          </p:nvPr>
        </p:nvSpPr>
        <p:spPr>
          <a:xfrm>
            <a:off x="888642" y="1592118"/>
            <a:ext cx="4146997" cy="2451848"/>
          </a:xfrm>
        </p:spPr>
        <p:txBody>
          <a:bodyPr>
            <a:normAutofit/>
          </a:bodyPr>
          <a:lstStyle/>
          <a:p>
            <a:r>
              <a:rPr lang="zh-TW" altLang="en-US" b="1" dirty="0" smtClean="0"/>
              <a:t>知識</a:t>
            </a:r>
            <a:endParaRPr lang="en-US" altLang="zh-TW" b="1" dirty="0" smtClean="0"/>
          </a:p>
          <a:p>
            <a:pPr lvl="1"/>
            <a:r>
              <a:rPr lang="zh-TW" altLang="en-US" b="1" dirty="0" smtClean="0"/>
              <a:t>學科知識</a:t>
            </a:r>
            <a:endParaRPr lang="en-US" altLang="zh-TW" b="1" dirty="0" smtClean="0"/>
          </a:p>
          <a:p>
            <a:pPr lvl="1"/>
            <a:r>
              <a:rPr lang="zh-TW" altLang="en-US" b="1" dirty="0" smtClean="0"/>
              <a:t>跨學科知識</a:t>
            </a:r>
            <a:endParaRPr lang="en-US" altLang="zh-TW" b="1" dirty="0" smtClean="0"/>
          </a:p>
          <a:p>
            <a:pPr lvl="1"/>
            <a:r>
              <a:rPr lang="zh-TW" altLang="en-US" b="1" dirty="0" smtClean="0"/>
              <a:t>實用知識</a:t>
            </a:r>
            <a:endParaRPr lang="en-US" altLang="zh-TW" b="1" dirty="0" smtClean="0"/>
          </a:p>
          <a:p>
            <a:pPr marL="0" lvl="0" indent="0">
              <a:buNone/>
            </a:pPr>
            <a:endParaRPr lang="en-US" altLang="zh-TW" b="1" dirty="0" smtClean="0"/>
          </a:p>
          <a:p>
            <a:pPr marL="0" indent="0">
              <a:buNone/>
            </a:pPr>
            <a:endParaRPr lang="en-US" altLang="zh-TW" b="1" dirty="0"/>
          </a:p>
        </p:txBody>
      </p:sp>
      <p:sp>
        <p:nvSpPr>
          <p:cNvPr id="6" name="內容版面配置區 4"/>
          <p:cNvSpPr txBox="1">
            <a:spLocks/>
          </p:cNvSpPr>
          <p:nvPr/>
        </p:nvSpPr>
        <p:spPr>
          <a:xfrm>
            <a:off x="4083636" y="1576219"/>
            <a:ext cx="4651616" cy="2225688"/>
          </a:xfrm>
          <a:prstGeom prst="rect">
            <a:avLst/>
          </a:prstGeom>
        </p:spPr>
        <p:txBody>
          <a:bodyPr vert="horz" lIns="84406" tIns="42203" rIns="84406" bIns="42203" rtlCol="0">
            <a:normAutofit/>
          </a:bodyPr>
          <a:lstStyle/>
          <a:p>
            <a:pPr marL="316531" indent="-316531">
              <a:spcBef>
                <a:spcPct val="20000"/>
              </a:spcBef>
              <a:buFont typeface="Arial" pitchFamily="34" charset="0"/>
              <a:buChar char="•"/>
            </a:pPr>
            <a:r>
              <a:rPr lang="zh-TW" altLang="en-US" sz="3200" b="1" dirty="0">
                <a:solidFill>
                  <a:prstClr val="black"/>
                </a:solidFill>
                <a:latin typeface="微軟正黑體" pitchFamily="34" charset="-120"/>
                <a:ea typeface="微軟正黑體" pitchFamily="34" charset="-120"/>
              </a:rPr>
              <a:t>技</a:t>
            </a:r>
            <a:r>
              <a:rPr lang="zh-TW" altLang="en-US" sz="3200" b="1" dirty="0" smtClean="0">
                <a:solidFill>
                  <a:prstClr val="black"/>
                </a:solidFill>
                <a:latin typeface="微軟正黑體" pitchFamily="34" charset="-120"/>
                <a:ea typeface="微軟正黑體" pitchFamily="34" charset="-120"/>
              </a:rPr>
              <a:t>能</a:t>
            </a:r>
            <a:endParaRPr lang="en-US" altLang="zh-TW" sz="3200" b="1" dirty="0" smtClean="0">
              <a:solidFill>
                <a:prstClr val="black"/>
              </a:solidFill>
              <a:latin typeface="微軟正黑體" pitchFamily="34" charset="-120"/>
              <a:ea typeface="微軟正黑體" pitchFamily="34" charset="-120"/>
            </a:endParaRPr>
          </a:p>
          <a:p>
            <a:pPr marL="738572" lvl="1" indent="-316531">
              <a:spcBef>
                <a:spcPct val="20000"/>
              </a:spcBef>
              <a:buFontTx/>
              <a:buChar char="-"/>
            </a:pPr>
            <a:r>
              <a:rPr lang="zh-TW" altLang="en-US" sz="2954" b="1" dirty="0">
                <a:solidFill>
                  <a:prstClr val="black"/>
                </a:solidFill>
                <a:latin typeface="微軟正黑體" pitchFamily="34" charset="-120"/>
                <a:ea typeface="微軟正黑體" pitchFamily="34" charset="-120"/>
              </a:rPr>
              <a:t>認知與後設認知技能</a:t>
            </a:r>
            <a:endParaRPr lang="en-US" altLang="zh-TW" sz="2954" b="1" dirty="0">
              <a:solidFill>
                <a:prstClr val="black"/>
              </a:solidFill>
              <a:latin typeface="微軟正黑體" pitchFamily="34" charset="-120"/>
              <a:ea typeface="微軟正黑體" pitchFamily="34" charset="-120"/>
            </a:endParaRPr>
          </a:p>
          <a:p>
            <a:pPr marL="738572" lvl="1" indent="-316531">
              <a:spcBef>
                <a:spcPct val="20000"/>
              </a:spcBef>
              <a:buFontTx/>
              <a:buChar char="-"/>
            </a:pPr>
            <a:r>
              <a:rPr lang="zh-TW" altLang="en-US" sz="2954" b="1" dirty="0">
                <a:solidFill>
                  <a:prstClr val="black"/>
                </a:solidFill>
                <a:latin typeface="微軟正黑體" pitchFamily="34" charset="-120"/>
                <a:ea typeface="微軟正黑體" pitchFamily="34" charset="-120"/>
              </a:rPr>
              <a:t>社會與情緒技能</a:t>
            </a:r>
            <a:endParaRPr lang="en-US" altLang="zh-TW" sz="2954" b="1" dirty="0">
              <a:solidFill>
                <a:prstClr val="black"/>
              </a:solidFill>
              <a:latin typeface="微軟正黑體" pitchFamily="34" charset="-120"/>
              <a:ea typeface="微軟正黑體" pitchFamily="34" charset="-120"/>
            </a:endParaRPr>
          </a:p>
          <a:p>
            <a:pPr marL="738572" lvl="1" indent="-316531">
              <a:spcBef>
                <a:spcPct val="20000"/>
              </a:spcBef>
              <a:buFontTx/>
              <a:buChar char="-"/>
            </a:pPr>
            <a:r>
              <a:rPr lang="zh-TW" altLang="en-US" sz="2954" b="1" dirty="0">
                <a:solidFill>
                  <a:prstClr val="black"/>
                </a:solidFill>
                <a:latin typeface="微軟正黑體" pitchFamily="34" charset="-120"/>
                <a:ea typeface="微軟正黑體" pitchFamily="34" charset="-120"/>
              </a:rPr>
              <a:t>身體與實用性技</a:t>
            </a:r>
            <a:r>
              <a:rPr lang="zh-TW" altLang="en-US" sz="2954" b="1" dirty="0" smtClean="0">
                <a:solidFill>
                  <a:prstClr val="black"/>
                </a:solidFill>
                <a:latin typeface="微軟正黑體" pitchFamily="34" charset="-120"/>
                <a:ea typeface="微軟正黑體" pitchFamily="34" charset="-120"/>
              </a:rPr>
              <a:t>能</a:t>
            </a:r>
            <a:endParaRPr lang="en-US" altLang="zh-TW" sz="2954" b="1" dirty="0">
              <a:solidFill>
                <a:prstClr val="black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pic>
        <p:nvPicPr>
          <p:cNvPr id="8" name="圖片 7" descr="PISA2018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27728" y="4512467"/>
            <a:ext cx="10611292" cy="170045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476410" y="6065905"/>
            <a:ext cx="550548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dirty="0" smtClean="0">
                <a:solidFill>
                  <a:schemeClr val="accent1">
                    <a:lumMod val="50000"/>
                  </a:schemeClr>
                </a:solidFill>
              </a:rPr>
              <a:t>PISA: Program for International Student Assessment</a:t>
            </a:r>
          </a:p>
          <a:p>
            <a:pPr algn="ctr"/>
            <a:r>
              <a:rPr lang="zh-TW" altLang="en-US" dirty="0" smtClean="0">
                <a:solidFill>
                  <a:schemeClr val="accent1">
                    <a:lumMod val="50000"/>
                  </a:schemeClr>
                </a:solidFill>
              </a:rPr>
              <a:t>國際學生</a:t>
            </a:r>
            <a:r>
              <a:rPr lang="zh-TW" altLang="en-US" dirty="0">
                <a:solidFill>
                  <a:schemeClr val="accent1">
                    <a:lumMod val="50000"/>
                  </a:schemeClr>
                </a:solidFill>
              </a:rPr>
              <a:t>評</a:t>
            </a:r>
            <a:r>
              <a:rPr lang="zh-TW" altLang="en-US" dirty="0" smtClean="0">
                <a:solidFill>
                  <a:schemeClr val="accent1">
                    <a:lumMod val="50000"/>
                  </a:schemeClr>
                </a:solidFill>
              </a:rPr>
              <a:t>量項目</a:t>
            </a:r>
            <a:endParaRPr lang="en-US" altLang="zh-TW" dirty="0" smtClean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Oval 3"/>
          <p:cNvSpPr/>
          <p:nvPr/>
        </p:nvSpPr>
        <p:spPr bwMode="auto">
          <a:xfrm>
            <a:off x="885748" y="2060619"/>
            <a:ext cx="2900642" cy="695459"/>
          </a:xfrm>
          <a:prstGeom prst="ellipse">
            <a:avLst/>
          </a:prstGeom>
          <a:noFill/>
          <a:ln w="76200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Oval 8"/>
          <p:cNvSpPr/>
          <p:nvPr/>
        </p:nvSpPr>
        <p:spPr bwMode="auto">
          <a:xfrm>
            <a:off x="4298985" y="2171997"/>
            <a:ext cx="1545465" cy="472702"/>
          </a:xfrm>
          <a:prstGeom prst="ellipse">
            <a:avLst/>
          </a:prstGeom>
          <a:noFill/>
          <a:ln w="76200" cap="flat" cmpd="sng" algn="ctr">
            <a:solidFill>
              <a:srgbClr val="7030A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Oval 10"/>
          <p:cNvSpPr/>
          <p:nvPr/>
        </p:nvSpPr>
        <p:spPr bwMode="auto">
          <a:xfrm>
            <a:off x="4281420" y="3257806"/>
            <a:ext cx="1545465" cy="472702"/>
          </a:xfrm>
          <a:prstGeom prst="ellipse">
            <a:avLst/>
          </a:prstGeom>
          <a:noFill/>
          <a:ln w="76200" cap="flat" cmpd="sng" algn="ctr">
            <a:solidFill>
              <a:srgbClr val="7030A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" name="內容版面配置區 4"/>
          <p:cNvSpPr txBox="1">
            <a:spLocks/>
          </p:cNvSpPr>
          <p:nvPr/>
        </p:nvSpPr>
        <p:spPr>
          <a:xfrm>
            <a:off x="8431425" y="1765701"/>
            <a:ext cx="3394735" cy="848520"/>
          </a:xfrm>
          <a:prstGeom prst="rect">
            <a:avLst/>
          </a:prstGeom>
        </p:spPr>
        <p:txBody>
          <a:bodyPr vert="horz" lIns="84406" tIns="42203" rIns="84406" bIns="42203" rtlCol="0">
            <a:normAutofit/>
          </a:bodyPr>
          <a:lstStyle/>
          <a:p>
            <a:pPr marL="316531" indent="-316531">
              <a:spcBef>
                <a:spcPct val="20000"/>
              </a:spcBef>
              <a:buFont typeface="Arial" pitchFamily="34" charset="0"/>
              <a:buChar char="•"/>
            </a:pPr>
            <a:r>
              <a:rPr lang="zh-TW" altLang="en-US" sz="3200" b="1" dirty="0" smtClean="0"/>
              <a:t>態</a:t>
            </a:r>
            <a:r>
              <a:rPr lang="zh-TW" altLang="en-US" sz="3200" b="1" dirty="0"/>
              <a:t>度與價</a:t>
            </a:r>
            <a:r>
              <a:rPr lang="zh-TW" altLang="en-US" sz="3200" b="1" dirty="0" smtClean="0"/>
              <a:t>值觀</a:t>
            </a:r>
            <a:endParaRPr lang="en-US" altLang="zh-TW" sz="3200" b="1" dirty="0"/>
          </a:p>
          <a:p>
            <a:pPr marL="422041" lvl="1">
              <a:spcBef>
                <a:spcPct val="20000"/>
              </a:spcBef>
            </a:pPr>
            <a:endParaRPr lang="en-US" altLang="zh-TW" sz="2954" b="1" dirty="0" smtClean="0">
              <a:solidFill>
                <a:prstClr val="black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14" name="Cloud Callout 13"/>
          <p:cNvSpPr/>
          <p:nvPr/>
        </p:nvSpPr>
        <p:spPr bwMode="auto">
          <a:xfrm>
            <a:off x="8807409" y="2948549"/>
            <a:ext cx="3122837" cy="1754853"/>
          </a:xfrm>
          <a:prstGeom prst="cloudCallout">
            <a:avLst>
              <a:gd name="adj1" fmla="val -53761"/>
              <a:gd name="adj2" fmla="val -65392"/>
            </a:avLst>
          </a:prstGeom>
          <a:noFill/>
          <a:ln w="38100" cap="flat" cmpd="sng" algn="ctr">
            <a:solidFill>
              <a:schemeClr val="accent6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zh-TW" altLang="en-US" sz="2800" b="1" dirty="0" smtClean="0">
                <a:solidFill>
                  <a:srgbClr val="C00000"/>
                </a:solidFill>
              </a:rPr>
              <a:t>知識、技能、</a:t>
            </a:r>
            <a:r>
              <a:rPr lang="zh-TW" altLang="en-US" sz="2800" b="1" dirty="0">
                <a:solidFill>
                  <a:srgbClr val="C00000"/>
                </a:solidFill>
              </a:rPr>
              <a:t>態</a:t>
            </a:r>
            <a:r>
              <a:rPr lang="zh-TW" altLang="en-US" sz="2800" b="1" dirty="0" smtClean="0">
                <a:solidFill>
                  <a:srgbClr val="C00000"/>
                </a:solidFill>
              </a:rPr>
              <a:t>度</a:t>
            </a:r>
            <a:r>
              <a:rPr lang="en-US" altLang="zh-TW" sz="2800" b="1" dirty="0" smtClean="0">
                <a:solidFill>
                  <a:srgbClr val="C00000"/>
                </a:solidFill>
              </a:rPr>
              <a:t>(</a:t>
            </a:r>
            <a:r>
              <a:rPr lang="zh-TW" altLang="en-US" sz="2800" b="1" dirty="0" smtClean="0">
                <a:solidFill>
                  <a:srgbClr val="C00000"/>
                </a:solidFill>
              </a:rPr>
              <a:t>核</a:t>
            </a:r>
            <a:r>
              <a:rPr lang="zh-TW" altLang="en-US" sz="2800" b="1" dirty="0">
                <a:solidFill>
                  <a:srgbClr val="C00000"/>
                </a:solidFill>
              </a:rPr>
              <a:t>心素養</a:t>
            </a:r>
            <a:r>
              <a:rPr lang="zh-TW" altLang="en-US" sz="2800" b="1" dirty="0" smtClean="0">
                <a:solidFill>
                  <a:srgbClr val="C00000"/>
                </a:solidFill>
              </a:rPr>
              <a:t>？</a:t>
            </a:r>
            <a:r>
              <a:rPr lang="en-US" altLang="zh-TW" sz="2800" b="1" dirty="0" smtClean="0">
                <a:solidFill>
                  <a:srgbClr val="C00000"/>
                </a:solidFill>
              </a:rPr>
              <a:t>)</a:t>
            </a:r>
            <a:endParaRPr lang="en-US" sz="2800" b="1" dirty="0">
              <a:solidFill>
                <a:srgbClr val="C00000"/>
              </a:solidFill>
            </a:endParaRPr>
          </a:p>
          <a:p>
            <a:pPr lvl="0"/>
            <a:endParaRPr lang="en-US" sz="2800" b="1" dirty="0">
              <a:solidFill>
                <a:srgbClr val="C00000"/>
              </a:solidFill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12-14-2016</a:t>
            </a:r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AE08F-B0D1-40BF-86F2-9ED93507FC6E}" type="slidenum">
              <a:rPr lang="en-US" smtClean="0"/>
              <a:t>4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師大助教研習 </a:t>
            </a:r>
            <a:r>
              <a:rPr lang="en-US" altLang="zh-TW" smtClean="0"/>
              <a:t>- </a:t>
            </a:r>
            <a:r>
              <a:rPr lang="zh-TW" altLang="en-US" smtClean="0"/>
              <a:t>教學方法變變變！                  </a:t>
            </a:r>
            <a:r>
              <a:rPr lang="en-US" altLang="zh-TW" smtClean="0"/>
              <a:t>by</a:t>
            </a:r>
            <a:r>
              <a:rPr lang="zh-TW" altLang="en-US" smtClean="0"/>
              <a:t>國立清大   呂秀蓮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354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/>
      <p:bldP spid="4" grpId="0" animBg="1"/>
      <p:bldP spid="9" grpId="0" animBg="1"/>
      <p:bldP spid="11" grpId="0" animBg="1"/>
      <p:bldP spid="12" grpId="0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矩形 1"/>
          <p:cNvSpPr>
            <a:spLocks noChangeArrowheads="1"/>
          </p:cNvSpPr>
          <p:nvPr/>
        </p:nvSpPr>
        <p:spPr bwMode="auto">
          <a:xfrm>
            <a:off x="1440871" y="256310"/>
            <a:ext cx="9144000" cy="646331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>
            <a:spAutoFit/>
          </a:bodyPr>
          <a:lstStyle>
            <a:lvl1pPr>
              <a:buClr>
                <a:srgbClr val="FFFF66"/>
              </a:buClr>
              <a:buSzPct val="75000"/>
              <a:buFont typeface="Monotype Sorts" pitchFamily="-48" charset="2"/>
              <a:buChar char="/"/>
              <a:defRPr sz="3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>
              <a:buClr>
                <a:srgbClr val="FF6666"/>
              </a:buClr>
              <a:buSzPct val="75000"/>
              <a:buFont typeface="Monotype Sorts" pitchFamily="-48" charset="2"/>
              <a:buChar char="/"/>
              <a:defRPr sz="28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>
              <a:buClr>
                <a:srgbClr val="66CCFF"/>
              </a:buClr>
              <a:buSzPct val="75000"/>
              <a:buFont typeface="Monotype Sorts" pitchFamily="-48" charset="2"/>
              <a:buChar char="/"/>
              <a:defRPr sz="24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>
              <a:buClr>
                <a:srgbClr val="80FF00"/>
              </a:buClr>
              <a:buSzPct val="75000"/>
              <a:buFont typeface="Monotype Sorts" pitchFamily="-48" charset="2"/>
              <a:buChar char="/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>
              <a:buClr>
                <a:srgbClr val="FFCC66"/>
              </a:buClr>
              <a:buSzPct val="75000"/>
              <a:buFont typeface="Monotype Sorts" pitchFamily="-48" charset="2"/>
              <a:buChar char="/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CC66"/>
              </a:buClr>
              <a:buSzPct val="75000"/>
              <a:buFont typeface="Monotype Sorts" pitchFamily="-48" charset="2"/>
              <a:buChar char="/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CC66"/>
              </a:buClr>
              <a:buSzPct val="75000"/>
              <a:buFont typeface="Monotype Sorts" pitchFamily="-48" charset="2"/>
              <a:buChar char="/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CC66"/>
              </a:buClr>
              <a:buSzPct val="75000"/>
              <a:buFont typeface="Monotype Sorts" pitchFamily="-48" charset="2"/>
              <a:buChar char="/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CC66"/>
              </a:buClr>
              <a:buSzPct val="75000"/>
              <a:buFont typeface="Monotype Sorts" pitchFamily="-48" charset="2"/>
              <a:buChar char="/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>
              <a:buClrTx/>
              <a:buSzTx/>
              <a:buFontTx/>
              <a:buNone/>
            </a:pPr>
            <a:r>
              <a:rPr lang="zh-TW" altLang="en-US" sz="3600" b="1" dirty="0" smtClean="0">
                <a:solidFill>
                  <a:srgbClr val="0006B3"/>
                </a:solidFill>
                <a:latin typeface="Arial" panose="020B0604020202020204" pitchFamily="34" charset="0"/>
              </a:rPr>
              <a:t>認知層級分類</a:t>
            </a:r>
            <a:endParaRPr lang="zh-TW" altLang="en-US" sz="3600" b="1" dirty="0">
              <a:solidFill>
                <a:srgbClr val="0006B3"/>
              </a:solidFill>
              <a:latin typeface="Arial" panose="020B0604020202020204" pitchFamily="34" charset="0"/>
            </a:endParaRPr>
          </a:p>
        </p:txBody>
      </p:sp>
      <p:graphicFrame>
        <p:nvGraphicFramePr>
          <p:cNvPr id="3" name="表格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0450591"/>
              </p:ext>
            </p:extLst>
          </p:nvPr>
        </p:nvGraphicFramePr>
        <p:xfrm>
          <a:off x="1136071" y="1318059"/>
          <a:ext cx="10169238" cy="5124303"/>
        </p:xfrm>
        <a:graphic>
          <a:graphicData uri="http://schemas.openxmlformats.org/drawingml/2006/table">
            <a:tbl>
              <a:tblPr/>
              <a:tblGrid>
                <a:gridCol w="5084619"/>
                <a:gridCol w="5084619"/>
              </a:tblGrid>
              <a:tr h="569367">
                <a:tc>
                  <a:txBody>
                    <a:bodyPr/>
                    <a:lstStyle>
                      <a:lvl1pPr>
                        <a:buClr>
                          <a:srgbClr val="FFFF66"/>
                        </a:buClr>
                        <a:buSzPct val="75000"/>
                        <a:buFont typeface="Monotype Sorts" pitchFamily="-48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buClr>
                          <a:srgbClr val="FF6666"/>
                        </a:buClr>
                        <a:buSzPct val="75000"/>
                        <a:buFont typeface="Monotype Sorts" pitchFamily="-48" charset="2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buClr>
                          <a:srgbClr val="66CCFF"/>
                        </a:buClr>
                        <a:buSzPct val="75000"/>
                        <a:buFont typeface="Monotype Sorts" pitchFamily="-48" charset="2"/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buClr>
                          <a:srgbClr val="80FF00"/>
                        </a:buClr>
                        <a:buSzPct val="75000"/>
                        <a:buFont typeface="Monotype Sorts" pitchFamily="-48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buClr>
                          <a:srgbClr val="FFCC66"/>
                        </a:buClr>
                        <a:buSzPct val="75000"/>
                        <a:buFont typeface="Monotype Sorts" pitchFamily="-48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CC66"/>
                        </a:buClr>
                        <a:buSzPct val="75000"/>
                        <a:buFont typeface="Monotype Sorts" pitchFamily="-48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CC66"/>
                        </a:buClr>
                        <a:buSzPct val="75000"/>
                        <a:buFont typeface="Monotype Sorts" pitchFamily="-48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CC66"/>
                        </a:buClr>
                        <a:buSzPct val="75000"/>
                        <a:buFont typeface="Monotype Sorts" pitchFamily="-48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CC66"/>
                        </a:buClr>
                        <a:buSzPct val="75000"/>
                        <a:buFont typeface="Monotype Sorts" pitchFamily="-48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mic Sans MS" panose="030F0702030302020204" pitchFamily="66" charset="0"/>
                          <a:ea typeface="MS PGothic" panose="020B0600070205080204" pitchFamily="34" charset="-128"/>
                        </a:rPr>
                        <a:t>Bloom, 1956</a:t>
                      </a:r>
                      <a:endParaRPr kumimoji="0" lang="zh-TW" alt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omic Sans MS" panose="030F0702030302020204" pitchFamily="66" charset="0"/>
                        <a:ea typeface="MS PGothic" panose="020B0600070205080204" pitchFamily="34" charset="-128"/>
                      </a:endParaRP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buClr>
                          <a:srgbClr val="FFFF66"/>
                        </a:buClr>
                        <a:buSzPct val="75000"/>
                        <a:buFont typeface="Monotype Sorts" pitchFamily="-48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buClr>
                          <a:srgbClr val="FF6666"/>
                        </a:buClr>
                        <a:buSzPct val="75000"/>
                        <a:buFont typeface="Monotype Sorts" pitchFamily="-48" charset="2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buClr>
                          <a:srgbClr val="66CCFF"/>
                        </a:buClr>
                        <a:buSzPct val="75000"/>
                        <a:buFont typeface="Monotype Sorts" pitchFamily="-48" charset="2"/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buClr>
                          <a:srgbClr val="80FF00"/>
                        </a:buClr>
                        <a:buSzPct val="75000"/>
                        <a:buFont typeface="Monotype Sorts" pitchFamily="-48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buClr>
                          <a:srgbClr val="FFCC66"/>
                        </a:buClr>
                        <a:buSzPct val="75000"/>
                        <a:buFont typeface="Monotype Sorts" pitchFamily="-48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CC66"/>
                        </a:buClr>
                        <a:buSzPct val="75000"/>
                        <a:buFont typeface="Monotype Sorts" pitchFamily="-48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CC66"/>
                        </a:buClr>
                        <a:buSzPct val="75000"/>
                        <a:buFont typeface="Monotype Sorts" pitchFamily="-48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CC66"/>
                        </a:buClr>
                        <a:buSzPct val="75000"/>
                        <a:buFont typeface="Monotype Sorts" pitchFamily="-48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CC66"/>
                        </a:buClr>
                        <a:buSzPct val="75000"/>
                        <a:buFont typeface="Monotype Sorts" pitchFamily="-48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mic Sans MS" panose="030F0702030302020204" pitchFamily="66" charset="0"/>
                          <a:ea typeface="MS PGothic" panose="020B0600070205080204" pitchFamily="34" charset="-128"/>
                        </a:rPr>
                        <a:t>Anderson</a:t>
                      </a:r>
                      <a:r>
                        <a:rPr kumimoji="0" lang="zh-TW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mic Sans MS" panose="030F0702030302020204" pitchFamily="66" charset="0"/>
                          <a:ea typeface="MS PGothic" panose="020B0600070205080204" pitchFamily="34" charset="-128"/>
                        </a:rPr>
                        <a:t> 等人</a:t>
                      </a:r>
                      <a:r>
                        <a:rPr kumimoji="0" lang="en-US" altLang="zh-TW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mic Sans MS" panose="030F0702030302020204" pitchFamily="66" charset="0"/>
                          <a:ea typeface="MS PGothic" panose="020B0600070205080204" pitchFamily="34" charset="-128"/>
                        </a:rPr>
                        <a:t>, 2001</a:t>
                      </a:r>
                      <a:endParaRPr kumimoji="0" lang="zh-TW" alt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omic Sans MS" panose="030F0702030302020204" pitchFamily="66" charset="0"/>
                        <a:ea typeface="MS PGothic" panose="020B0600070205080204" pitchFamily="34" charset="-128"/>
                      </a:endParaRP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569367">
                <a:tc>
                  <a:txBody>
                    <a:bodyPr/>
                    <a:lstStyle>
                      <a:lvl1pPr defTabSz="457200">
                        <a:buClr>
                          <a:srgbClr val="FFFF66"/>
                        </a:buClr>
                        <a:buSzPct val="75000"/>
                        <a:buFont typeface="Monotype Sorts" pitchFamily="-48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1pPr>
                      <a:lvl2pPr marL="742950" indent="-285750" defTabSz="457200">
                        <a:buClr>
                          <a:srgbClr val="FF6666"/>
                        </a:buClr>
                        <a:buSzPct val="75000"/>
                        <a:buFont typeface="Monotype Sorts" pitchFamily="-48" charset="2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2pPr>
                      <a:lvl3pPr marL="1143000" indent="-228600" defTabSz="457200">
                        <a:buClr>
                          <a:srgbClr val="66CCFF"/>
                        </a:buClr>
                        <a:buSzPct val="75000"/>
                        <a:buFont typeface="Monotype Sorts" pitchFamily="-48" charset="2"/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3pPr>
                      <a:lvl4pPr marL="1600200" indent="-228600" defTabSz="457200">
                        <a:buClr>
                          <a:srgbClr val="80FF00"/>
                        </a:buClr>
                        <a:buSzPct val="75000"/>
                        <a:buFont typeface="Monotype Sorts" pitchFamily="-48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4pPr>
                      <a:lvl5pPr marL="2057400" indent="-228600" defTabSz="457200">
                        <a:buClr>
                          <a:srgbClr val="FFCC66"/>
                        </a:buClr>
                        <a:buSzPct val="75000"/>
                        <a:buFont typeface="Monotype Sorts" pitchFamily="-48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CC66"/>
                        </a:buClr>
                        <a:buSzPct val="75000"/>
                        <a:buFont typeface="Monotype Sorts" pitchFamily="-48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CC66"/>
                        </a:buClr>
                        <a:buSzPct val="75000"/>
                        <a:buFont typeface="Monotype Sorts" pitchFamily="-48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CC66"/>
                        </a:buClr>
                        <a:buSzPct val="75000"/>
                        <a:buFont typeface="Monotype Sorts" pitchFamily="-48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CC66"/>
                        </a:buClr>
                        <a:buSzPct val="75000"/>
                        <a:buFont typeface="Monotype Sorts" pitchFamily="-48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omic Sans MS" panose="030F0702030302020204" pitchFamily="66" charset="0"/>
                          <a:ea typeface="MS PGothic" panose="020B0600070205080204" pitchFamily="34" charset="-128"/>
                        </a:rPr>
                        <a:t>高層次思維技巧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E0E8"/>
                    </a:solidFill>
                  </a:tcPr>
                </a:tc>
                <a:tc>
                  <a:txBody>
                    <a:bodyPr/>
                    <a:lstStyle>
                      <a:lvl1pPr>
                        <a:buClr>
                          <a:srgbClr val="FFFF66"/>
                        </a:buClr>
                        <a:buSzPct val="75000"/>
                        <a:buFont typeface="Monotype Sorts" pitchFamily="-48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buClr>
                          <a:srgbClr val="FF6666"/>
                        </a:buClr>
                        <a:buSzPct val="75000"/>
                        <a:buFont typeface="Monotype Sorts" pitchFamily="-48" charset="2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buClr>
                          <a:srgbClr val="66CCFF"/>
                        </a:buClr>
                        <a:buSzPct val="75000"/>
                        <a:buFont typeface="Monotype Sorts" pitchFamily="-48" charset="2"/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buClr>
                          <a:srgbClr val="80FF00"/>
                        </a:buClr>
                        <a:buSzPct val="75000"/>
                        <a:buFont typeface="Monotype Sorts" pitchFamily="-48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buClr>
                          <a:srgbClr val="FFCC66"/>
                        </a:buClr>
                        <a:buSzPct val="75000"/>
                        <a:buFont typeface="Monotype Sorts" pitchFamily="-48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CC66"/>
                        </a:buClr>
                        <a:buSzPct val="75000"/>
                        <a:buFont typeface="Monotype Sorts" pitchFamily="-48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CC66"/>
                        </a:buClr>
                        <a:buSzPct val="75000"/>
                        <a:buFont typeface="Monotype Sorts" pitchFamily="-48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CC66"/>
                        </a:buClr>
                        <a:buSzPct val="75000"/>
                        <a:buFont typeface="Monotype Sorts" pitchFamily="-48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CC66"/>
                        </a:buClr>
                        <a:buSzPct val="75000"/>
                        <a:buFont typeface="Monotype Sorts" pitchFamily="-48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omic Sans MS" panose="030F0702030302020204" pitchFamily="66" charset="0"/>
                          <a:ea typeface="MS PGothic" panose="020B0600070205080204" pitchFamily="34" charset="-128"/>
                        </a:rPr>
                        <a:t>高層次思維技巧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E0E8"/>
                    </a:solidFill>
                  </a:tcPr>
                </a:tc>
              </a:tr>
              <a:tr h="569367">
                <a:tc>
                  <a:txBody>
                    <a:bodyPr/>
                    <a:lstStyle>
                      <a:lvl1pPr defTabSz="457200">
                        <a:buClr>
                          <a:srgbClr val="FFFF66"/>
                        </a:buClr>
                        <a:buSzPct val="75000"/>
                        <a:buFont typeface="Monotype Sorts" pitchFamily="-48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1pPr>
                      <a:lvl2pPr marL="742950" indent="-285750" defTabSz="457200">
                        <a:buClr>
                          <a:srgbClr val="FF6666"/>
                        </a:buClr>
                        <a:buSzPct val="75000"/>
                        <a:buFont typeface="Monotype Sorts" pitchFamily="-48" charset="2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2pPr>
                      <a:lvl3pPr marL="1143000" indent="-228600" defTabSz="457200">
                        <a:buClr>
                          <a:srgbClr val="66CCFF"/>
                        </a:buClr>
                        <a:buSzPct val="75000"/>
                        <a:buFont typeface="Monotype Sorts" pitchFamily="-48" charset="2"/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3pPr>
                      <a:lvl4pPr marL="1600200" indent="-228600" defTabSz="457200">
                        <a:buClr>
                          <a:srgbClr val="80FF00"/>
                        </a:buClr>
                        <a:buSzPct val="75000"/>
                        <a:buFont typeface="Monotype Sorts" pitchFamily="-48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4pPr>
                      <a:lvl5pPr marL="2057400" indent="-228600" defTabSz="457200">
                        <a:buClr>
                          <a:srgbClr val="FFCC66"/>
                        </a:buClr>
                        <a:buSzPct val="75000"/>
                        <a:buFont typeface="Monotype Sorts" pitchFamily="-48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CC66"/>
                        </a:buClr>
                        <a:buSzPct val="75000"/>
                        <a:buFont typeface="Monotype Sorts" pitchFamily="-48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CC66"/>
                        </a:buClr>
                        <a:buSzPct val="75000"/>
                        <a:buFont typeface="Monotype Sorts" pitchFamily="-48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CC66"/>
                        </a:buClr>
                        <a:buSzPct val="75000"/>
                        <a:buFont typeface="Monotype Sorts" pitchFamily="-48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CC66"/>
                        </a:buClr>
                        <a:buSzPct val="75000"/>
                        <a:buFont typeface="Monotype Sorts" pitchFamily="-48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Comic Sans MS" panose="030F0702030302020204" pitchFamily="66" charset="0"/>
                          <a:ea typeface="MS PGothic" panose="020B0600070205080204" pitchFamily="34" charset="-128"/>
                        </a:rPr>
                        <a:t>Evaluation</a:t>
                      </a:r>
                      <a:r>
                        <a:rPr kumimoji="0" lang="zh-TW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Comic Sans MS" panose="030F0702030302020204" pitchFamily="66" charset="0"/>
                          <a:ea typeface="MS PGothic" panose="020B0600070205080204" pitchFamily="34" charset="-128"/>
                        </a:rPr>
                        <a:t> </a:t>
                      </a:r>
                      <a:r>
                        <a:rPr kumimoji="0" lang="en-US" altLang="zh-TW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Comic Sans MS" panose="030F0702030302020204" pitchFamily="66" charset="0"/>
                          <a:ea typeface="MS PGothic" panose="020B0600070205080204" pitchFamily="34" charset="-128"/>
                        </a:rPr>
                        <a:t>(</a:t>
                      </a:r>
                      <a:r>
                        <a:rPr kumimoji="0" lang="zh-TW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Comic Sans MS" panose="030F0702030302020204" pitchFamily="66" charset="0"/>
                          <a:ea typeface="MS PGothic" panose="020B0600070205080204" pitchFamily="34" charset="-128"/>
                        </a:rPr>
                        <a:t>評鑑</a:t>
                      </a:r>
                      <a:r>
                        <a:rPr kumimoji="0" lang="en-US" altLang="zh-TW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Comic Sans MS" panose="030F0702030302020204" pitchFamily="66" charset="0"/>
                          <a:ea typeface="MS PGothic" panose="020B0600070205080204" pitchFamily="34" charset="-128"/>
                        </a:rPr>
                        <a:t>)</a:t>
                      </a:r>
                      <a:endParaRPr kumimoji="0" lang="zh-TW" alt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omic Sans MS" panose="030F0702030302020204" pitchFamily="66" charset="0"/>
                        <a:ea typeface="MS PGothic" panose="020B0600070205080204" pitchFamily="34" charset="-128"/>
                      </a:endParaRP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F0F4"/>
                    </a:solidFill>
                  </a:tcPr>
                </a:tc>
                <a:tc>
                  <a:txBody>
                    <a:bodyPr/>
                    <a:lstStyle>
                      <a:lvl1pPr>
                        <a:buClr>
                          <a:srgbClr val="FFFF66"/>
                        </a:buClr>
                        <a:buSzPct val="75000"/>
                        <a:buFont typeface="Monotype Sorts" pitchFamily="-48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buClr>
                          <a:srgbClr val="FF6666"/>
                        </a:buClr>
                        <a:buSzPct val="75000"/>
                        <a:buFont typeface="Monotype Sorts" pitchFamily="-48" charset="2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buClr>
                          <a:srgbClr val="66CCFF"/>
                        </a:buClr>
                        <a:buSzPct val="75000"/>
                        <a:buFont typeface="Monotype Sorts" pitchFamily="-48" charset="2"/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buClr>
                          <a:srgbClr val="80FF00"/>
                        </a:buClr>
                        <a:buSzPct val="75000"/>
                        <a:buFont typeface="Monotype Sorts" pitchFamily="-48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buClr>
                          <a:srgbClr val="FFCC66"/>
                        </a:buClr>
                        <a:buSzPct val="75000"/>
                        <a:buFont typeface="Monotype Sorts" pitchFamily="-48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CC66"/>
                        </a:buClr>
                        <a:buSzPct val="75000"/>
                        <a:buFont typeface="Monotype Sorts" pitchFamily="-48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CC66"/>
                        </a:buClr>
                        <a:buSzPct val="75000"/>
                        <a:buFont typeface="Monotype Sorts" pitchFamily="-48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CC66"/>
                        </a:buClr>
                        <a:buSzPct val="75000"/>
                        <a:buFont typeface="Monotype Sorts" pitchFamily="-48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CC66"/>
                        </a:buClr>
                        <a:buSzPct val="75000"/>
                        <a:buFont typeface="Monotype Sorts" pitchFamily="-48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Comic Sans MS" panose="030F0702030302020204" pitchFamily="66" charset="0"/>
                          <a:ea typeface="MS PGothic" panose="020B0600070205080204" pitchFamily="34" charset="-128"/>
                        </a:rPr>
                        <a:t>Creating</a:t>
                      </a:r>
                      <a:r>
                        <a:rPr kumimoji="0" lang="zh-TW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Comic Sans MS" panose="030F0702030302020204" pitchFamily="66" charset="0"/>
                          <a:ea typeface="MS PGothic" panose="020B0600070205080204" pitchFamily="34" charset="-128"/>
                        </a:rPr>
                        <a:t> </a:t>
                      </a:r>
                      <a:r>
                        <a:rPr kumimoji="0" lang="en-US" altLang="zh-TW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Comic Sans MS" panose="030F0702030302020204" pitchFamily="66" charset="0"/>
                          <a:ea typeface="MS PGothic" panose="020B0600070205080204" pitchFamily="34" charset="-128"/>
                        </a:rPr>
                        <a:t>(</a:t>
                      </a:r>
                      <a:r>
                        <a:rPr kumimoji="0" lang="zh-TW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Comic Sans MS" panose="030F0702030302020204" pitchFamily="66" charset="0"/>
                          <a:ea typeface="MS PGothic" panose="020B0600070205080204" pitchFamily="34" charset="-128"/>
                        </a:rPr>
                        <a:t>創作</a:t>
                      </a:r>
                      <a:r>
                        <a:rPr kumimoji="0" lang="en-US" altLang="zh-TW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Comic Sans MS" panose="030F0702030302020204" pitchFamily="66" charset="0"/>
                          <a:ea typeface="MS PGothic" panose="020B0600070205080204" pitchFamily="34" charset="-128"/>
                        </a:rPr>
                        <a:t>)</a:t>
                      </a:r>
                      <a:endParaRPr kumimoji="0" lang="zh-TW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omic Sans MS" panose="030F0702030302020204" pitchFamily="66" charset="0"/>
                        <a:ea typeface="MS PGothic" panose="020B0600070205080204" pitchFamily="34" charset="-128"/>
                      </a:endParaRP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F0F4"/>
                    </a:solidFill>
                  </a:tcPr>
                </a:tc>
              </a:tr>
              <a:tr h="569367">
                <a:tc>
                  <a:txBody>
                    <a:bodyPr/>
                    <a:lstStyle>
                      <a:lvl1pPr>
                        <a:buClr>
                          <a:srgbClr val="FFFF66"/>
                        </a:buClr>
                        <a:buSzPct val="75000"/>
                        <a:buFont typeface="Monotype Sorts" pitchFamily="-48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buClr>
                          <a:srgbClr val="FF6666"/>
                        </a:buClr>
                        <a:buSzPct val="75000"/>
                        <a:buFont typeface="Monotype Sorts" pitchFamily="-48" charset="2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buClr>
                          <a:srgbClr val="66CCFF"/>
                        </a:buClr>
                        <a:buSzPct val="75000"/>
                        <a:buFont typeface="Monotype Sorts" pitchFamily="-48" charset="2"/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buClr>
                          <a:srgbClr val="80FF00"/>
                        </a:buClr>
                        <a:buSzPct val="75000"/>
                        <a:buFont typeface="Monotype Sorts" pitchFamily="-48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buClr>
                          <a:srgbClr val="FFCC66"/>
                        </a:buClr>
                        <a:buSzPct val="75000"/>
                        <a:buFont typeface="Monotype Sorts" pitchFamily="-48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CC66"/>
                        </a:buClr>
                        <a:buSzPct val="75000"/>
                        <a:buFont typeface="Monotype Sorts" pitchFamily="-48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CC66"/>
                        </a:buClr>
                        <a:buSzPct val="75000"/>
                        <a:buFont typeface="Monotype Sorts" pitchFamily="-48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CC66"/>
                        </a:buClr>
                        <a:buSzPct val="75000"/>
                        <a:buFont typeface="Monotype Sorts" pitchFamily="-48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CC66"/>
                        </a:buClr>
                        <a:buSzPct val="75000"/>
                        <a:buFont typeface="Monotype Sorts" pitchFamily="-48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Comic Sans MS" panose="030F0702030302020204" pitchFamily="66" charset="0"/>
                          <a:ea typeface="MS PGothic" panose="020B0600070205080204" pitchFamily="34" charset="-128"/>
                        </a:rPr>
                        <a:t>Synthesis</a:t>
                      </a:r>
                      <a:r>
                        <a:rPr kumimoji="0" lang="zh-TW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Comic Sans MS" panose="030F0702030302020204" pitchFamily="66" charset="0"/>
                          <a:ea typeface="MS PGothic" panose="020B0600070205080204" pitchFamily="34" charset="-128"/>
                        </a:rPr>
                        <a:t> </a:t>
                      </a:r>
                      <a:r>
                        <a:rPr kumimoji="0" lang="en-US" altLang="zh-TW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Comic Sans MS" panose="030F0702030302020204" pitchFamily="66" charset="0"/>
                          <a:ea typeface="MS PGothic" panose="020B0600070205080204" pitchFamily="34" charset="-128"/>
                        </a:rPr>
                        <a:t>(</a:t>
                      </a:r>
                      <a:r>
                        <a:rPr kumimoji="0" lang="zh-TW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Comic Sans MS" panose="030F0702030302020204" pitchFamily="66" charset="0"/>
                          <a:ea typeface="MS PGothic" panose="020B0600070205080204" pitchFamily="34" charset="-128"/>
                        </a:rPr>
                        <a:t>綜合</a:t>
                      </a:r>
                      <a:r>
                        <a:rPr kumimoji="0" lang="en-US" altLang="zh-TW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Comic Sans MS" panose="030F0702030302020204" pitchFamily="66" charset="0"/>
                          <a:ea typeface="MS PGothic" panose="020B0600070205080204" pitchFamily="34" charset="-128"/>
                        </a:rPr>
                        <a:t>)</a:t>
                      </a:r>
                      <a:endParaRPr kumimoji="0" lang="zh-TW" alt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omic Sans MS" panose="030F0702030302020204" pitchFamily="66" charset="0"/>
                        <a:ea typeface="MS PGothic" panose="020B0600070205080204" pitchFamily="34" charset="-128"/>
                      </a:endParaRP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E0E8"/>
                    </a:solidFill>
                  </a:tcPr>
                </a:tc>
                <a:tc>
                  <a:txBody>
                    <a:bodyPr/>
                    <a:lstStyle>
                      <a:lvl1pPr>
                        <a:buClr>
                          <a:srgbClr val="FFFF66"/>
                        </a:buClr>
                        <a:buSzPct val="75000"/>
                        <a:buFont typeface="Monotype Sorts" pitchFamily="-48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buClr>
                          <a:srgbClr val="FF6666"/>
                        </a:buClr>
                        <a:buSzPct val="75000"/>
                        <a:buFont typeface="Monotype Sorts" pitchFamily="-48" charset="2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buClr>
                          <a:srgbClr val="66CCFF"/>
                        </a:buClr>
                        <a:buSzPct val="75000"/>
                        <a:buFont typeface="Monotype Sorts" pitchFamily="-48" charset="2"/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buClr>
                          <a:srgbClr val="80FF00"/>
                        </a:buClr>
                        <a:buSzPct val="75000"/>
                        <a:buFont typeface="Monotype Sorts" pitchFamily="-48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buClr>
                          <a:srgbClr val="FFCC66"/>
                        </a:buClr>
                        <a:buSzPct val="75000"/>
                        <a:buFont typeface="Monotype Sorts" pitchFamily="-48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CC66"/>
                        </a:buClr>
                        <a:buSzPct val="75000"/>
                        <a:buFont typeface="Monotype Sorts" pitchFamily="-48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CC66"/>
                        </a:buClr>
                        <a:buSzPct val="75000"/>
                        <a:buFont typeface="Monotype Sorts" pitchFamily="-48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CC66"/>
                        </a:buClr>
                        <a:buSzPct val="75000"/>
                        <a:buFont typeface="Monotype Sorts" pitchFamily="-48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CC66"/>
                        </a:buClr>
                        <a:buSzPct val="75000"/>
                        <a:buFont typeface="Monotype Sorts" pitchFamily="-48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Comic Sans MS" panose="030F0702030302020204" pitchFamily="66" charset="0"/>
                          <a:ea typeface="MS PGothic" panose="020B0600070205080204" pitchFamily="34" charset="-128"/>
                        </a:rPr>
                        <a:t>Evaluating</a:t>
                      </a:r>
                      <a:r>
                        <a:rPr kumimoji="0" lang="zh-TW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Comic Sans MS" panose="030F0702030302020204" pitchFamily="66" charset="0"/>
                          <a:ea typeface="MS PGothic" panose="020B0600070205080204" pitchFamily="34" charset="-128"/>
                        </a:rPr>
                        <a:t> </a:t>
                      </a:r>
                      <a:r>
                        <a:rPr kumimoji="0" lang="en-US" altLang="zh-TW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Comic Sans MS" panose="030F0702030302020204" pitchFamily="66" charset="0"/>
                          <a:ea typeface="MS PGothic" panose="020B0600070205080204" pitchFamily="34" charset="-128"/>
                        </a:rPr>
                        <a:t>(</a:t>
                      </a:r>
                      <a:r>
                        <a:rPr kumimoji="0" lang="zh-TW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Comic Sans MS" panose="030F0702030302020204" pitchFamily="66" charset="0"/>
                          <a:ea typeface="MS PGothic" panose="020B0600070205080204" pitchFamily="34" charset="-128"/>
                        </a:rPr>
                        <a:t>評鑑</a:t>
                      </a:r>
                      <a:r>
                        <a:rPr kumimoji="0" lang="en-US" altLang="zh-TW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Comic Sans MS" panose="030F0702030302020204" pitchFamily="66" charset="0"/>
                          <a:ea typeface="MS PGothic" panose="020B0600070205080204" pitchFamily="34" charset="-128"/>
                        </a:rPr>
                        <a:t>)</a:t>
                      </a:r>
                      <a:endParaRPr kumimoji="0" lang="zh-TW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omic Sans MS" panose="030F0702030302020204" pitchFamily="66" charset="0"/>
                        <a:ea typeface="MS PGothic" panose="020B0600070205080204" pitchFamily="34" charset="-128"/>
                      </a:endParaRP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E0E8"/>
                    </a:solidFill>
                  </a:tcPr>
                </a:tc>
              </a:tr>
              <a:tr h="569367">
                <a:tc>
                  <a:txBody>
                    <a:bodyPr/>
                    <a:lstStyle>
                      <a:lvl1pPr>
                        <a:buClr>
                          <a:srgbClr val="FFFF66"/>
                        </a:buClr>
                        <a:buSzPct val="75000"/>
                        <a:buFont typeface="Monotype Sorts" pitchFamily="-48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buClr>
                          <a:srgbClr val="FF6666"/>
                        </a:buClr>
                        <a:buSzPct val="75000"/>
                        <a:buFont typeface="Monotype Sorts" pitchFamily="-48" charset="2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buClr>
                          <a:srgbClr val="66CCFF"/>
                        </a:buClr>
                        <a:buSzPct val="75000"/>
                        <a:buFont typeface="Monotype Sorts" pitchFamily="-48" charset="2"/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buClr>
                          <a:srgbClr val="80FF00"/>
                        </a:buClr>
                        <a:buSzPct val="75000"/>
                        <a:buFont typeface="Monotype Sorts" pitchFamily="-48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buClr>
                          <a:srgbClr val="FFCC66"/>
                        </a:buClr>
                        <a:buSzPct val="75000"/>
                        <a:buFont typeface="Monotype Sorts" pitchFamily="-48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CC66"/>
                        </a:buClr>
                        <a:buSzPct val="75000"/>
                        <a:buFont typeface="Monotype Sorts" pitchFamily="-48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CC66"/>
                        </a:buClr>
                        <a:buSzPct val="75000"/>
                        <a:buFont typeface="Monotype Sorts" pitchFamily="-48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CC66"/>
                        </a:buClr>
                        <a:buSzPct val="75000"/>
                        <a:buFont typeface="Monotype Sorts" pitchFamily="-48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CC66"/>
                        </a:buClr>
                        <a:buSzPct val="75000"/>
                        <a:buFont typeface="Monotype Sorts" pitchFamily="-48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Comic Sans MS" panose="030F0702030302020204" pitchFamily="66" charset="0"/>
                          <a:ea typeface="MS PGothic" panose="020B0600070205080204" pitchFamily="34" charset="-128"/>
                        </a:rPr>
                        <a:t>Analysis</a:t>
                      </a:r>
                      <a:r>
                        <a:rPr kumimoji="0" lang="zh-TW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Comic Sans MS" panose="030F0702030302020204" pitchFamily="66" charset="0"/>
                          <a:ea typeface="MS PGothic" panose="020B0600070205080204" pitchFamily="34" charset="-128"/>
                        </a:rPr>
                        <a:t> </a:t>
                      </a:r>
                      <a:r>
                        <a:rPr kumimoji="0" lang="en-US" altLang="zh-TW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Comic Sans MS" panose="030F0702030302020204" pitchFamily="66" charset="0"/>
                          <a:ea typeface="MS PGothic" panose="020B0600070205080204" pitchFamily="34" charset="-128"/>
                        </a:rPr>
                        <a:t>(</a:t>
                      </a:r>
                      <a:r>
                        <a:rPr kumimoji="0" lang="zh-TW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Comic Sans MS" panose="030F0702030302020204" pitchFamily="66" charset="0"/>
                          <a:ea typeface="MS PGothic" panose="020B0600070205080204" pitchFamily="34" charset="-128"/>
                        </a:rPr>
                        <a:t>分析</a:t>
                      </a:r>
                      <a:r>
                        <a:rPr kumimoji="0" lang="en-US" altLang="zh-TW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Comic Sans MS" panose="030F0702030302020204" pitchFamily="66" charset="0"/>
                          <a:ea typeface="MS PGothic" panose="020B0600070205080204" pitchFamily="34" charset="-128"/>
                        </a:rPr>
                        <a:t>)</a:t>
                      </a:r>
                      <a:endParaRPr kumimoji="0" lang="zh-TW" alt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omic Sans MS" panose="030F0702030302020204" pitchFamily="66" charset="0"/>
                        <a:ea typeface="MS PGothic" panose="020B0600070205080204" pitchFamily="34" charset="-128"/>
                      </a:endParaRP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F0F4"/>
                    </a:solidFill>
                  </a:tcPr>
                </a:tc>
                <a:tc>
                  <a:txBody>
                    <a:bodyPr/>
                    <a:lstStyle>
                      <a:lvl1pPr>
                        <a:buClr>
                          <a:srgbClr val="FFFF66"/>
                        </a:buClr>
                        <a:buSzPct val="75000"/>
                        <a:buFont typeface="Monotype Sorts" pitchFamily="-48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buClr>
                          <a:srgbClr val="FF6666"/>
                        </a:buClr>
                        <a:buSzPct val="75000"/>
                        <a:buFont typeface="Monotype Sorts" pitchFamily="-48" charset="2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buClr>
                          <a:srgbClr val="66CCFF"/>
                        </a:buClr>
                        <a:buSzPct val="75000"/>
                        <a:buFont typeface="Monotype Sorts" pitchFamily="-48" charset="2"/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buClr>
                          <a:srgbClr val="80FF00"/>
                        </a:buClr>
                        <a:buSzPct val="75000"/>
                        <a:buFont typeface="Monotype Sorts" pitchFamily="-48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buClr>
                          <a:srgbClr val="FFCC66"/>
                        </a:buClr>
                        <a:buSzPct val="75000"/>
                        <a:buFont typeface="Monotype Sorts" pitchFamily="-48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CC66"/>
                        </a:buClr>
                        <a:buSzPct val="75000"/>
                        <a:buFont typeface="Monotype Sorts" pitchFamily="-48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CC66"/>
                        </a:buClr>
                        <a:buSzPct val="75000"/>
                        <a:buFont typeface="Monotype Sorts" pitchFamily="-48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CC66"/>
                        </a:buClr>
                        <a:buSzPct val="75000"/>
                        <a:buFont typeface="Monotype Sorts" pitchFamily="-48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CC66"/>
                        </a:buClr>
                        <a:buSzPct val="75000"/>
                        <a:buFont typeface="Monotype Sorts" pitchFamily="-48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Comic Sans MS" panose="030F0702030302020204" pitchFamily="66" charset="0"/>
                          <a:ea typeface="MS PGothic" panose="020B0600070205080204" pitchFamily="34" charset="-128"/>
                        </a:rPr>
                        <a:t>Analyzing (</a:t>
                      </a:r>
                      <a:r>
                        <a:rPr kumimoji="0" lang="zh-TW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Comic Sans MS" panose="030F0702030302020204" pitchFamily="66" charset="0"/>
                          <a:ea typeface="MS PGothic" panose="020B0600070205080204" pitchFamily="34" charset="-128"/>
                        </a:rPr>
                        <a:t>分析</a:t>
                      </a:r>
                      <a:r>
                        <a:rPr kumimoji="0" lang="en-US" altLang="zh-TW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Comic Sans MS" panose="030F0702030302020204" pitchFamily="66" charset="0"/>
                          <a:ea typeface="MS PGothic" panose="020B0600070205080204" pitchFamily="34" charset="-128"/>
                        </a:rPr>
                        <a:t>)</a:t>
                      </a:r>
                      <a:endParaRPr kumimoji="0" lang="zh-TW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omic Sans MS" panose="030F0702030302020204" pitchFamily="66" charset="0"/>
                        <a:ea typeface="MS PGothic" panose="020B0600070205080204" pitchFamily="34" charset="-128"/>
                      </a:endParaRP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F0F4"/>
                    </a:solidFill>
                  </a:tcPr>
                </a:tc>
              </a:tr>
              <a:tr h="569367">
                <a:tc>
                  <a:txBody>
                    <a:bodyPr/>
                    <a:lstStyle>
                      <a:lvl1pPr>
                        <a:buClr>
                          <a:srgbClr val="FFFF66"/>
                        </a:buClr>
                        <a:buSzPct val="75000"/>
                        <a:buFont typeface="Monotype Sorts" pitchFamily="-48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buClr>
                          <a:srgbClr val="FF6666"/>
                        </a:buClr>
                        <a:buSzPct val="75000"/>
                        <a:buFont typeface="Monotype Sorts" pitchFamily="-48" charset="2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buClr>
                          <a:srgbClr val="66CCFF"/>
                        </a:buClr>
                        <a:buSzPct val="75000"/>
                        <a:buFont typeface="Monotype Sorts" pitchFamily="-48" charset="2"/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buClr>
                          <a:srgbClr val="80FF00"/>
                        </a:buClr>
                        <a:buSzPct val="75000"/>
                        <a:buFont typeface="Monotype Sorts" pitchFamily="-48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buClr>
                          <a:srgbClr val="FFCC66"/>
                        </a:buClr>
                        <a:buSzPct val="75000"/>
                        <a:buFont typeface="Monotype Sorts" pitchFamily="-48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CC66"/>
                        </a:buClr>
                        <a:buSzPct val="75000"/>
                        <a:buFont typeface="Monotype Sorts" pitchFamily="-48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CC66"/>
                        </a:buClr>
                        <a:buSzPct val="75000"/>
                        <a:buFont typeface="Monotype Sorts" pitchFamily="-48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CC66"/>
                        </a:buClr>
                        <a:buSzPct val="75000"/>
                        <a:buFont typeface="Monotype Sorts" pitchFamily="-48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CC66"/>
                        </a:buClr>
                        <a:buSzPct val="75000"/>
                        <a:buFont typeface="Monotype Sorts" pitchFamily="-48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Comic Sans MS" panose="030F0702030302020204" pitchFamily="66" charset="0"/>
                          <a:ea typeface="MS PGothic" panose="020B0600070205080204" pitchFamily="34" charset="-128"/>
                        </a:rPr>
                        <a:t>Application</a:t>
                      </a:r>
                      <a:r>
                        <a:rPr kumimoji="0" lang="zh-TW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Comic Sans MS" panose="030F0702030302020204" pitchFamily="66" charset="0"/>
                          <a:ea typeface="MS PGothic" panose="020B0600070205080204" pitchFamily="34" charset="-128"/>
                        </a:rPr>
                        <a:t> </a:t>
                      </a:r>
                      <a:r>
                        <a:rPr kumimoji="0" lang="en-US" altLang="zh-TW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Comic Sans MS" panose="030F0702030302020204" pitchFamily="66" charset="0"/>
                          <a:ea typeface="MS PGothic" panose="020B0600070205080204" pitchFamily="34" charset="-128"/>
                        </a:rPr>
                        <a:t>(</a:t>
                      </a:r>
                      <a:r>
                        <a:rPr kumimoji="0" lang="zh-TW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Comic Sans MS" panose="030F0702030302020204" pitchFamily="66" charset="0"/>
                          <a:ea typeface="MS PGothic" panose="020B0600070205080204" pitchFamily="34" charset="-128"/>
                        </a:rPr>
                        <a:t>應用</a:t>
                      </a:r>
                      <a:r>
                        <a:rPr kumimoji="0" lang="en-US" altLang="zh-TW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Comic Sans MS" panose="030F0702030302020204" pitchFamily="66" charset="0"/>
                          <a:ea typeface="MS PGothic" panose="020B0600070205080204" pitchFamily="34" charset="-128"/>
                        </a:rPr>
                        <a:t>)</a:t>
                      </a:r>
                      <a:endParaRPr kumimoji="0" lang="zh-TW" alt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omic Sans MS" panose="030F0702030302020204" pitchFamily="66" charset="0"/>
                        <a:ea typeface="MS PGothic" panose="020B0600070205080204" pitchFamily="34" charset="-128"/>
                      </a:endParaRP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E0E8"/>
                    </a:solidFill>
                  </a:tcPr>
                </a:tc>
                <a:tc>
                  <a:txBody>
                    <a:bodyPr/>
                    <a:lstStyle>
                      <a:lvl1pPr>
                        <a:buClr>
                          <a:srgbClr val="FFFF66"/>
                        </a:buClr>
                        <a:buSzPct val="75000"/>
                        <a:buFont typeface="Monotype Sorts" pitchFamily="-48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buClr>
                          <a:srgbClr val="FF6666"/>
                        </a:buClr>
                        <a:buSzPct val="75000"/>
                        <a:buFont typeface="Monotype Sorts" pitchFamily="-48" charset="2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buClr>
                          <a:srgbClr val="66CCFF"/>
                        </a:buClr>
                        <a:buSzPct val="75000"/>
                        <a:buFont typeface="Monotype Sorts" pitchFamily="-48" charset="2"/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buClr>
                          <a:srgbClr val="80FF00"/>
                        </a:buClr>
                        <a:buSzPct val="75000"/>
                        <a:buFont typeface="Monotype Sorts" pitchFamily="-48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buClr>
                          <a:srgbClr val="FFCC66"/>
                        </a:buClr>
                        <a:buSzPct val="75000"/>
                        <a:buFont typeface="Monotype Sorts" pitchFamily="-48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CC66"/>
                        </a:buClr>
                        <a:buSzPct val="75000"/>
                        <a:buFont typeface="Monotype Sorts" pitchFamily="-48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CC66"/>
                        </a:buClr>
                        <a:buSzPct val="75000"/>
                        <a:buFont typeface="Monotype Sorts" pitchFamily="-48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CC66"/>
                        </a:buClr>
                        <a:buSzPct val="75000"/>
                        <a:buFont typeface="Monotype Sorts" pitchFamily="-48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CC66"/>
                        </a:buClr>
                        <a:buSzPct val="75000"/>
                        <a:buFont typeface="Monotype Sorts" pitchFamily="-48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Comic Sans MS" panose="030F0702030302020204" pitchFamily="66" charset="0"/>
                          <a:ea typeface="MS PGothic" panose="020B0600070205080204" pitchFamily="34" charset="-128"/>
                        </a:rPr>
                        <a:t>Applying</a:t>
                      </a:r>
                      <a:r>
                        <a:rPr kumimoji="0" lang="zh-TW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Comic Sans MS" panose="030F0702030302020204" pitchFamily="66" charset="0"/>
                          <a:ea typeface="MS PGothic" panose="020B0600070205080204" pitchFamily="34" charset="-128"/>
                        </a:rPr>
                        <a:t> </a:t>
                      </a:r>
                      <a:r>
                        <a:rPr kumimoji="0" lang="en-US" altLang="zh-TW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Comic Sans MS" panose="030F0702030302020204" pitchFamily="66" charset="0"/>
                          <a:ea typeface="MS PGothic" panose="020B0600070205080204" pitchFamily="34" charset="-128"/>
                        </a:rPr>
                        <a:t>(</a:t>
                      </a:r>
                      <a:r>
                        <a:rPr kumimoji="0" lang="zh-TW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Comic Sans MS" panose="030F0702030302020204" pitchFamily="66" charset="0"/>
                          <a:ea typeface="MS PGothic" panose="020B0600070205080204" pitchFamily="34" charset="-128"/>
                        </a:rPr>
                        <a:t>應用</a:t>
                      </a:r>
                      <a:r>
                        <a:rPr kumimoji="0" lang="en-US" altLang="zh-TW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Comic Sans MS" panose="030F0702030302020204" pitchFamily="66" charset="0"/>
                          <a:ea typeface="MS PGothic" panose="020B0600070205080204" pitchFamily="34" charset="-128"/>
                        </a:rPr>
                        <a:t>)</a:t>
                      </a:r>
                      <a:endParaRPr kumimoji="0" lang="zh-TW" alt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omic Sans MS" panose="030F0702030302020204" pitchFamily="66" charset="0"/>
                        <a:ea typeface="MS PGothic" panose="020B0600070205080204" pitchFamily="34" charset="-128"/>
                      </a:endParaRP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E0E8"/>
                    </a:solidFill>
                  </a:tcPr>
                </a:tc>
              </a:tr>
              <a:tr h="569367">
                <a:tc>
                  <a:txBody>
                    <a:bodyPr/>
                    <a:lstStyle>
                      <a:lvl1pPr>
                        <a:buClr>
                          <a:srgbClr val="FFFF66"/>
                        </a:buClr>
                        <a:buSzPct val="75000"/>
                        <a:buFont typeface="Monotype Sorts" pitchFamily="-48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buClr>
                          <a:srgbClr val="FF6666"/>
                        </a:buClr>
                        <a:buSzPct val="75000"/>
                        <a:buFont typeface="Monotype Sorts" pitchFamily="-48" charset="2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buClr>
                          <a:srgbClr val="66CCFF"/>
                        </a:buClr>
                        <a:buSzPct val="75000"/>
                        <a:buFont typeface="Monotype Sorts" pitchFamily="-48" charset="2"/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buClr>
                          <a:srgbClr val="80FF00"/>
                        </a:buClr>
                        <a:buSzPct val="75000"/>
                        <a:buFont typeface="Monotype Sorts" pitchFamily="-48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buClr>
                          <a:srgbClr val="FFCC66"/>
                        </a:buClr>
                        <a:buSzPct val="75000"/>
                        <a:buFont typeface="Monotype Sorts" pitchFamily="-48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CC66"/>
                        </a:buClr>
                        <a:buSzPct val="75000"/>
                        <a:buFont typeface="Monotype Sorts" pitchFamily="-48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CC66"/>
                        </a:buClr>
                        <a:buSzPct val="75000"/>
                        <a:buFont typeface="Monotype Sorts" pitchFamily="-48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CC66"/>
                        </a:buClr>
                        <a:buSzPct val="75000"/>
                        <a:buFont typeface="Monotype Sorts" pitchFamily="-48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CC66"/>
                        </a:buClr>
                        <a:buSzPct val="75000"/>
                        <a:buFont typeface="Monotype Sorts" pitchFamily="-48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Comic Sans MS" panose="030F0702030302020204" pitchFamily="66" charset="0"/>
                          <a:ea typeface="MS PGothic" panose="020B0600070205080204" pitchFamily="34" charset="-128"/>
                        </a:rPr>
                        <a:t>Comprehension</a:t>
                      </a:r>
                      <a:r>
                        <a:rPr kumimoji="0" lang="zh-TW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Comic Sans MS" panose="030F0702030302020204" pitchFamily="66" charset="0"/>
                          <a:ea typeface="MS PGothic" panose="020B0600070205080204" pitchFamily="34" charset="-128"/>
                        </a:rPr>
                        <a:t> </a:t>
                      </a:r>
                      <a:r>
                        <a:rPr kumimoji="0" lang="en-US" altLang="zh-TW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Comic Sans MS" panose="030F0702030302020204" pitchFamily="66" charset="0"/>
                          <a:ea typeface="MS PGothic" panose="020B0600070205080204" pitchFamily="34" charset="-128"/>
                        </a:rPr>
                        <a:t>(</a:t>
                      </a:r>
                      <a:r>
                        <a:rPr kumimoji="0" lang="zh-TW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Comic Sans MS" panose="030F0702030302020204" pitchFamily="66" charset="0"/>
                          <a:ea typeface="MS PGothic" panose="020B0600070205080204" pitchFamily="34" charset="-128"/>
                        </a:rPr>
                        <a:t>理解</a:t>
                      </a:r>
                      <a:r>
                        <a:rPr kumimoji="0" lang="en-US" altLang="zh-TW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Comic Sans MS" panose="030F0702030302020204" pitchFamily="66" charset="0"/>
                          <a:ea typeface="MS PGothic" panose="020B0600070205080204" pitchFamily="34" charset="-128"/>
                        </a:rPr>
                        <a:t>)</a:t>
                      </a:r>
                      <a:endParaRPr kumimoji="0" lang="zh-TW" alt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omic Sans MS" panose="030F0702030302020204" pitchFamily="66" charset="0"/>
                        <a:ea typeface="MS PGothic" panose="020B0600070205080204" pitchFamily="34" charset="-128"/>
                      </a:endParaRP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F0F4"/>
                    </a:solidFill>
                  </a:tcPr>
                </a:tc>
                <a:tc>
                  <a:txBody>
                    <a:bodyPr/>
                    <a:lstStyle>
                      <a:lvl1pPr>
                        <a:buClr>
                          <a:srgbClr val="FFFF66"/>
                        </a:buClr>
                        <a:buSzPct val="75000"/>
                        <a:buFont typeface="Monotype Sorts" pitchFamily="-48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buClr>
                          <a:srgbClr val="FF6666"/>
                        </a:buClr>
                        <a:buSzPct val="75000"/>
                        <a:buFont typeface="Monotype Sorts" pitchFamily="-48" charset="2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buClr>
                          <a:srgbClr val="66CCFF"/>
                        </a:buClr>
                        <a:buSzPct val="75000"/>
                        <a:buFont typeface="Monotype Sorts" pitchFamily="-48" charset="2"/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buClr>
                          <a:srgbClr val="80FF00"/>
                        </a:buClr>
                        <a:buSzPct val="75000"/>
                        <a:buFont typeface="Monotype Sorts" pitchFamily="-48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buClr>
                          <a:srgbClr val="FFCC66"/>
                        </a:buClr>
                        <a:buSzPct val="75000"/>
                        <a:buFont typeface="Monotype Sorts" pitchFamily="-48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CC66"/>
                        </a:buClr>
                        <a:buSzPct val="75000"/>
                        <a:buFont typeface="Monotype Sorts" pitchFamily="-48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CC66"/>
                        </a:buClr>
                        <a:buSzPct val="75000"/>
                        <a:buFont typeface="Monotype Sorts" pitchFamily="-48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CC66"/>
                        </a:buClr>
                        <a:buSzPct val="75000"/>
                        <a:buFont typeface="Monotype Sorts" pitchFamily="-48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CC66"/>
                        </a:buClr>
                        <a:buSzPct val="75000"/>
                        <a:buFont typeface="Monotype Sorts" pitchFamily="-48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Comic Sans MS" panose="030F0702030302020204" pitchFamily="66" charset="0"/>
                          <a:ea typeface="MS PGothic" panose="020B0600070205080204" pitchFamily="34" charset="-128"/>
                        </a:rPr>
                        <a:t>Understanding (</a:t>
                      </a:r>
                      <a:r>
                        <a:rPr kumimoji="0" lang="zh-TW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Comic Sans MS" panose="030F0702030302020204" pitchFamily="66" charset="0"/>
                          <a:ea typeface="MS PGothic" panose="020B0600070205080204" pitchFamily="34" charset="-128"/>
                        </a:rPr>
                        <a:t>了解</a:t>
                      </a:r>
                      <a:r>
                        <a:rPr kumimoji="0" lang="en-US" altLang="zh-TW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Comic Sans MS" panose="030F0702030302020204" pitchFamily="66" charset="0"/>
                          <a:ea typeface="MS PGothic" panose="020B0600070205080204" pitchFamily="34" charset="-128"/>
                        </a:rPr>
                        <a:t>)</a:t>
                      </a:r>
                      <a:endParaRPr kumimoji="0" lang="zh-TW" alt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omic Sans MS" panose="030F0702030302020204" pitchFamily="66" charset="0"/>
                        <a:ea typeface="MS PGothic" panose="020B0600070205080204" pitchFamily="34" charset="-128"/>
                      </a:endParaRP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F0F4"/>
                    </a:solidFill>
                  </a:tcPr>
                </a:tc>
              </a:tr>
              <a:tr h="569367">
                <a:tc>
                  <a:txBody>
                    <a:bodyPr/>
                    <a:lstStyle>
                      <a:lvl1pPr>
                        <a:buClr>
                          <a:srgbClr val="FFFF66"/>
                        </a:buClr>
                        <a:buSzPct val="75000"/>
                        <a:buFont typeface="Monotype Sorts" pitchFamily="-48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buClr>
                          <a:srgbClr val="FF6666"/>
                        </a:buClr>
                        <a:buSzPct val="75000"/>
                        <a:buFont typeface="Monotype Sorts" pitchFamily="-48" charset="2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buClr>
                          <a:srgbClr val="66CCFF"/>
                        </a:buClr>
                        <a:buSzPct val="75000"/>
                        <a:buFont typeface="Monotype Sorts" pitchFamily="-48" charset="2"/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buClr>
                          <a:srgbClr val="80FF00"/>
                        </a:buClr>
                        <a:buSzPct val="75000"/>
                        <a:buFont typeface="Monotype Sorts" pitchFamily="-48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buClr>
                          <a:srgbClr val="FFCC66"/>
                        </a:buClr>
                        <a:buSzPct val="75000"/>
                        <a:buFont typeface="Monotype Sorts" pitchFamily="-48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CC66"/>
                        </a:buClr>
                        <a:buSzPct val="75000"/>
                        <a:buFont typeface="Monotype Sorts" pitchFamily="-48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CC66"/>
                        </a:buClr>
                        <a:buSzPct val="75000"/>
                        <a:buFont typeface="Monotype Sorts" pitchFamily="-48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CC66"/>
                        </a:buClr>
                        <a:buSzPct val="75000"/>
                        <a:buFont typeface="Monotype Sorts" pitchFamily="-48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CC66"/>
                        </a:buClr>
                        <a:buSzPct val="75000"/>
                        <a:buFont typeface="Monotype Sorts" pitchFamily="-48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Comic Sans MS" panose="030F0702030302020204" pitchFamily="66" charset="0"/>
                          <a:ea typeface="MS PGothic" panose="020B0600070205080204" pitchFamily="34" charset="-128"/>
                        </a:rPr>
                        <a:t>Knowledge</a:t>
                      </a:r>
                      <a:r>
                        <a:rPr kumimoji="0" lang="zh-TW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Comic Sans MS" panose="030F0702030302020204" pitchFamily="66" charset="0"/>
                          <a:ea typeface="MS PGothic" panose="020B0600070205080204" pitchFamily="34" charset="-128"/>
                        </a:rPr>
                        <a:t> </a:t>
                      </a:r>
                      <a:r>
                        <a:rPr kumimoji="0" lang="en-US" altLang="zh-TW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Comic Sans MS" panose="030F0702030302020204" pitchFamily="66" charset="0"/>
                          <a:ea typeface="MS PGothic" panose="020B0600070205080204" pitchFamily="34" charset="-128"/>
                        </a:rPr>
                        <a:t>(</a:t>
                      </a:r>
                      <a:r>
                        <a:rPr kumimoji="0" lang="zh-TW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Comic Sans MS" panose="030F0702030302020204" pitchFamily="66" charset="0"/>
                          <a:ea typeface="MS PGothic" panose="020B0600070205080204" pitchFamily="34" charset="-128"/>
                        </a:rPr>
                        <a:t>知識</a:t>
                      </a:r>
                      <a:r>
                        <a:rPr kumimoji="0" lang="en-US" altLang="zh-TW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Comic Sans MS" panose="030F0702030302020204" pitchFamily="66" charset="0"/>
                          <a:ea typeface="MS PGothic" panose="020B0600070205080204" pitchFamily="34" charset="-128"/>
                        </a:rPr>
                        <a:t>)</a:t>
                      </a:r>
                      <a:endParaRPr kumimoji="0" lang="zh-TW" alt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omic Sans MS" panose="030F0702030302020204" pitchFamily="66" charset="0"/>
                        <a:ea typeface="MS PGothic" panose="020B0600070205080204" pitchFamily="34" charset="-128"/>
                      </a:endParaRP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E0E8"/>
                    </a:solidFill>
                  </a:tcPr>
                </a:tc>
                <a:tc>
                  <a:txBody>
                    <a:bodyPr/>
                    <a:lstStyle>
                      <a:lvl1pPr>
                        <a:buClr>
                          <a:srgbClr val="FFFF66"/>
                        </a:buClr>
                        <a:buSzPct val="75000"/>
                        <a:buFont typeface="Monotype Sorts" pitchFamily="-48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buClr>
                          <a:srgbClr val="FF6666"/>
                        </a:buClr>
                        <a:buSzPct val="75000"/>
                        <a:buFont typeface="Monotype Sorts" pitchFamily="-48" charset="2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buClr>
                          <a:srgbClr val="66CCFF"/>
                        </a:buClr>
                        <a:buSzPct val="75000"/>
                        <a:buFont typeface="Monotype Sorts" pitchFamily="-48" charset="2"/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buClr>
                          <a:srgbClr val="80FF00"/>
                        </a:buClr>
                        <a:buSzPct val="75000"/>
                        <a:buFont typeface="Monotype Sorts" pitchFamily="-48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buClr>
                          <a:srgbClr val="FFCC66"/>
                        </a:buClr>
                        <a:buSzPct val="75000"/>
                        <a:buFont typeface="Monotype Sorts" pitchFamily="-48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CC66"/>
                        </a:buClr>
                        <a:buSzPct val="75000"/>
                        <a:buFont typeface="Monotype Sorts" pitchFamily="-48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CC66"/>
                        </a:buClr>
                        <a:buSzPct val="75000"/>
                        <a:buFont typeface="Monotype Sorts" pitchFamily="-48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CC66"/>
                        </a:buClr>
                        <a:buSzPct val="75000"/>
                        <a:buFont typeface="Monotype Sorts" pitchFamily="-48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CC66"/>
                        </a:buClr>
                        <a:buSzPct val="75000"/>
                        <a:buFont typeface="Monotype Sorts" pitchFamily="-48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Comic Sans MS" panose="030F0702030302020204" pitchFamily="66" charset="0"/>
                          <a:ea typeface="MS PGothic" panose="020B0600070205080204" pitchFamily="34" charset="-128"/>
                        </a:rPr>
                        <a:t>Remembering (</a:t>
                      </a:r>
                      <a:r>
                        <a:rPr kumimoji="0" lang="zh-TW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Comic Sans MS" panose="030F0702030302020204" pitchFamily="66" charset="0"/>
                          <a:ea typeface="MS PGothic" panose="020B0600070205080204" pitchFamily="34" charset="-128"/>
                        </a:rPr>
                        <a:t>記憶</a:t>
                      </a:r>
                      <a:r>
                        <a:rPr kumimoji="0" lang="en-US" altLang="zh-TW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Comic Sans MS" panose="030F0702030302020204" pitchFamily="66" charset="0"/>
                          <a:ea typeface="MS PGothic" panose="020B0600070205080204" pitchFamily="34" charset="-128"/>
                        </a:rPr>
                        <a:t>)</a:t>
                      </a:r>
                      <a:endParaRPr kumimoji="0" lang="zh-TW" alt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omic Sans MS" panose="030F0702030302020204" pitchFamily="66" charset="0"/>
                        <a:ea typeface="MS PGothic" panose="020B0600070205080204" pitchFamily="34" charset="-128"/>
                      </a:endParaRP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E0E8"/>
                    </a:solidFill>
                  </a:tcPr>
                </a:tc>
              </a:tr>
              <a:tr h="569367">
                <a:tc>
                  <a:txBody>
                    <a:bodyPr/>
                    <a:lstStyle>
                      <a:lvl1pPr>
                        <a:buClr>
                          <a:srgbClr val="FFFF66"/>
                        </a:buClr>
                        <a:buSzPct val="75000"/>
                        <a:buFont typeface="Monotype Sorts" pitchFamily="-48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buClr>
                          <a:srgbClr val="FF6666"/>
                        </a:buClr>
                        <a:buSzPct val="75000"/>
                        <a:buFont typeface="Monotype Sorts" pitchFamily="-48" charset="2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buClr>
                          <a:srgbClr val="66CCFF"/>
                        </a:buClr>
                        <a:buSzPct val="75000"/>
                        <a:buFont typeface="Monotype Sorts" pitchFamily="-48" charset="2"/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buClr>
                          <a:srgbClr val="80FF00"/>
                        </a:buClr>
                        <a:buSzPct val="75000"/>
                        <a:buFont typeface="Monotype Sorts" pitchFamily="-48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buClr>
                          <a:srgbClr val="FFCC66"/>
                        </a:buClr>
                        <a:buSzPct val="75000"/>
                        <a:buFont typeface="Monotype Sorts" pitchFamily="-48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CC66"/>
                        </a:buClr>
                        <a:buSzPct val="75000"/>
                        <a:buFont typeface="Monotype Sorts" pitchFamily="-48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CC66"/>
                        </a:buClr>
                        <a:buSzPct val="75000"/>
                        <a:buFont typeface="Monotype Sorts" pitchFamily="-48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CC66"/>
                        </a:buClr>
                        <a:buSzPct val="75000"/>
                        <a:buFont typeface="Monotype Sorts" pitchFamily="-48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CC66"/>
                        </a:buClr>
                        <a:buSzPct val="75000"/>
                        <a:buFont typeface="Monotype Sorts" pitchFamily="-48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Comic Sans MS" panose="030F0702030302020204" pitchFamily="66" charset="0"/>
                          <a:ea typeface="MS PGothic" panose="020B0600070205080204" pitchFamily="34" charset="-128"/>
                        </a:rPr>
                        <a:t>低層次思維技巧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F0F4"/>
                    </a:solidFill>
                  </a:tcPr>
                </a:tc>
                <a:tc>
                  <a:txBody>
                    <a:bodyPr/>
                    <a:lstStyle>
                      <a:lvl1pPr>
                        <a:buClr>
                          <a:srgbClr val="FFFF66"/>
                        </a:buClr>
                        <a:buSzPct val="75000"/>
                        <a:buFont typeface="Monotype Sorts" pitchFamily="-48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buClr>
                          <a:srgbClr val="FF6666"/>
                        </a:buClr>
                        <a:buSzPct val="75000"/>
                        <a:buFont typeface="Monotype Sorts" pitchFamily="-48" charset="2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buClr>
                          <a:srgbClr val="66CCFF"/>
                        </a:buClr>
                        <a:buSzPct val="75000"/>
                        <a:buFont typeface="Monotype Sorts" pitchFamily="-48" charset="2"/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buClr>
                          <a:srgbClr val="80FF00"/>
                        </a:buClr>
                        <a:buSzPct val="75000"/>
                        <a:buFont typeface="Monotype Sorts" pitchFamily="-48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buClr>
                          <a:srgbClr val="FFCC66"/>
                        </a:buClr>
                        <a:buSzPct val="75000"/>
                        <a:buFont typeface="Monotype Sorts" pitchFamily="-48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CC66"/>
                        </a:buClr>
                        <a:buSzPct val="75000"/>
                        <a:buFont typeface="Monotype Sorts" pitchFamily="-48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CC66"/>
                        </a:buClr>
                        <a:buSzPct val="75000"/>
                        <a:buFont typeface="Monotype Sorts" pitchFamily="-48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CC66"/>
                        </a:buClr>
                        <a:buSzPct val="75000"/>
                        <a:buFont typeface="Monotype Sorts" pitchFamily="-48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CC66"/>
                        </a:buClr>
                        <a:buSzPct val="75000"/>
                        <a:buFont typeface="Monotype Sorts" pitchFamily="-48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Comic Sans MS" panose="030F0702030302020204" pitchFamily="66" charset="0"/>
                          <a:ea typeface="MS PGothic" panose="020B0600070205080204" pitchFamily="34" charset="-128"/>
                        </a:rPr>
                        <a:t>低層次思維技巧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F0F4"/>
                    </a:solidFill>
                  </a:tcPr>
                </a:tc>
              </a:tr>
            </a:tbl>
          </a:graphicData>
        </a:graphic>
      </p:graphicFrame>
      <p:sp>
        <p:nvSpPr>
          <p:cNvPr id="2" name="Right Arrow 1"/>
          <p:cNvSpPr/>
          <p:nvPr/>
        </p:nvSpPr>
        <p:spPr bwMode="auto">
          <a:xfrm rot="1648464">
            <a:off x="4890653" y="2802762"/>
            <a:ext cx="1440873" cy="387928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Right Arrow 4"/>
          <p:cNvSpPr/>
          <p:nvPr/>
        </p:nvSpPr>
        <p:spPr bwMode="auto">
          <a:xfrm rot="19557491">
            <a:off x="4913767" y="2743201"/>
            <a:ext cx="1440873" cy="387928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12-14-2016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師大助教研習 </a:t>
            </a:r>
            <a:r>
              <a:rPr lang="en-US" altLang="zh-TW" smtClean="0"/>
              <a:t>- </a:t>
            </a:r>
            <a:r>
              <a:rPr lang="zh-TW" altLang="en-US" smtClean="0"/>
              <a:t>教學方法變變變！                  </a:t>
            </a:r>
            <a:r>
              <a:rPr lang="en-US" altLang="zh-TW" smtClean="0"/>
              <a:t>by</a:t>
            </a:r>
            <a:r>
              <a:rPr lang="zh-TW" altLang="en-US" smtClean="0"/>
              <a:t>國立清大   呂秀蓮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AE08F-B0D1-40BF-86F2-9ED93507FC6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4773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WordArt 2"/>
          <p:cNvSpPr>
            <a:spLocks noChangeArrowheads="1" noChangeShapeType="1" noTextEdit="1"/>
          </p:cNvSpPr>
          <p:nvPr/>
        </p:nvSpPr>
        <p:spPr bwMode="auto">
          <a:xfrm>
            <a:off x="3381231" y="86584"/>
            <a:ext cx="5654675" cy="14478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Impact" panose="020B0806030902050204" pitchFamily="34" charset="0"/>
              </a:rPr>
              <a:t>Bloom's Taxonomy</a:t>
            </a:r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2773363" y="5711536"/>
            <a:ext cx="7077219" cy="768927"/>
          </a:xfrm>
          <a:prstGeom prst="rect">
            <a:avLst/>
          </a:prstGeom>
          <a:solidFill>
            <a:srgbClr val="C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buClr>
                <a:srgbClr val="FFFF66"/>
              </a:buClr>
              <a:buSzPct val="75000"/>
              <a:buFont typeface="Monotype Sorts" pitchFamily="-48" charset="2"/>
              <a:buChar char="/"/>
              <a:defRPr sz="3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>
              <a:buClr>
                <a:srgbClr val="FF6666"/>
              </a:buClr>
              <a:buSzPct val="75000"/>
              <a:buFont typeface="Monotype Sorts" pitchFamily="-48" charset="2"/>
              <a:buChar char="/"/>
              <a:defRPr sz="28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>
              <a:buClr>
                <a:srgbClr val="66CCFF"/>
              </a:buClr>
              <a:buSzPct val="75000"/>
              <a:buFont typeface="Monotype Sorts" pitchFamily="-48" charset="2"/>
              <a:buChar char="/"/>
              <a:defRPr sz="24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>
              <a:buClr>
                <a:srgbClr val="80FF00"/>
              </a:buClr>
              <a:buSzPct val="75000"/>
              <a:buFont typeface="Monotype Sorts" pitchFamily="-48" charset="2"/>
              <a:buChar char="/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>
              <a:buClr>
                <a:srgbClr val="FFCC66"/>
              </a:buClr>
              <a:buSzPct val="75000"/>
              <a:buFont typeface="Monotype Sorts" pitchFamily="-48" charset="2"/>
              <a:buChar char="/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CC66"/>
              </a:buClr>
              <a:buSzPct val="75000"/>
              <a:buFont typeface="Monotype Sorts" pitchFamily="-48" charset="2"/>
              <a:buChar char="/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CC66"/>
              </a:buClr>
              <a:buSzPct val="75000"/>
              <a:buFont typeface="Monotype Sorts" pitchFamily="-48" charset="2"/>
              <a:buChar char="/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CC66"/>
              </a:buClr>
              <a:buSzPct val="75000"/>
              <a:buFont typeface="Monotype Sorts" pitchFamily="-48" charset="2"/>
              <a:buChar char="/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CC66"/>
              </a:buClr>
              <a:buSzPct val="75000"/>
              <a:buFont typeface="Monotype Sorts" pitchFamily="-48" charset="2"/>
              <a:buChar char="/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>
              <a:buClrTx/>
              <a:buSzTx/>
              <a:buNone/>
            </a:pPr>
            <a:r>
              <a:rPr lang="zh-TW" altLang="en-US" sz="3600" b="1" dirty="0" smtClean="0">
                <a:solidFill>
                  <a:schemeClr val="bg1"/>
                </a:solidFill>
              </a:rPr>
              <a:t>知 識</a:t>
            </a:r>
            <a:endParaRPr lang="en-US" altLang="zh-TW" sz="3600" b="1" dirty="0">
              <a:solidFill>
                <a:schemeClr val="bg1"/>
              </a:solidFill>
              <a:latin typeface="Arial" panose="020B0604020202020204" pitchFamily="34" charset="0"/>
              <a:ea typeface="PMingLiU" panose="02020500000000000000" pitchFamily="18" charset="-120"/>
            </a:endParaRPr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3381231" y="4942609"/>
            <a:ext cx="5861482" cy="768927"/>
          </a:xfrm>
          <a:prstGeom prst="rect">
            <a:avLst/>
          </a:prstGeom>
          <a:solidFill>
            <a:srgbClr val="C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buClr>
                <a:srgbClr val="FFFF66"/>
              </a:buClr>
              <a:buSzPct val="75000"/>
              <a:buFont typeface="Monotype Sorts" pitchFamily="-48" charset="2"/>
              <a:buChar char="/"/>
              <a:defRPr sz="3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>
              <a:buClr>
                <a:srgbClr val="FF6666"/>
              </a:buClr>
              <a:buSzPct val="75000"/>
              <a:buFont typeface="Monotype Sorts" pitchFamily="-48" charset="2"/>
              <a:buChar char="/"/>
              <a:defRPr sz="28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>
              <a:buClr>
                <a:srgbClr val="66CCFF"/>
              </a:buClr>
              <a:buSzPct val="75000"/>
              <a:buFont typeface="Monotype Sorts" pitchFamily="-48" charset="2"/>
              <a:buChar char="/"/>
              <a:defRPr sz="24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>
              <a:buClr>
                <a:srgbClr val="80FF00"/>
              </a:buClr>
              <a:buSzPct val="75000"/>
              <a:buFont typeface="Monotype Sorts" pitchFamily="-48" charset="2"/>
              <a:buChar char="/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>
              <a:buClr>
                <a:srgbClr val="FFCC66"/>
              </a:buClr>
              <a:buSzPct val="75000"/>
              <a:buFont typeface="Monotype Sorts" pitchFamily="-48" charset="2"/>
              <a:buChar char="/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CC66"/>
              </a:buClr>
              <a:buSzPct val="75000"/>
              <a:buFont typeface="Monotype Sorts" pitchFamily="-48" charset="2"/>
              <a:buChar char="/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CC66"/>
              </a:buClr>
              <a:buSzPct val="75000"/>
              <a:buFont typeface="Monotype Sorts" pitchFamily="-48" charset="2"/>
              <a:buChar char="/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CC66"/>
              </a:buClr>
              <a:buSzPct val="75000"/>
              <a:buFont typeface="Monotype Sorts" pitchFamily="-48" charset="2"/>
              <a:buChar char="/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CC66"/>
              </a:buClr>
              <a:buSzPct val="75000"/>
              <a:buFont typeface="Monotype Sorts" pitchFamily="-48" charset="2"/>
              <a:buChar char="/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>
              <a:buClrTx/>
              <a:buSzTx/>
              <a:buNone/>
            </a:pPr>
            <a:r>
              <a:rPr lang="zh-TW" altLang="en-US" sz="3600" b="1" dirty="0" smtClean="0">
                <a:solidFill>
                  <a:schemeClr val="bg1"/>
                </a:solidFill>
              </a:rPr>
              <a:t>理 解</a:t>
            </a:r>
            <a:endParaRPr lang="en-US" altLang="zh-TW" sz="3600" b="1" dirty="0">
              <a:solidFill>
                <a:schemeClr val="bg1"/>
              </a:solidFill>
              <a:latin typeface="Arial" panose="020B0604020202020204" pitchFamily="34" charset="0"/>
              <a:ea typeface="PMingLiU" panose="02020500000000000000" pitchFamily="18" charset="-120"/>
            </a:endParaRPr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4043290" y="4173682"/>
            <a:ext cx="4537364" cy="768927"/>
          </a:xfrm>
          <a:prstGeom prst="rect">
            <a:avLst/>
          </a:prstGeom>
          <a:solidFill>
            <a:srgbClr val="C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buClr>
                <a:srgbClr val="FFFF66"/>
              </a:buClr>
              <a:buSzPct val="75000"/>
              <a:buFont typeface="Monotype Sorts" pitchFamily="-48" charset="2"/>
              <a:buChar char="/"/>
              <a:defRPr sz="3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>
              <a:buClr>
                <a:srgbClr val="FF6666"/>
              </a:buClr>
              <a:buSzPct val="75000"/>
              <a:buFont typeface="Monotype Sorts" pitchFamily="-48" charset="2"/>
              <a:buChar char="/"/>
              <a:defRPr sz="28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>
              <a:buClr>
                <a:srgbClr val="66CCFF"/>
              </a:buClr>
              <a:buSzPct val="75000"/>
              <a:buFont typeface="Monotype Sorts" pitchFamily="-48" charset="2"/>
              <a:buChar char="/"/>
              <a:defRPr sz="24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>
              <a:buClr>
                <a:srgbClr val="80FF00"/>
              </a:buClr>
              <a:buSzPct val="75000"/>
              <a:buFont typeface="Monotype Sorts" pitchFamily="-48" charset="2"/>
              <a:buChar char="/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>
              <a:buClr>
                <a:srgbClr val="FFCC66"/>
              </a:buClr>
              <a:buSzPct val="75000"/>
              <a:buFont typeface="Monotype Sorts" pitchFamily="-48" charset="2"/>
              <a:buChar char="/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CC66"/>
              </a:buClr>
              <a:buSzPct val="75000"/>
              <a:buFont typeface="Monotype Sorts" pitchFamily="-48" charset="2"/>
              <a:buChar char="/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CC66"/>
              </a:buClr>
              <a:buSzPct val="75000"/>
              <a:buFont typeface="Monotype Sorts" pitchFamily="-48" charset="2"/>
              <a:buChar char="/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CC66"/>
              </a:buClr>
              <a:buSzPct val="75000"/>
              <a:buFont typeface="Monotype Sorts" pitchFamily="-48" charset="2"/>
              <a:buChar char="/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CC66"/>
              </a:buClr>
              <a:buSzPct val="75000"/>
              <a:buFont typeface="Monotype Sorts" pitchFamily="-48" charset="2"/>
              <a:buChar char="/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>
              <a:buClrTx/>
              <a:buSzTx/>
              <a:buNone/>
            </a:pPr>
            <a:r>
              <a:rPr lang="zh-TW" altLang="en-US" sz="3600" b="1" dirty="0" smtClean="0">
                <a:solidFill>
                  <a:schemeClr val="bg1"/>
                </a:solidFill>
              </a:rPr>
              <a:t>應 用</a:t>
            </a:r>
            <a:endParaRPr lang="en-US" altLang="zh-TW" sz="3600" b="1" dirty="0">
              <a:solidFill>
                <a:schemeClr val="bg1"/>
              </a:solidFill>
              <a:latin typeface="Arial" panose="020B0604020202020204" pitchFamily="34" charset="0"/>
              <a:ea typeface="PMingLiU" panose="02020500000000000000" pitchFamily="18" charset="-120"/>
            </a:endParaRPr>
          </a:p>
        </p:txBody>
      </p:sp>
      <p:sp>
        <p:nvSpPr>
          <p:cNvPr id="7174" name="Rectangle 6"/>
          <p:cNvSpPr>
            <a:spLocks noChangeArrowheads="1"/>
          </p:cNvSpPr>
          <p:nvPr/>
        </p:nvSpPr>
        <p:spPr bwMode="auto">
          <a:xfrm>
            <a:off x="4571999" y="3404755"/>
            <a:ext cx="3435927" cy="768927"/>
          </a:xfrm>
          <a:prstGeom prst="rect">
            <a:avLst/>
          </a:prstGeom>
          <a:solidFill>
            <a:srgbClr val="C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buClr>
                <a:srgbClr val="FFFF66"/>
              </a:buClr>
              <a:buSzPct val="75000"/>
              <a:buFont typeface="Monotype Sorts" pitchFamily="-48" charset="2"/>
              <a:buChar char="/"/>
              <a:defRPr sz="3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>
              <a:buClr>
                <a:srgbClr val="FF6666"/>
              </a:buClr>
              <a:buSzPct val="75000"/>
              <a:buFont typeface="Monotype Sorts" pitchFamily="-48" charset="2"/>
              <a:buChar char="/"/>
              <a:defRPr sz="28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>
              <a:buClr>
                <a:srgbClr val="66CCFF"/>
              </a:buClr>
              <a:buSzPct val="75000"/>
              <a:buFont typeface="Monotype Sorts" pitchFamily="-48" charset="2"/>
              <a:buChar char="/"/>
              <a:defRPr sz="24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>
              <a:buClr>
                <a:srgbClr val="80FF00"/>
              </a:buClr>
              <a:buSzPct val="75000"/>
              <a:buFont typeface="Monotype Sorts" pitchFamily="-48" charset="2"/>
              <a:buChar char="/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>
              <a:buClr>
                <a:srgbClr val="FFCC66"/>
              </a:buClr>
              <a:buSzPct val="75000"/>
              <a:buFont typeface="Monotype Sorts" pitchFamily="-48" charset="2"/>
              <a:buChar char="/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CC66"/>
              </a:buClr>
              <a:buSzPct val="75000"/>
              <a:buFont typeface="Monotype Sorts" pitchFamily="-48" charset="2"/>
              <a:buChar char="/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CC66"/>
              </a:buClr>
              <a:buSzPct val="75000"/>
              <a:buFont typeface="Monotype Sorts" pitchFamily="-48" charset="2"/>
              <a:buChar char="/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CC66"/>
              </a:buClr>
              <a:buSzPct val="75000"/>
              <a:buFont typeface="Monotype Sorts" pitchFamily="-48" charset="2"/>
              <a:buChar char="/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CC66"/>
              </a:buClr>
              <a:buSzPct val="75000"/>
              <a:buFont typeface="Monotype Sorts" pitchFamily="-48" charset="2"/>
              <a:buChar char="/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>
              <a:buClrTx/>
              <a:buSzTx/>
              <a:buNone/>
            </a:pPr>
            <a:r>
              <a:rPr lang="zh-TW" altLang="en-US" sz="3600" b="1" dirty="0" smtClean="0">
                <a:solidFill>
                  <a:schemeClr val="bg1"/>
                </a:solidFill>
              </a:rPr>
              <a:t>分 析</a:t>
            </a:r>
            <a:endParaRPr lang="en-US" altLang="zh-TW" sz="3600" b="1" dirty="0">
              <a:solidFill>
                <a:schemeClr val="bg1"/>
              </a:solidFill>
              <a:latin typeface="Arial" panose="020B0604020202020204" pitchFamily="34" charset="0"/>
              <a:ea typeface="PMingLiU" panose="02020500000000000000" pitchFamily="18" charset="-120"/>
            </a:endParaRPr>
          </a:p>
        </p:txBody>
      </p:sp>
      <p:sp>
        <p:nvSpPr>
          <p:cNvPr id="7175" name="Rectangle 7"/>
          <p:cNvSpPr>
            <a:spLocks noChangeArrowheads="1"/>
          </p:cNvSpPr>
          <p:nvPr/>
        </p:nvSpPr>
        <p:spPr bwMode="auto">
          <a:xfrm>
            <a:off x="5025736" y="2647951"/>
            <a:ext cx="2521527" cy="756804"/>
          </a:xfrm>
          <a:prstGeom prst="rect">
            <a:avLst/>
          </a:prstGeom>
          <a:solidFill>
            <a:srgbClr val="C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buClr>
                <a:srgbClr val="FFFF66"/>
              </a:buClr>
              <a:buSzPct val="75000"/>
              <a:buFont typeface="Monotype Sorts" pitchFamily="-48" charset="2"/>
              <a:buChar char="/"/>
              <a:defRPr sz="3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>
              <a:buClr>
                <a:srgbClr val="FF6666"/>
              </a:buClr>
              <a:buSzPct val="75000"/>
              <a:buFont typeface="Monotype Sorts" pitchFamily="-48" charset="2"/>
              <a:buChar char="/"/>
              <a:defRPr sz="28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>
              <a:buClr>
                <a:srgbClr val="66CCFF"/>
              </a:buClr>
              <a:buSzPct val="75000"/>
              <a:buFont typeface="Monotype Sorts" pitchFamily="-48" charset="2"/>
              <a:buChar char="/"/>
              <a:defRPr sz="24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>
              <a:buClr>
                <a:srgbClr val="80FF00"/>
              </a:buClr>
              <a:buSzPct val="75000"/>
              <a:buFont typeface="Monotype Sorts" pitchFamily="-48" charset="2"/>
              <a:buChar char="/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>
              <a:buClr>
                <a:srgbClr val="FFCC66"/>
              </a:buClr>
              <a:buSzPct val="75000"/>
              <a:buFont typeface="Monotype Sorts" pitchFamily="-48" charset="2"/>
              <a:buChar char="/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CC66"/>
              </a:buClr>
              <a:buSzPct val="75000"/>
              <a:buFont typeface="Monotype Sorts" pitchFamily="-48" charset="2"/>
              <a:buChar char="/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CC66"/>
              </a:buClr>
              <a:buSzPct val="75000"/>
              <a:buFont typeface="Monotype Sorts" pitchFamily="-48" charset="2"/>
              <a:buChar char="/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CC66"/>
              </a:buClr>
              <a:buSzPct val="75000"/>
              <a:buFont typeface="Monotype Sorts" pitchFamily="-48" charset="2"/>
              <a:buChar char="/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CC66"/>
              </a:buClr>
              <a:buSzPct val="75000"/>
              <a:buFont typeface="Monotype Sorts" pitchFamily="-48" charset="2"/>
              <a:buChar char="/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>
              <a:buClrTx/>
              <a:buSzTx/>
              <a:buNone/>
            </a:pPr>
            <a:r>
              <a:rPr lang="zh-TW" altLang="en-US" sz="3600" b="1" dirty="0" smtClean="0">
                <a:solidFill>
                  <a:schemeClr val="bg1"/>
                </a:solidFill>
              </a:rPr>
              <a:t>綜 合</a:t>
            </a:r>
            <a:endParaRPr lang="en-US" altLang="zh-TW" sz="3600" b="1" dirty="0">
              <a:solidFill>
                <a:schemeClr val="bg1"/>
              </a:solidFill>
              <a:latin typeface="Arial" panose="020B0604020202020204" pitchFamily="34" charset="0"/>
              <a:ea typeface="PMingLiU" panose="02020500000000000000" pitchFamily="18" charset="-120"/>
            </a:endParaRPr>
          </a:p>
        </p:txBody>
      </p:sp>
      <p:sp>
        <p:nvSpPr>
          <p:cNvPr id="7176" name="Rectangle 8"/>
          <p:cNvSpPr>
            <a:spLocks noChangeArrowheads="1"/>
          </p:cNvSpPr>
          <p:nvPr/>
        </p:nvSpPr>
        <p:spPr bwMode="auto">
          <a:xfrm>
            <a:off x="5333999" y="1905000"/>
            <a:ext cx="1967345" cy="730828"/>
          </a:xfrm>
          <a:prstGeom prst="rect">
            <a:avLst/>
          </a:prstGeom>
          <a:solidFill>
            <a:srgbClr val="C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buClr>
                <a:srgbClr val="FFFF66"/>
              </a:buClr>
              <a:buSzPct val="75000"/>
              <a:buFont typeface="Monotype Sorts" pitchFamily="-48" charset="2"/>
              <a:buChar char="/"/>
              <a:defRPr sz="3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>
              <a:buClr>
                <a:srgbClr val="FF6666"/>
              </a:buClr>
              <a:buSzPct val="75000"/>
              <a:buFont typeface="Monotype Sorts" pitchFamily="-48" charset="2"/>
              <a:buChar char="/"/>
              <a:defRPr sz="28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>
              <a:buClr>
                <a:srgbClr val="66CCFF"/>
              </a:buClr>
              <a:buSzPct val="75000"/>
              <a:buFont typeface="Monotype Sorts" pitchFamily="-48" charset="2"/>
              <a:buChar char="/"/>
              <a:defRPr sz="24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>
              <a:buClr>
                <a:srgbClr val="80FF00"/>
              </a:buClr>
              <a:buSzPct val="75000"/>
              <a:buFont typeface="Monotype Sorts" pitchFamily="-48" charset="2"/>
              <a:buChar char="/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>
              <a:buClr>
                <a:srgbClr val="FFCC66"/>
              </a:buClr>
              <a:buSzPct val="75000"/>
              <a:buFont typeface="Monotype Sorts" pitchFamily="-48" charset="2"/>
              <a:buChar char="/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CC66"/>
              </a:buClr>
              <a:buSzPct val="75000"/>
              <a:buFont typeface="Monotype Sorts" pitchFamily="-48" charset="2"/>
              <a:buChar char="/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CC66"/>
              </a:buClr>
              <a:buSzPct val="75000"/>
              <a:buFont typeface="Monotype Sorts" pitchFamily="-48" charset="2"/>
              <a:buChar char="/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CC66"/>
              </a:buClr>
              <a:buSzPct val="75000"/>
              <a:buFont typeface="Monotype Sorts" pitchFamily="-48" charset="2"/>
              <a:buChar char="/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CC66"/>
              </a:buClr>
              <a:buSzPct val="75000"/>
              <a:buFont typeface="Monotype Sorts" pitchFamily="-48" charset="2"/>
              <a:buChar char="/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>
              <a:buClrTx/>
              <a:buSzTx/>
              <a:buNone/>
            </a:pPr>
            <a:r>
              <a:rPr lang="zh-TW" altLang="en-US" sz="3600" b="1" dirty="0" smtClean="0">
                <a:solidFill>
                  <a:schemeClr val="bg1"/>
                </a:solidFill>
              </a:rPr>
              <a:t>評 鑑</a:t>
            </a:r>
            <a:endParaRPr lang="en-US" altLang="zh-TW" sz="3600" b="1" dirty="0">
              <a:solidFill>
                <a:schemeClr val="bg1"/>
              </a:solidFill>
              <a:latin typeface="Arial" panose="020B0604020202020204" pitchFamily="34" charset="0"/>
              <a:ea typeface="PMingLiU" panose="02020500000000000000" pitchFamily="18" charset="-120"/>
            </a:endParaRPr>
          </a:p>
        </p:txBody>
      </p:sp>
      <p:sp>
        <p:nvSpPr>
          <p:cNvPr id="2" name="Cloud Callout 1"/>
          <p:cNvSpPr/>
          <p:nvPr/>
        </p:nvSpPr>
        <p:spPr bwMode="auto">
          <a:xfrm rot="20692241">
            <a:off x="498764" y="1859973"/>
            <a:ext cx="3612572" cy="1825336"/>
          </a:xfrm>
          <a:prstGeom prst="cloudCallout">
            <a:avLst>
              <a:gd name="adj1" fmla="val 62974"/>
              <a:gd name="adj2" fmla="val 47484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zh-TW" altLang="en-US" sz="2800" b="1" dirty="0" smtClean="0">
                <a:solidFill>
                  <a:schemeClr val="bg1"/>
                </a:solidFill>
                <a:latin typeface="Arial" panose="020B0604020202020204" pitchFamily="34" charset="0"/>
              </a:rPr>
              <a:t>孩</a:t>
            </a:r>
            <a:r>
              <a:rPr lang="zh-TW" altLang="en-US" sz="2800" b="1" dirty="0">
                <a:solidFill>
                  <a:schemeClr val="bg1"/>
                </a:solidFill>
                <a:latin typeface="Arial" panose="020B0604020202020204" pitchFamily="34" charset="0"/>
              </a:rPr>
              <a:t>子在未來成</a:t>
            </a:r>
            <a:r>
              <a:rPr lang="zh-TW" altLang="en-US" sz="2800" b="1" dirty="0" smtClean="0">
                <a:solidFill>
                  <a:schemeClr val="bg1"/>
                </a:solidFill>
                <a:latin typeface="Arial" panose="020B0604020202020204" pitchFamily="34" charset="0"/>
              </a:rPr>
              <a:t>功所需的</a:t>
            </a:r>
            <a:r>
              <a:rPr lang="zh-TW" altLang="en-US" sz="2800" b="1" dirty="0">
                <a:solidFill>
                  <a:schemeClr val="bg1"/>
                </a:solidFill>
                <a:latin typeface="Arial" panose="020B0604020202020204" pitchFamily="34" charset="0"/>
              </a:rPr>
              <a:t>高</a:t>
            </a:r>
            <a:r>
              <a:rPr lang="zh-TW" altLang="en-US" sz="2800" b="1" dirty="0" smtClean="0">
                <a:solidFill>
                  <a:schemeClr val="bg1"/>
                </a:solidFill>
                <a:latin typeface="Arial" panose="020B0604020202020204" pitchFamily="34" charset="0"/>
              </a:rPr>
              <a:t>階</a:t>
            </a:r>
            <a:r>
              <a:rPr lang="zh-TW" altLang="en-US" sz="2800" b="1" dirty="0">
                <a:solidFill>
                  <a:schemeClr val="bg1"/>
                </a:solidFill>
                <a:latin typeface="Arial" panose="020B0604020202020204" pitchFamily="34" charset="0"/>
              </a:rPr>
              <a:t>認</a:t>
            </a:r>
            <a:r>
              <a:rPr lang="zh-TW" altLang="en-US" sz="2800" b="1" dirty="0" smtClean="0">
                <a:solidFill>
                  <a:schemeClr val="bg1"/>
                </a:solidFill>
                <a:latin typeface="Arial" panose="020B0604020202020204" pitchFamily="34" charset="0"/>
              </a:rPr>
              <a:t>知層級</a:t>
            </a:r>
            <a:endParaRPr lang="en-US" altLang="zh-TW" sz="2800" b="1" dirty="0">
              <a:solidFill>
                <a:schemeClr val="bg1"/>
              </a:solidFill>
            </a:endParaRPr>
          </a:p>
        </p:txBody>
      </p:sp>
      <p:sp>
        <p:nvSpPr>
          <p:cNvPr id="10" name="Cloud Callout 9"/>
          <p:cNvSpPr/>
          <p:nvPr/>
        </p:nvSpPr>
        <p:spPr bwMode="auto">
          <a:xfrm rot="1246091">
            <a:off x="8380087" y="2001351"/>
            <a:ext cx="3612572" cy="1825336"/>
          </a:xfrm>
          <a:prstGeom prst="cloudCallout">
            <a:avLst>
              <a:gd name="adj1" fmla="val -23761"/>
              <a:gd name="adj2" fmla="val 112033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zh-TW" altLang="en-US" sz="2800" b="1" dirty="0">
                <a:solidFill>
                  <a:schemeClr val="bg1"/>
                </a:solidFill>
                <a:latin typeface="Arial" panose="020B0604020202020204" pitchFamily="34" charset="0"/>
              </a:rPr>
              <a:t>孩子在學校成</a:t>
            </a:r>
            <a:r>
              <a:rPr lang="zh-TW" altLang="en-US" sz="2800" b="1" dirty="0" smtClean="0">
                <a:solidFill>
                  <a:schemeClr val="bg1"/>
                </a:solidFill>
                <a:latin typeface="Arial" panose="020B0604020202020204" pitchFamily="34" charset="0"/>
              </a:rPr>
              <a:t>功</a:t>
            </a:r>
            <a:r>
              <a:rPr lang="zh-TW" altLang="en-US" sz="2800" b="1" dirty="0">
                <a:solidFill>
                  <a:schemeClr val="bg1"/>
                </a:solidFill>
                <a:latin typeface="Arial" panose="020B0604020202020204" pitchFamily="34" charset="0"/>
              </a:rPr>
              <a:t>所需</a:t>
            </a:r>
            <a:r>
              <a:rPr lang="zh-TW" altLang="en-US" sz="2800" b="1" dirty="0" smtClean="0">
                <a:solidFill>
                  <a:schemeClr val="bg1"/>
                </a:solidFill>
                <a:latin typeface="Arial" panose="020B0604020202020204" pitchFamily="34" charset="0"/>
              </a:rPr>
              <a:t>的低階認知層級</a:t>
            </a:r>
            <a:endParaRPr lang="en-US" altLang="zh-TW" sz="2800" b="1" dirty="0">
              <a:solidFill>
                <a:schemeClr val="bg1"/>
              </a:solidFill>
            </a:endParaRPr>
          </a:p>
        </p:txBody>
      </p:sp>
      <p:sp>
        <p:nvSpPr>
          <p:cNvPr id="3" name="Oval 2"/>
          <p:cNvSpPr/>
          <p:nvPr/>
        </p:nvSpPr>
        <p:spPr bwMode="auto">
          <a:xfrm>
            <a:off x="5378438" y="1859973"/>
            <a:ext cx="1960699" cy="2313709"/>
          </a:xfrm>
          <a:prstGeom prst="ellipse">
            <a:avLst/>
          </a:prstGeom>
          <a:noFill/>
          <a:ln w="5715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" name="Oval 11"/>
          <p:cNvSpPr/>
          <p:nvPr/>
        </p:nvSpPr>
        <p:spPr bwMode="auto">
          <a:xfrm>
            <a:off x="5239057" y="4242954"/>
            <a:ext cx="2196762" cy="2313709"/>
          </a:xfrm>
          <a:prstGeom prst="ellipse">
            <a:avLst/>
          </a:prstGeom>
          <a:noFill/>
          <a:ln w="5715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12-14-2016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師大助教研習 </a:t>
            </a:r>
            <a:r>
              <a:rPr lang="en-US" altLang="zh-TW" smtClean="0"/>
              <a:t>- </a:t>
            </a:r>
            <a:r>
              <a:rPr lang="zh-TW" altLang="en-US" smtClean="0"/>
              <a:t>教學方法變變變！                  </a:t>
            </a:r>
            <a:r>
              <a:rPr lang="en-US" altLang="zh-TW" smtClean="0"/>
              <a:t>by</a:t>
            </a:r>
            <a:r>
              <a:rPr lang="zh-TW" altLang="en-US" smtClean="0"/>
              <a:t>國立清大   呂秀蓮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AE08F-B0D1-40BF-86F2-9ED93507FC6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76000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0" grpId="0" animBg="1"/>
      <p:bldP spid="3" grpId="0" animBg="1"/>
      <p:bldP spid="1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562" y="176889"/>
            <a:ext cx="8737600" cy="1143000"/>
          </a:xfrm>
          <a:solidFill>
            <a:srgbClr val="FFFF00"/>
          </a:solidFill>
        </p:spPr>
        <p:txBody>
          <a:bodyPr/>
          <a:lstStyle/>
          <a:p>
            <a:pPr algn="ctr"/>
            <a:r>
              <a:rPr lang="zh-TW" altLang="en-US" dirty="0" smtClean="0"/>
              <a:t>你的教學目標是什麼？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12-14-2016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師大助教研習 </a:t>
            </a:r>
            <a:r>
              <a:rPr lang="en-US" altLang="zh-TW" smtClean="0"/>
              <a:t>- </a:t>
            </a:r>
            <a:r>
              <a:rPr lang="zh-TW" altLang="en-US" smtClean="0"/>
              <a:t>教學方法變變變！                  </a:t>
            </a:r>
            <a:r>
              <a:rPr lang="en-US" altLang="zh-TW" smtClean="0"/>
              <a:t>by</a:t>
            </a:r>
            <a:r>
              <a:rPr lang="zh-TW" altLang="en-US" smtClean="0"/>
              <a:t>國立清大   呂秀蓮</a:t>
            </a:r>
            <a:endParaRPr lang="en-US"/>
          </a:p>
        </p:txBody>
      </p:sp>
      <p:sp>
        <p:nvSpPr>
          <p:cNvPr id="7" name="Cloud 6"/>
          <p:cNvSpPr/>
          <p:nvPr/>
        </p:nvSpPr>
        <p:spPr bwMode="auto">
          <a:xfrm>
            <a:off x="829125" y="1433555"/>
            <a:ext cx="3336475" cy="1442434"/>
          </a:xfrm>
          <a:prstGeom prst="cloud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TW" altLang="en-US" sz="3200" b="1" dirty="0" smtClean="0">
                <a:solidFill>
                  <a:schemeClr val="bg1"/>
                </a:solidFill>
              </a:rPr>
              <a:t>知</a:t>
            </a:r>
            <a:r>
              <a:rPr lang="zh-TW" altLang="en-US" sz="3200" b="1" dirty="0">
                <a:solidFill>
                  <a:schemeClr val="bg1"/>
                </a:solidFill>
              </a:rPr>
              <a:t>識技</a:t>
            </a:r>
            <a:r>
              <a:rPr lang="zh-TW" altLang="en-US" sz="3200" b="1" dirty="0" smtClean="0">
                <a:solidFill>
                  <a:schemeClr val="bg1"/>
                </a:solidFill>
              </a:rPr>
              <a:t>能的習</a:t>
            </a:r>
            <a:r>
              <a:rPr lang="zh-TW" altLang="en-US" sz="3200" b="1" dirty="0">
                <a:solidFill>
                  <a:schemeClr val="bg1"/>
                </a:solidFill>
              </a:rPr>
              <a:t>得？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Cloud 8"/>
          <p:cNvSpPr/>
          <p:nvPr/>
        </p:nvSpPr>
        <p:spPr bwMode="auto">
          <a:xfrm>
            <a:off x="4863642" y="1725769"/>
            <a:ext cx="2941231" cy="1554731"/>
          </a:xfrm>
          <a:prstGeom prst="cloud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TW" altLang="en-US" sz="3200" b="1" dirty="0" smtClean="0">
                <a:solidFill>
                  <a:schemeClr val="bg1"/>
                </a:solidFill>
              </a:rPr>
              <a:t>意義的理</a:t>
            </a:r>
            <a:r>
              <a:rPr lang="zh-TW" altLang="en-US" sz="3200" b="1" dirty="0">
                <a:solidFill>
                  <a:schemeClr val="bg1"/>
                </a:solidFill>
              </a:rPr>
              <a:t>解？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Cloud 9"/>
          <p:cNvSpPr/>
          <p:nvPr/>
        </p:nvSpPr>
        <p:spPr bwMode="auto">
          <a:xfrm>
            <a:off x="8194377" y="1319889"/>
            <a:ext cx="3336475" cy="1442434"/>
          </a:xfrm>
          <a:prstGeom prst="cloud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TW" altLang="en-US" sz="3200" b="1" dirty="0">
                <a:solidFill>
                  <a:schemeClr val="bg1"/>
                </a:solidFill>
              </a:rPr>
              <a:t>處理事情的能力？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" name="Line Callout 2 11"/>
          <p:cNvSpPr/>
          <p:nvPr/>
        </p:nvSpPr>
        <p:spPr bwMode="auto">
          <a:xfrm>
            <a:off x="988679" y="4082604"/>
            <a:ext cx="1983347" cy="2034862"/>
          </a:xfrm>
          <a:prstGeom prst="borderCallout2">
            <a:avLst>
              <a:gd name="adj1" fmla="val -2609"/>
              <a:gd name="adj2" fmla="val 37986"/>
              <a:gd name="adj3" fmla="val -20587"/>
              <a:gd name="adj4" fmla="val 20735"/>
              <a:gd name="adj5" fmla="val -57251"/>
              <a:gd name="adj6" fmla="val 53699"/>
            </a:avLst>
          </a:prstGeom>
          <a:solidFill>
            <a:srgbClr val="C00000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zh-TW" altLang="en-US" sz="3000" b="1" dirty="0">
                <a:solidFill>
                  <a:schemeClr val="bg1"/>
                </a:solidFill>
              </a:rPr>
              <a:t>最基礎的學習工程 </a:t>
            </a:r>
            <a:r>
              <a:rPr lang="en-US" altLang="zh-TW" sz="3000" b="1" dirty="0">
                <a:solidFill>
                  <a:schemeClr val="bg1"/>
                </a:solidFill>
              </a:rPr>
              <a:t>(</a:t>
            </a:r>
            <a:r>
              <a:rPr lang="zh-TW" altLang="en-US" sz="3000" b="1" dirty="0">
                <a:solidFill>
                  <a:schemeClr val="bg1"/>
                </a:solidFill>
              </a:rPr>
              <a:t>知識、理</a:t>
            </a:r>
            <a:r>
              <a:rPr lang="zh-TW" altLang="en-US" sz="3000" b="1" dirty="0" smtClean="0">
                <a:solidFill>
                  <a:schemeClr val="bg1"/>
                </a:solidFill>
              </a:rPr>
              <a:t>解、應</a:t>
            </a:r>
            <a:r>
              <a:rPr lang="zh-TW" altLang="en-US" sz="3000" b="1" dirty="0">
                <a:solidFill>
                  <a:schemeClr val="bg1"/>
                </a:solidFill>
              </a:rPr>
              <a:t>用</a:t>
            </a:r>
            <a:r>
              <a:rPr lang="en-US" altLang="zh-TW" sz="3000" b="1" dirty="0" smtClean="0">
                <a:solidFill>
                  <a:schemeClr val="bg1"/>
                </a:solidFill>
              </a:rPr>
              <a:t>)</a:t>
            </a:r>
            <a:endParaRPr lang="en-US" altLang="zh-TW" sz="3000" b="1" dirty="0">
              <a:solidFill>
                <a:schemeClr val="bg1"/>
              </a:solidFill>
            </a:endParaRPr>
          </a:p>
        </p:txBody>
      </p:sp>
      <p:sp>
        <p:nvSpPr>
          <p:cNvPr id="13" name="Line Callout 2 12"/>
          <p:cNvSpPr/>
          <p:nvPr/>
        </p:nvSpPr>
        <p:spPr bwMode="auto">
          <a:xfrm>
            <a:off x="3997623" y="4188462"/>
            <a:ext cx="2478173" cy="1929003"/>
          </a:xfrm>
          <a:prstGeom prst="borderCallout2">
            <a:avLst>
              <a:gd name="adj1" fmla="val -2010"/>
              <a:gd name="adj2" fmla="val 59406"/>
              <a:gd name="adj3" fmla="val -22998"/>
              <a:gd name="adj4" fmla="val 57734"/>
              <a:gd name="adj5" fmla="val -52051"/>
              <a:gd name="adj6" fmla="val 73663"/>
            </a:avLst>
          </a:prstGeom>
          <a:solidFill>
            <a:srgbClr val="C00000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zh-TW" altLang="en-US" sz="3000" b="1" dirty="0">
                <a:solidFill>
                  <a:schemeClr val="bg1"/>
                </a:solidFill>
              </a:rPr>
              <a:t>長期能力的開始 </a:t>
            </a:r>
            <a:r>
              <a:rPr lang="en-US" altLang="zh-TW" sz="3000" b="1" dirty="0" smtClean="0">
                <a:solidFill>
                  <a:schemeClr val="bg1"/>
                </a:solidFill>
              </a:rPr>
              <a:t>(</a:t>
            </a:r>
            <a:r>
              <a:rPr lang="zh-TW" altLang="en-US" sz="3000" b="1" dirty="0" smtClean="0">
                <a:solidFill>
                  <a:schemeClr val="bg1"/>
                </a:solidFill>
              </a:rPr>
              <a:t>應用、分析、</a:t>
            </a:r>
            <a:r>
              <a:rPr lang="zh-TW" altLang="en-US" sz="3000" b="1" dirty="0">
                <a:solidFill>
                  <a:schemeClr val="bg1"/>
                </a:solidFill>
              </a:rPr>
              <a:t>綜合、</a:t>
            </a:r>
            <a:r>
              <a:rPr lang="zh-TW" altLang="en-US" sz="3000" b="1" dirty="0" smtClean="0">
                <a:solidFill>
                  <a:schemeClr val="bg1"/>
                </a:solidFill>
              </a:rPr>
              <a:t>評鑑</a:t>
            </a:r>
            <a:r>
              <a:rPr lang="en-US" altLang="zh-TW" sz="3000" b="1" dirty="0" smtClean="0">
                <a:solidFill>
                  <a:schemeClr val="bg1"/>
                </a:solidFill>
              </a:rPr>
              <a:t>)</a:t>
            </a:r>
            <a:endParaRPr lang="en-US" altLang="zh-TW" sz="3000" b="1" dirty="0">
              <a:solidFill>
                <a:schemeClr val="bg1"/>
              </a:solidFill>
            </a:endParaRPr>
          </a:p>
        </p:txBody>
      </p:sp>
      <p:sp>
        <p:nvSpPr>
          <p:cNvPr id="14" name="Line Callout 2 13"/>
          <p:cNvSpPr/>
          <p:nvPr/>
        </p:nvSpPr>
        <p:spPr bwMode="auto">
          <a:xfrm>
            <a:off x="8194376" y="4082603"/>
            <a:ext cx="2920092" cy="2137893"/>
          </a:xfrm>
          <a:prstGeom prst="borderCallout2">
            <a:avLst>
              <a:gd name="adj1" fmla="val -2609"/>
              <a:gd name="adj2" fmla="val 82792"/>
              <a:gd name="adj3" fmla="val -22998"/>
              <a:gd name="adj4" fmla="val 94112"/>
              <a:gd name="adj5" fmla="val -56720"/>
              <a:gd name="adj6" fmla="val 78033"/>
            </a:avLst>
          </a:prstGeom>
          <a:solidFill>
            <a:srgbClr val="C00000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zh-TW" altLang="en-US" sz="3000" b="1" dirty="0">
                <a:solidFill>
                  <a:schemeClr val="bg1"/>
                </a:solidFill>
              </a:rPr>
              <a:t>最終的學習目標 </a:t>
            </a:r>
            <a:r>
              <a:rPr lang="en-US" altLang="zh-TW" sz="3000" b="1" dirty="0" smtClean="0">
                <a:solidFill>
                  <a:schemeClr val="bg1"/>
                </a:solidFill>
              </a:rPr>
              <a:t>(</a:t>
            </a:r>
            <a:r>
              <a:rPr lang="zh-TW" altLang="en-US" sz="3000" b="1" dirty="0">
                <a:solidFill>
                  <a:schemeClr val="bg1"/>
                </a:solidFill>
              </a:rPr>
              <a:t>知識、理解、應用、分析</a:t>
            </a:r>
            <a:r>
              <a:rPr lang="zh-TW" altLang="en-US" sz="3000" b="1" dirty="0" smtClean="0">
                <a:solidFill>
                  <a:schemeClr val="bg1"/>
                </a:solidFill>
              </a:rPr>
              <a:t>、</a:t>
            </a:r>
            <a:r>
              <a:rPr lang="zh-TW" altLang="en-US" sz="3000" b="1" dirty="0">
                <a:solidFill>
                  <a:schemeClr val="bg1"/>
                </a:solidFill>
              </a:rPr>
              <a:t>綜</a:t>
            </a:r>
            <a:r>
              <a:rPr lang="zh-TW" altLang="en-US" sz="3000" b="1" dirty="0" smtClean="0">
                <a:solidFill>
                  <a:schemeClr val="bg1"/>
                </a:solidFill>
              </a:rPr>
              <a:t>合</a:t>
            </a:r>
            <a:r>
              <a:rPr lang="zh-TW" altLang="en-US" sz="3000" b="1" dirty="0">
                <a:solidFill>
                  <a:schemeClr val="bg1"/>
                </a:solidFill>
              </a:rPr>
              <a:t>、</a:t>
            </a:r>
            <a:r>
              <a:rPr lang="zh-TW" altLang="en-US" sz="3000" b="1" dirty="0" smtClean="0">
                <a:solidFill>
                  <a:schemeClr val="bg1"/>
                </a:solidFill>
              </a:rPr>
              <a:t>評鑑</a:t>
            </a:r>
            <a:r>
              <a:rPr lang="en-US" altLang="zh-TW" sz="3000" b="1" dirty="0" smtClean="0">
                <a:solidFill>
                  <a:schemeClr val="bg1"/>
                </a:solidFill>
              </a:rPr>
              <a:t>)</a:t>
            </a:r>
            <a:endParaRPr lang="en-US" altLang="zh-TW" sz="3000" b="1" dirty="0">
              <a:solidFill>
                <a:schemeClr val="bg1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AE08F-B0D1-40BF-86F2-9ED93507FC6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6381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4009" y="2005492"/>
            <a:ext cx="9421090" cy="3352119"/>
          </a:xfrm>
          <a:solidFill>
            <a:srgbClr val="FFFF00"/>
          </a:solidFill>
          <a:ln w="57150">
            <a:solidFill>
              <a:srgbClr val="C00000"/>
            </a:solidFill>
          </a:ln>
        </p:spPr>
        <p:txBody>
          <a:bodyPr/>
          <a:lstStyle/>
          <a:p>
            <a:pPr algn="ctr"/>
            <a:r>
              <a:rPr lang="zh-TW" altLang="en-US" dirty="0" smtClean="0"/>
              <a:t>根據教學的認</a:t>
            </a:r>
            <a:r>
              <a:rPr lang="zh-TW" altLang="en-US" dirty="0"/>
              <a:t>知</a:t>
            </a:r>
            <a:r>
              <a:rPr lang="zh-TW" altLang="en-US" dirty="0" smtClean="0"/>
              <a:t>目</a:t>
            </a:r>
            <a:r>
              <a:rPr lang="zh-TW" altLang="en-US" dirty="0"/>
              <a:t>標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dirty="0"/>
              <a:t>教學方</a:t>
            </a:r>
            <a:r>
              <a:rPr lang="zh-TW" altLang="en-US" dirty="0" smtClean="0"/>
              <a:t>法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dirty="0" smtClean="0"/>
              <a:t>呈現千變萬化</a:t>
            </a:r>
            <a:r>
              <a:rPr lang="zh-TW" altLang="en-US" dirty="0"/>
              <a:t>！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12-14-2016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師大助教研習 </a:t>
            </a:r>
            <a:r>
              <a:rPr lang="en-US" altLang="zh-TW" smtClean="0"/>
              <a:t>- </a:t>
            </a:r>
            <a:r>
              <a:rPr lang="zh-TW" altLang="en-US" smtClean="0"/>
              <a:t>教學方法變變變！                  </a:t>
            </a:r>
            <a:r>
              <a:rPr lang="en-US" altLang="zh-TW" smtClean="0"/>
              <a:t>by</a:t>
            </a:r>
            <a:r>
              <a:rPr lang="zh-TW" altLang="en-US" smtClean="0"/>
              <a:t>國立清大   呂秀蓮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AE08F-B0D1-40BF-86F2-9ED93507FC6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4369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1727200" y="3013656"/>
            <a:ext cx="8737600" cy="2500662"/>
          </a:xfrm>
          <a:solidFill>
            <a:srgbClr val="FF0000"/>
          </a:solidFill>
        </p:spPr>
        <p:txBody>
          <a:bodyPr/>
          <a:lstStyle/>
          <a:p>
            <a:pPr algn="ctr"/>
            <a:r>
              <a:rPr lang="zh-TW" altLang="en-US" dirty="0" smtClean="0">
                <a:solidFill>
                  <a:srgbClr val="FFFF00"/>
                </a:solidFill>
              </a:rPr>
              <a:t>演繹、推理</a:t>
            </a:r>
            <a:r>
              <a:rPr lang="en-US" altLang="zh-TW" dirty="0" smtClean="0">
                <a:solidFill>
                  <a:srgbClr val="FFFF00"/>
                </a:solidFill>
              </a:rPr>
              <a:t/>
            </a:r>
            <a:br>
              <a:rPr lang="en-US" altLang="zh-TW" dirty="0" smtClean="0">
                <a:solidFill>
                  <a:srgbClr val="FFFF00"/>
                </a:solidFill>
              </a:rPr>
            </a:br>
            <a:r>
              <a:rPr lang="en-US" altLang="zh-TW" dirty="0" smtClean="0">
                <a:solidFill>
                  <a:srgbClr val="FFFF00"/>
                </a:solidFill>
              </a:rPr>
              <a:t/>
            </a:r>
            <a:br>
              <a:rPr lang="en-US" altLang="zh-TW" dirty="0" smtClean="0">
                <a:solidFill>
                  <a:srgbClr val="FFFF00"/>
                </a:solidFill>
              </a:rPr>
            </a:br>
            <a:r>
              <a:rPr lang="zh-TW" altLang="en-US" dirty="0" smtClean="0">
                <a:solidFill>
                  <a:srgbClr val="FFFF00"/>
                </a:solidFill>
              </a:rPr>
              <a:t>試試直接教學模式</a:t>
            </a:r>
            <a:endParaRPr lang="en-US" altLang="en-US" dirty="0" smtClean="0">
              <a:solidFill>
                <a:srgbClr val="FFFF00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12-14-2016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師大助教研習 </a:t>
            </a:r>
            <a:r>
              <a:rPr lang="en-US" altLang="zh-TW" smtClean="0"/>
              <a:t>- </a:t>
            </a:r>
            <a:r>
              <a:rPr lang="zh-TW" altLang="en-US" smtClean="0"/>
              <a:t>教學方法變變變！                  </a:t>
            </a:r>
            <a:r>
              <a:rPr lang="en-US" altLang="zh-TW" smtClean="0"/>
              <a:t>by</a:t>
            </a:r>
            <a:r>
              <a:rPr lang="zh-TW" altLang="en-US" smtClean="0"/>
              <a:t>國立清大   呂秀蓮</a:t>
            </a:r>
            <a:endParaRPr lang="en-US"/>
          </a:p>
        </p:txBody>
      </p:sp>
      <p:sp>
        <p:nvSpPr>
          <p:cNvPr id="9" name="Cloud Callout 8"/>
          <p:cNvSpPr/>
          <p:nvPr/>
        </p:nvSpPr>
        <p:spPr bwMode="auto">
          <a:xfrm rot="1246091">
            <a:off x="7709909" y="834330"/>
            <a:ext cx="2838447" cy="1388743"/>
          </a:xfrm>
          <a:prstGeom prst="cloudCallout">
            <a:avLst>
              <a:gd name="adj1" fmla="val -23761"/>
              <a:gd name="adj2" fmla="val 112033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zh-TW" altLang="en-US" sz="3200" b="1" dirty="0" smtClean="0">
                <a:solidFill>
                  <a:schemeClr val="bg1"/>
                </a:solidFill>
                <a:latin typeface="Arial" panose="020B0604020202020204" pitchFamily="34" charset="0"/>
              </a:rPr>
              <a:t>什麼是直接教學法？</a:t>
            </a:r>
            <a:endParaRPr lang="en-US" altLang="zh-TW" sz="3200" b="1" dirty="0">
              <a:solidFill>
                <a:schemeClr val="bg1"/>
              </a:solidFill>
            </a:endParaRPr>
          </a:p>
        </p:txBody>
      </p:sp>
      <p:sp>
        <p:nvSpPr>
          <p:cNvPr id="10" name="Cloud 9"/>
          <p:cNvSpPr/>
          <p:nvPr/>
        </p:nvSpPr>
        <p:spPr bwMode="auto">
          <a:xfrm>
            <a:off x="1498826" y="1166081"/>
            <a:ext cx="3336475" cy="1442434"/>
          </a:xfrm>
          <a:prstGeom prst="cloud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TW" altLang="en-US" sz="3200" b="1" dirty="0" smtClean="0">
                <a:solidFill>
                  <a:schemeClr val="bg1"/>
                </a:solidFill>
              </a:rPr>
              <a:t>知</a:t>
            </a:r>
            <a:r>
              <a:rPr lang="zh-TW" altLang="en-US" sz="3200" b="1" dirty="0">
                <a:solidFill>
                  <a:schemeClr val="bg1"/>
                </a:solidFill>
              </a:rPr>
              <a:t>識技</a:t>
            </a:r>
            <a:r>
              <a:rPr lang="zh-TW" altLang="en-US" sz="3200" b="1" dirty="0" smtClean="0">
                <a:solidFill>
                  <a:schemeClr val="bg1"/>
                </a:solidFill>
              </a:rPr>
              <a:t>能的習</a:t>
            </a:r>
            <a:r>
              <a:rPr lang="zh-TW" altLang="en-US" sz="3200" b="1" dirty="0">
                <a:solidFill>
                  <a:schemeClr val="bg1"/>
                </a:solidFill>
              </a:rPr>
              <a:t>得？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AE08F-B0D1-40BF-86F2-9ED93507FC6E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5846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 animBg="1"/>
      <p:bldP spid="9" grpId="0" animBg="1"/>
    </p:bldLst>
  </p:timing>
</p:sld>
</file>

<file path=ppt/theme/theme1.xml><?xml version="1.0" encoding="utf-8"?>
<a:theme xmlns:a="http://schemas.openxmlformats.org/drawingml/2006/main" name="Theme2">
  <a:themeElements>
    <a:clrScheme name="Drafting 3">
      <a:dk1>
        <a:srgbClr val="000000"/>
      </a:dk1>
      <a:lt1>
        <a:srgbClr val="FFFFFF"/>
      </a:lt1>
      <a:dk2>
        <a:srgbClr val="000000"/>
      </a:dk2>
      <a:lt2>
        <a:srgbClr val="003366"/>
      </a:lt2>
      <a:accent1>
        <a:srgbClr val="3366CC"/>
      </a:accent1>
      <a:accent2>
        <a:srgbClr val="00B000"/>
      </a:accent2>
      <a:accent3>
        <a:srgbClr val="FFFFFF"/>
      </a:accent3>
      <a:accent4>
        <a:srgbClr val="000000"/>
      </a:accent4>
      <a:accent5>
        <a:srgbClr val="ADB8E2"/>
      </a:accent5>
      <a:accent6>
        <a:srgbClr val="009F00"/>
      </a:accent6>
      <a:hlink>
        <a:srgbClr val="66CCFF"/>
      </a:hlink>
      <a:folHlink>
        <a:srgbClr val="FFE701"/>
      </a:folHlink>
    </a:clrScheme>
    <a:fontScheme name="Drafting">
      <a:majorFont>
        <a:latin typeface="Trebuchet MS"/>
        <a:ea typeface="Osaka"/>
        <a:cs typeface="Osaka"/>
      </a:majorFont>
      <a:minorFont>
        <a:latin typeface="Trebuchet MS"/>
        <a:ea typeface="Osaka"/>
        <a:cs typeface="Osak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zh-TW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zh-TW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Drafting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rafting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rafting 3">
        <a:dk1>
          <a:srgbClr val="000000"/>
        </a:dk1>
        <a:lt1>
          <a:srgbClr val="FFFFFF"/>
        </a:lt1>
        <a:dk2>
          <a:srgbClr val="000000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FFFFFF"/>
        </a:accent3>
        <a:accent4>
          <a:srgbClr val="000000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rafting 4">
        <a:dk1>
          <a:srgbClr val="000000"/>
        </a:dk1>
        <a:lt1>
          <a:srgbClr val="FFFFFF"/>
        </a:lt1>
        <a:dk2>
          <a:srgbClr val="000000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FFFFFF"/>
        </a:accent3>
        <a:accent4>
          <a:srgbClr val="000000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rafting 5">
        <a:dk1>
          <a:srgbClr val="000000"/>
        </a:dk1>
        <a:lt1>
          <a:srgbClr val="FFFFFF"/>
        </a:lt1>
        <a:dk2>
          <a:srgbClr val="000000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FFFFFF"/>
        </a:accent3>
        <a:accent4>
          <a:srgbClr val="000000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Theme2" id="{13DF3CF3-BF63-40F4-B1F9-6DAB4F996576}" vid="{0FACEC89-DD44-48F4-AD8F-BC6434626466}"/>
    </a:ext>
  </a:extLst>
</a:theme>
</file>

<file path=ppt/theme/theme2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Osaka"/>
        <a:cs typeface="Osaka"/>
      </a:majorFont>
      <a:minorFont>
        <a:latin typeface="Arial"/>
        <a:ea typeface="Osaka"/>
        <a:cs typeface="Osak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zh-TW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zh-TW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Theme2</Template>
  <TotalTime>28617</TotalTime>
  <Words>2538</Words>
  <Application>Microsoft Office PowerPoint</Application>
  <PresentationFormat>寬螢幕</PresentationFormat>
  <Paragraphs>368</Paragraphs>
  <Slides>31</Slides>
  <Notes>8</Notes>
  <HiddenSlides>0</HiddenSlides>
  <MMClips>0</MMClips>
  <ScaleCrop>false</ScaleCrop>
  <HeadingPairs>
    <vt:vector size="6" baseType="variant">
      <vt:variant>
        <vt:lpstr>使用字型</vt:lpstr>
      </vt:variant>
      <vt:variant>
        <vt:i4>14</vt:i4>
      </vt:variant>
      <vt:variant>
        <vt:lpstr>佈景主題</vt:lpstr>
      </vt:variant>
      <vt:variant>
        <vt:i4>2</vt:i4>
      </vt:variant>
      <vt:variant>
        <vt:lpstr>投影片標題</vt:lpstr>
      </vt:variant>
      <vt:variant>
        <vt:i4>31</vt:i4>
      </vt:variant>
    </vt:vector>
  </HeadingPairs>
  <TitlesOfParts>
    <vt:vector size="47" baseType="lpstr">
      <vt:lpstr>Microsoft JhengHei Light</vt:lpstr>
      <vt:lpstr>Microsoft JhengHei UI</vt:lpstr>
      <vt:lpstr>Monotype Sorts</vt:lpstr>
      <vt:lpstr>MS PGothic</vt:lpstr>
      <vt:lpstr>Osaka</vt:lpstr>
      <vt:lpstr>微軟正黑體</vt:lpstr>
      <vt:lpstr>微軟正黑體</vt:lpstr>
      <vt:lpstr>PMingLiU</vt:lpstr>
      <vt:lpstr>PMingLiU</vt:lpstr>
      <vt:lpstr>Arial</vt:lpstr>
      <vt:lpstr>Calibri</vt:lpstr>
      <vt:lpstr>Comic Sans MS</vt:lpstr>
      <vt:lpstr>Impact</vt:lpstr>
      <vt:lpstr>Trebuchet MS</vt:lpstr>
      <vt:lpstr>Theme2</vt:lpstr>
      <vt:lpstr>Blank Presentation</vt:lpstr>
      <vt:lpstr>PowerPoint 簡報</vt:lpstr>
      <vt:lpstr>流程</vt:lpstr>
      <vt:lpstr>找一個小主題，進行教學設計</vt:lpstr>
      <vt:lpstr>OECD 2030年的教育架構(學生該學什麼) (摘自OECD)</vt:lpstr>
      <vt:lpstr>PowerPoint 簡報</vt:lpstr>
      <vt:lpstr>PowerPoint 簡報</vt:lpstr>
      <vt:lpstr>你的教學目標是什麼？</vt:lpstr>
      <vt:lpstr>根據教學的認知目標 教學方法 呈現千變萬化！</vt:lpstr>
      <vt:lpstr>演繹、推理  試試直接教學模式</vt:lpstr>
      <vt:lpstr>PowerPoint 簡報</vt:lpstr>
      <vt:lpstr>我們來設計一個關於「個體所扮演的角色」的教案</vt:lpstr>
      <vt:lpstr>直接教學模式的特點</vt:lpstr>
      <vt:lpstr>直接教學模式的程序</vt:lpstr>
      <vt:lpstr>探究、歸納  考慮探究教學模式</vt:lpstr>
      <vt:lpstr>PowerPoint 簡報</vt:lpstr>
      <vt:lpstr>PowerPoint 簡報</vt:lpstr>
      <vt:lpstr>PowerPoint 簡報</vt:lpstr>
      <vt:lpstr>探究學習的特點</vt:lpstr>
      <vt:lpstr>探究/探究式學習 –教師的工作</vt:lpstr>
      <vt:lpstr>核心素養教學  考慮綜合性的「表現任務」</vt:lpstr>
      <vt:lpstr>促使學生學習建構在紮實的認知層級上</vt:lpstr>
      <vt:lpstr>PowerPoint 簡報</vt:lpstr>
      <vt:lpstr>病毒入侵 (改編自2016年鄭00、 張00、 李00的單元課程設計)</vt:lpstr>
      <vt:lpstr>12年國教總綱：三面九項核心素養</vt:lpstr>
      <vt:lpstr>PowerPoint 簡報</vt:lpstr>
      <vt:lpstr>國際手機大廠的廣告設計案</vt:lpstr>
      <vt:lpstr>12年國教總綱：三面九項核心素養</vt:lpstr>
      <vt:lpstr>PowerPoint 簡報</vt:lpstr>
      <vt:lpstr>PowerPoint 簡報</vt:lpstr>
      <vt:lpstr>教學方法</vt:lpstr>
      <vt:lpstr>參考文獻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蔡國棟</dc:creator>
  <cp:lastModifiedBy>Yu-Ting Lin</cp:lastModifiedBy>
  <cp:revision>395</cp:revision>
  <dcterms:created xsi:type="dcterms:W3CDTF">2016-02-25T14:50:46Z</dcterms:created>
  <dcterms:modified xsi:type="dcterms:W3CDTF">2016-12-15T03:48:55Z</dcterms:modified>
</cp:coreProperties>
</file>