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0"/>
  </p:notesMasterIdLst>
  <p:sldIdLst>
    <p:sldId id="296" r:id="rId2"/>
    <p:sldId id="297" r:id="rId3"/>
    <p:sldId id="298" r:id="rId4"/>
    <p:sldId id="287" r:id="rId5"/>
    <p:sldId id="288" r:id="rId6"/>
    <p:sldId id="284" r:id="rId7"/>
    <p:sldId id="285" r:id="rId8"/>
    <p:sldId id="289" r:id="rId9"/>
    <p:sldId id="290" r:id="rId10"/>
    <p:sldId id="299" r:id="rId11"/>
    <p:sldId id="291" r:id="rId12"/>
    <p:sldId id="272" r:id="rId13"/>
    <p:sldId id="279" r:id="rId14"/>
    <p:sldId id="274" r:id="rId15"/>
    <p:sldId id="300" r:id="rId16"/>
    <p:sldId id="286" r:id="rId17"/>
    <p:sldId id="305" r:id="rId18"/>
    <p:sldId id="293" r:id="rId19"/>
    <p:sldId id="294" r:id="rId20"/>
    <p:sldId id="295" r:id="rId21"/>
    <p:sldId id="307" r:id="rId22"/>
    <p:sldId id="275" r:id="rId23"/>
    <p:sldId id="301" r:id="rId24"/>
    <p:sldId id="283" r:id="rId25"/>
    <p:sldId id="277" r:id="rId26"/>
    <p:sldId id="276" r:id="rId27"/>
    <p:sldId id="282" r:id="rId28"/>
    <p:sldId id="302" r:id="rId29"/>
  </p:sldIdLst>
  <p:sldSz cx="12192000" cy="6858000"/>
  <p:notesSz cx="6794500" cy="9931400"/>
  <p:embeddedFontLst>
    <p:embeddedFont>
      <p:font typeface="Calibri Light" panose="020F0302020204030204" pitchFamily="34" charset="0"/>
      <p:regular r:id="rId31"/>
      <p:italic r:id="rId32"/>
    </p:embeddedFont>
    <p:embeddedFont>
      <p:font typeface="華康細圓體" panose="020F0309000000000000" pitchFamily="49" charset="-120"/>
      <p:regular r:id="rId33"/>
    </p:embeddedFont>
    <p:embeddedFont>
      <p:font typeface="微軟正黑體" panose="020B0604030504040204" pitchFamily="34" charset="-120"/>
      <p:regular r:id="rId34"/>
      <p:bold r:id="rId35"/>
    </p:embeddedFont>
    <p:embeddedFont>
      <p:font typeface="Calibri" panose="020F0502020204030204" pitchFamily="34" charset="0"/>
      <p:regular r:id="rId36"/>
      <p:bold r:id="rId37"/>
      <p:italic r:id="rId38"/>
      <p:boldItalic r:id="rId39"/>
    </p:embeddedFont>
    <p:embeddedFont>
      <p:font typeface="金梅新細圓全字體" panose="02010509060101010101" pitchFamily="49" charset="-120"/>
      <p:regular r:id="rId40"/>
    </p:embeddedFont>
    <p:embeddedFont>
      <p:font typeface="Verdana" panose="020B0604030504040204" pitchFamily="34" charset="0"/>
      <p:regular r:id="rId41"/>
      <p:bold r:id="rId42"/>
      <p:italic r:id="rId43"/>
      <p:boldItalic r:id="rId44"/>
    </p:embeddedFont>
    <p:embeddedFont>
      <p:font typeface="華康中特圓體" panose="020F0809000000000000" pitchFamily="49" charset="-120"/>
      <p:regular r:id="rId45"/>
    </p:embeddedFont>
    <p:embeddedFont>
      <p:font typeface="華康中圓體" panose="020F0509000000000000" pitchFamily="49" charset="-120"/>
      <p:regular r:id="rId46"/>
    </p:embeddedFont>
    <p:embeddedFont>
      <p:font typeface="標楷體" panose="03000509000000000000" pitchFamily="65" charset="-120"/>
      <p:regular r:id="rId47"/>
    </p:embeddedFont>
    <p:embeddedFont>
      <p:font typeface="華康儷金黑" panose="020B0809000000000000" pitchFamily="49" charset="-120"/>
      <p:regular r:id="rId48"/>
    </p:embeddedFont>
  </p:embeddedFontLst>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3399"/>
    <a:srgbClr val="660033"/>
    <a:srgbClr val="6600CC"/>
    <a:srgbClr val="FFFF00"/>
    <a:srgbClr val="FF9933"/>
    <a:srgbClr val="CC0099"/>
    <a:srgbClr val="336600"/>
    <a:srgbClr val="CC0066"/>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75DCB02-9BB8-47FD-8907-85C794F793BA}" styleName="佈景主題樣式 1 - 輔色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389" autoAdjust="0"/>
    <p:restoredTop sz="91705" autoAdjust="0"/>
  </p:normalViewPr>
  <p:slideViewPr>
    <p:cSldViewPr snapToGrid="0">
      <p:cViewPr varScale="1">
        <p:scale>
          <a:sx n="113" d="100"/>
          <a:sy n="113" d="100"/>
        </p:scale>
        <p:origin x="582"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font" Target="fonts/font17.fntdata"/><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font" Target="fonts/font14.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font" Target="fonts/font18.fntdata"/><Relationship Id="rId8" Type="http://schemas.openxmlformats.org/officeDocument/2006/relationships/slide" Target="slides/slide7.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A25769-FD31-4C0E-99BE-E6E510CEE755}" type="doc">
      <dgm:prSet loTypeId="urn:microsoft.com/office/officeart/2005/8/layout/hierarchy4" loCatId="list" qsTypeId="urn:microsoft.com/office/officeart/2005/8/quickstyle/simple1" qsCatId="simple" csTypeId="urn:microsoft.com/office/officeart/2005/8/colors/accent2_1" csCatId="accent2" phldr="1"/>
      <dgm:spPr/>
      <dgm:t>
        <a:bodyPr/>
        <a:lstStyle/>
        <a:p>
          <a:endParaRPr lang="zh-TW" altLang="en-US"/>
        </a:p>
      </dgm:t>
    </dgm:pt>
    <dgm:pt modelId="{F289BDB5-395F-4166-8FEB-7896E83AD757}">
      <dgm:prSet phldrT="[文字]" custT="1"/>
      <dgm:spPr/>
      <dgm:t>
        <a:bodyPr/>
        <a:lstStyle/>
        <a:p>
          <a:r>
            <a:rPr lang="zh-TW" altLang="en-US" sz="2800" dirty="0" smtClean="0">
              <a:latin typeface="華康中圓體" panose="020F0509000000000000" pitchFamily="49" charset="-120"/>
              <a:ea typeface="華康中圓體" panose="020F0509000000000000" pitchFamily="49" charset="-120"/>
            </a:rPr>
            <a:t>教育部</a:t>
          </a:r>
          <a:endParaRPr lang="zh-TW" altLang="en-US" sz="2800" dirty="0">
            <a:latin typeface="華康中圓體" panose="020F0509000000000000" pitchFamily="49" charset="-120"/>
            <a:ea typeface="華康中圓體" panose="020F0509000000000000" pitchFamily="49" charset="-120"/>
          </a:endParaRPr>
        </a:p>
      </dgm:t>
    </dgm:pt>
    <dgm:pt modelId="{0A111B3B-F15A-4B96-AB53-294DF599BE6C}" type="parTrans" cxnId="{B7037032-3F0C-4A8F-AA3A-04A479A0E2DE}">
      <dgm:prSet/>
      <dgm:spPr/>
      <dgm:t>
        <a:bodyPr/>
        <a:lstStyle/>
        <a:p>
          <a:endParaRPr lang="zh-TW" altLang="en-US"/>
        </a:p>
      </dgm:t>
    </dgm:pt>
    <dgm:pt modelId="{311696E4-15E3-4049-B6EE-FBC5E736D509}" type="sibTrans" cxnId="{B7037032-3F0C-4A8F-AA3A-04A479A0E2DE}">
      <dgm:prSet/>
      <dgm:spPr/>
      <dgm:t>
        <a:bodyPr/>
        <a:lstStyle/>
        <a:p>
          <a:endParaRPr lang="zh-TW" altLang="en-US"/>
        </a:p>
      </dgm:t>
    </dgm:pt>
    <dgm:pt modelId="{E7C189C0-282A-45CF-816C-C52CF630093C}">
      <dgm:prSet phldrT="[文字]" custT="1"/>
      <dgm:spPr/>
      <dgm:t>
        <a:bodyPr/>
        <a:lstStyle/>
        <a:p>
          <a:r>
            <a:rPr lang="zh-TW" altLang="en-US" sz="1200" dirty="0" smtClean="0">
              <a:latin typeface="華康中圓體" panose="020F0509000000000000" pitchFamily="49" charset="-120"/>
              <a:ea typeface="華康中圓體" panose="020F0509000000000000" pitchFamily="49" charset="-120"/>
            </a:rPr>
            <a:t>學海飛颺</a:t>
          </a:r>
          <a:endParaRPr lang="zh-TW" altLang="en-US" sz="1200" dirty="0">
            <a:latin typeface="華康中圓體" panose="020F0509000000000000" pitchFamily="49" charset="-120"/>
            <a:ea typeface="華康中圓體" panose="020F0509000000000000" pitchFamily="49" charset="-120"/>
          </a:endParaRPr>
        </a:p>
      </dgm:t>
    </dgm:pt>
    <dgm:pt modelId="{7116E9A4-798D-4157-A6D8-2211C0EA1D3A}" type="parTrans" cxnId="{C8B23C5A-8B54-4B16-9FB8-C0212E916F0E}">
      <dgm:prSet/>
      <dgm:spPr/>
      <dgm:t>
        <a:bodyPr/>
        <a:lstStyle/>
        <a:p>
          <a:endParaRPr lang="zh-TW" altLang="en-US"/>
        </a:p>
      </dgm:t>
    </dgm:pt>
    <dgm:pt modelId="{109BC812-21B3-4332-BB5F-5ECCFE382723}" type="sibTrans" cxnId="{C8B23C5A-8B54-4B16-9FB8-C0212E916F0E}">
      <dgm:prSet/>
      <dgm:spPr/>
      <dgm:t>
        <a:bodyPr/>
        <a:lstStyle/>
        <a:p>
          <a:endParaRPr lang="zh-TW" altLang="en-US"/>
        </a:p>
      </dgm:t>
    </dgm:pt>
    <dgm:pt modelId="{49863539-2A9E-4E1C-B3BB-5B1B6E0D7E83}">
      <dgm:prSet phldrT="[文字]" custT="1"/>
      <dgm:spPr/>
      <dgm:t>
        <a:bodyPr/>
        <a:lstStyle/>
        <a:p>
          <a:r>
            <a:rPr lang="zh-TW" altLang="en-US" sz="1200" dirty="0" smtClean="0">
              <a:latin typeface="華康中圓體" panose="020F0509000000000000" pitchFamily="49" charset="-120"/>
              <a:ea typeface="華康中圓體" panose="020F0509000000000000" pitchFamily="49" charset="-120"/>
            </a:rPr>
            <a:t>學海惜珠</a:t>
          </a:r>
          <a:endParaRPr lang="zh-TW" altLang="en-US" sz="1200" dirty="0">
            <a:latin typeface="華康中圓體" panose="020F0509000000000000" pitchFamily="49" charset="-120"/>
            <a:ea typeface="華康中圓體" panose="020F0509000000000000" pitchFamily="49" charset="-120"/>
          </a:endParaRPr>
        </a:p>
      </dgm:t>
    </dgm:pt>
    <dgm:pt modelId="{0EE43A18-D6EE-4BDF-A3A5-D4AF82257127}" type="parTrans" cxnId="{BCB70E65-C2A9-4C3E-9408-FD7C4DC749E2}">
      <dgm:prSet/>
      <dgm:spPr/>
      <dgm:t>
        <a:bodyPr/>
        <a:lstStyle/>
        <a:p>
          <a:endParaRPr lang="zh-TW" altLang="en-US"/>
        </a:p>
      </dgm:t>
    </dgm:pt>
    <dgm:pt modelId="{54294119-7CF8-4A2C-B895-5E3A567B22DB}" type="sibTrans" cxnId="{BCB70E65-C2A9-4C3E-9408-FD7C4DC749E2}">
      <dgm:prSet/>
      <dgm:spPr/>
      <dgm:t>
        <a:bodyPr/>
        <a:lstStyle/>
        <a:p>
          <a:endParaRPr lang="zh-TW" altLang="en-US"/>
        </a:p>
      </dgm:t>
    </dgm:pt>
    <dgm:pt modelId="{3CB237B4-F489-4C96-87B9-A25A10C97790}">
      <dgm:prSet phldrT="[文字]"/>
      <dgm:spPr/>
      <dgm:t>
        <a:bodyPr/>
        <a:lstStyle/>
        <a:p>
          <a:r>
            <a:rPr lang="zh-TW" altLang="en-US" dirty="0" smtClean="0">
              <a:latin typeface="華康中圓體" panose="020F0509000000000000" pitchFamily="49" charset="-120"/>
              <a:ea typeface="華康中圓體" panose="020F0509000000000000" pitchFamily="49" charset="-120"/>
            </a:rPr>
            <a:t>選送清寒優秀學生赴登載於教育部網站之外國大學校院參考名冊之學校</a:t>
          </a:r>
          <a:r>
            <a:rPr lang="en-US" altLang="zh-TW" dirty="0" smtClean="0">
              <a:latin typeface="華康中圓體" panose="020F0509000000000000" pitchFamily="49" charset="-120"/>
              <a:ea typeface="華康中圓體" panose="020F0509000000000000" pitchFamily="49" charset="-120"/>
            </a:rPr>
            <a:t>(</a:t>
          </a:r>
          <a:r>
            <a:rPr lang="zh-TW" altLang="en-US" dirty="0" smtClean="0">
              <a:latin typeface="華康中圓體" panose="020F0509000000000000" pitchFamily="49" charset="-120"/>
              <a:ea typeface="華康中圓體" panose="020F0509000000000000" pitchFamily="49" charset="-120"/>
            </a:rPr>
            <a:t>不包括大陸及港、澳</a:t>
          </a:r>
          <a:r>
            <a:rPr lang="en-US" altLang="zh-TW" dirty="0" smtClean="0">
              <a:latin typeface="華康中圓體" panose="020F0509000000000000" pitchFamily="49" charset="-120"/>
              <a:ea typeface="華康中圓體" panose="020F0509000000000000" pitchFamily="49" charset="-120"/>
            </a:rPr>
            <a:t>)</a:t>
          </a:r>
          <a:r>
            <a:rPr lang="zh-TW" altLang="en-US" dirty="0" smtClean="0">
              <a:latin typeface="華康中圓體" panose="020F0509000000000000" pitchFamily="49" charset="-120"/>
              <a:ea typeface="華康中圓體" panose="020F0509000000000000" pitchFamily="49" charset="-120"/>
            </a:rPr>
            <a:t>修讀學分</a:t>
          </a:r>
          <a:endParaRPr lang="zh-TW" altLang="en-US" dirty="0">
            <a:latin typeface="華康中圓體" panose="020F0509000000000000" pitchFamily="49" charset="-120"/>
            <a:ea typeface="華康中圓體" panose="020F0509000000000000" pitchFamily="49" charset="-120"/>
          </a:endParaRPr>
        </a:p>
      </dgm:t>
    </dgm:pt>
    <dgm:pt modelId="{DDDB5547-8338-46A4-B621-822AB166712B}" type="parTrans" cxnId="{3CECE083-D6BD-4F00-8255-1F18E9A1CFE2}">
      <dgm:prSet/>
      <dgm:spPr/>
      <dgm:t>
        <a:bodyPr/>
        <a:lstStyle/>
        <a:p>
          <a:endParaRPr lang="zh-TW" altLang="en-US"/>
        </a:p>
      </dgm:t>
    </dgm:pt>
    <dgm:pt modelId="{C073F171-19CE-44AA-9AB6-75801AB369D1}" type="sibTrans" cxnId="{3CECE083-D6BD-4F00-8255-1F18E9A1CFE2}">
      <dgm:prSet/>
      <dgm:spPr/>
      <dgm:t>
        <a:bodyPr/>
        <a:lstStyle/>
        <a:p>
          <a:endParaRPr lang="zh-TW" altLang="en-US"/>
        </a:p>
      </dgm:t>
    </dgm:pt>
    <dgm:pt modelId="{983E66A2-A1F1-44FD-895A-792B6353FE98}">
      <dgm:prSet phldrT="[文字]" custT="1"/>
      <dgm:spPr/>
      <dgm:t>
        <a:bodyPr/>
        <a:lstStyle/>
        <a:p>
          <a:r>
            <a:rPr lang="zh-TW" altLang="en-US" sz="2800" dirty="0" smtClean="0">
              <a:latin typeface="華康中圓體" panose="020F0509000000000000" pitchFamily="49" charset="-120"/>
              <a:ea typeface="華康中圓體" panose="020F0509000000000000" pitchFamily="49" charset="-120"/>
            </a:rPr>
            <a:t>本校 </a:t>
          </a:r>
          <a:endParaRPr lang="zh-TW" altLang="en-US" sz="2800" dirty="0">
            <a:latin typeface="華康中圓體" panose="020F0509000000000000" pitchFamily="49" charset="-120"/>
            <a:ea typeface="華康中圓體" panose="020F0509000000000000" pitchFamily="49" charset="-120"/>
          </a:endParaRPr>
        </a:p>
      </dgm:t>
    </dgm:pt>
    <dgm:pt modelId="{1252F27A-CFA5-43FD-987A-A5C1C5BCFDA6}" type="parTrans" cxnId="{7CDB8BEB-28EB-4158-8D7D-C855B5E4A404}">
      <dgm:prSet/>
      <dgm:spPr/>
      <dgm:t>
        <a:bodyPr/>
        <a:lstStyle/>
        <a:p>
          <a:endParaRPr lang="zh-TW" altLang="en-US"/>
        </a:p>
      </dgm:t>
    </dgm:pt>
    <dgm:pt modelId="{8B06907C-E0CE-4542-A496-8180FC858D53}" type="sibTrans" cxnId="{7CDB8BEB-28EB-4158-8D7D-C855B5E4A404}">
      <dgm:prSet/>
      <dgm:spPr/>
      <dgm:t>
        <a:bodyPr/>
        <a:lstStyle/>
        <a:p>
          <a:endParaRPr lang="zh-TW" altLang="en-US"/>
        </a:p>
      </dgm:t>
    </dgm:pt>
    <dgm:pt modelId="{C4C64D8A-2D31-481C-B695-90ED96137783}">
      <dgm:prSet phldrT="[文字]" custT="1"/>
      <dgm:spPr/>
      <dgm:t>
        <a:bodyPr/>
        <a:lstStyle/>
        <a:p>
          <a:r>
            <a:rPr lang="zh-TW" altLang="en-US" sz="1200" dirty="0" smtClean="0">
              <a:latin typeface="華康中圓體" panose="020F0509000000000000" pitchFamily="49" charset="-120"/>
              <a:ea typeface="華康中圓體" panose="020F0509000000000000" pitchFamily="49" charset="-120"/>
            </a:rPr>
            <a:t>出國圓夢計畫</a:t>
          </a:r>
          <a:endParaRPr lang="zh-TW" altLang="en-US" sz="1200" dirty="0">
            <a:latin typeface="華康中圓體" panose="020F0509000000000000" pitchFamily="49" charset="-120"/>
            <a:ea typeface="華康中圓體" panose="020F0509000000000000" pitchFamily="49" charset="-120"/>
          </a:endParaRPr>
        </a:p>
      </dgm:t>
    </dgm:pt>
    <dgm:pt modelId="{FFD4C942-C53F-4FFB-928A-F65B1FE4DD6C}" type="parTrans" cxnId="{9ECFD679-E45D-4819-B393-7071612217F0}">
      <dgm:prSet/>
      <dgm:spPr/>
      <dgm:t>
        <a:bodyPr/>
        <a:lstStyle/>
        <a:p>
          <a:endParaRPr lang="zh-TW" altLang="en-US"/>
        </a:p>
      </dgm:t>
    </dgm:pt>
    <dgm:pt modelId="{B00BA5AB-ED01-4E0A-9E91-254B0DCF3753}" type="sibTrans" cxnId="{9ECFD679-E45D-4819-B393-7071612217F0}">
      <dgm:prSet/>
      <dgm:spPr/>
      <dgm:t>
        <a:bodyPr/>
        <a:lstStyle/>
        <a:p>
          <a:endParaRPr lang="zh-TW" altLang="en-US"/>
        </a:p>
      </dgm:t>
    </dgm:pt>
    <dgm:pt modelId="{499B6C03-2CA7-4F40-8B9A-D6B907BC8324}">
      <dgm:prSet phldrT="[文字]"/>
      <dgm:spPr/>
      <dgm:t>
        <a:bodyPr/>
        <a:lstStyle/>
        <a:p>
          <a:r>
            <a:rPr lang="zh-TW" altLang="en-US" dirty="0" smtClean="0">
              <a:latin typeface="華康中圓體" panose="020F0509000000000000" pitchFamily="49" charset="-120"/>
              <a:ea typeface="華康中圓體" panose="020F0509000000000000" pitchFamily="49" charset="-120"/>
            </a:rPr>
            <a:t>選送優秀學生赴登載於教育部網站之外國大學校院參考名冊之學校</a:t>
          </a:r>
          <a:r>
            <a:rPr lang="en-US" altLang="zh-TW" dirty="0" smtClean="0">
              <a:latin typeface="華康中圓體" panose="020F0509000000000000" pitchFamily="49" charset="-120"/>
              <a:ea typeface="華康中圓體" panose="020F0509000000000000" pitchFamily="49" charset="-120"/>
            </a:rPr>
            <a:t>(</a:t>
          </a:r>
          <a:r>
            <a:rPr lang="zh-TW" altLang="en-US" dirty="0" smtClean="0">
              <a:latin typeface="華康中圓體" panose="020F0509000000000000" pitchFamily="49" charset="-120"/>
              <a:ea typeface="華康中圓體" panose="020F0509000000000000" pitchFamily="49" charset="-120"/>
            </a:rPr>
            <a:t>不包括大陸及港、澳</a:t>
          </a:r>
          <a:r>
            <a:rPr lang="en-US" altLang="zh-TW" dirty="0" smtClean="0">
              <a:latin typeface="華康中圓體" panose="020F0509000000000000" pitchFamily="49" charset="-120"/>
              <a:ea typeface="華康中圓體" panose="020F0509000000000000" pitchFamily="49" charset="-120"/>
            </a:rPr>
            <a:t>)</a:t>
          </a:r>
          <a:r>
            <a:rPr lang="zh-TW" altLang="en-US" dirty="0" smtClean="0">
              <a:latin typeface="華康中圓體" panose="020F0509000000000000" pitchFamily="49" charset="-120"/>
              <a:ea typeface="華康中圓體" panose="020F0509000000000000" pitchFamily="49" charset="-120"/>
            </a:rPr>
            <a:t>修讀學分</a:t>
          </a:r>
          <a:endParaRPr lang="zh-TW" altLang="en-US" dirty="0">
            <a:latin typeface="華康中圓體" panose="020F0509000000000000" pitchFamily="49" charset="-120"/>
            <a:ea typeface="華康中圓體" panose="020F0509000000000000" pitchFamily="49" charset="-120"/>
          </a:endParaRPr>
        </a:p>
      </dgm:t>
    </dgm:pt>
    <dgm:pt modelId="{F099B41C-1F2E-499F-BAA0-7F33F59BE4BA}" type="parTrans" cxnId="{426963D7-14BC-4571-940B-3DD9486FCC02}">
      <dgm:prSet/>
      <dgm:spPr/>
      <dgm:t>
        <a:bodyPr/>
        <a:lstStyle/>
        <a:p>
          <a:endParaRPr lang="zh-TW" altLang="en-US"/>
        </a:p>
      </dgm:t>
    </dgm:pt>
    <dgm:pt modelId="{07B3CA72-3403-47A5-BCC4-DAD10FFD4E75}" type="sibTrans" cxnId="{426963D7-14BC-4571-940B-3DD9486FCC02}">
      <dgm:prSet/>
      <dgm:spPr/>
      <dgm:t>
        <a:bodyPr/>
        <a:lstStyle/>
        <a:p>
          <a:endParaRPr lang="zh-TW" altLang="en-US"/>
        </a:p>
      </dgm:t>
    </dgm:pt>
    <dgm:pt modelId="{F781E1A9-A3B1-459C-97D2-64CAD8F4AD99}">
      <dgm:prSet phldrT="[文字]" custT="1"/>
      <dgm:spPr/>
      <dgm:t>
        <a:bodyPr/>
        <a:lstStyle/>
        <a:p>
          <a:r>
            <a:rPr lang="zh-TW" altLang="en-US" sz="1200" dirty="0" smtClean="0">
              <a:latin typeface="華康中圓體" panose="020F0509000000000000" pitchFamily="49" charset="-120"/>
              <a:ea typeface="華康中圓體" panose="020F0509000000000000" pitchFamily="49" charset="-120"/>
            </a:rPr>
            <a:t>本校鼓勵學生赴境外進修補助辦法 </a:t>
          </a:r>
          <a:endParaRPr lang="zh-TW" altLang="en-US" sz="1200" dirty="0">
            <a:latin typeface="華康中圓體" panose="020F0509000000000000" pitchFamily="49" charset="-120"/>
            <a:ea typeface="華康中圓體" panose="020F0509000000000000" pitchFamily="49" charset="-120"/>
          </a:endParaRPr>
        </a:p>
      </dgm:t>
    </dgm:pt>
    <dgm:pt modelId="{BE7E4C73-41C6-4DFE-A346-3F39B7DEF86B}" type="parTrans" cxnId="{7034AE78-A20E-48A8-BF8E-7428FB3B6423}">
      <dgm:prSet/>
      <dgm:spPr/>
      <dgm:t>
        <a:bodyPr/>
        <a:lstStyle/>
        <a:p>
          <a:endParaRPr lang="zh-TW" altLang="en-US"/>
        </a:p>
      </dgm:t>
    </dgm:pt>
    <dgm:pt modelId="{1E82FDBB-E9E6-4E23-AE2E-BA0A6E0AE1DD}" type="sibTrans" cxnId="{7034AE78-A20E-48A8-BF8E-7428FB3B6423}">
      <dgm:prSet/>
      <dgm:spPr/>
      <dgm:t>
        <a:bodyPr/>
        <a:lstStyle/>
        <a:p>
          <a:endParaRPr lang="zh-TW" altLang="en-US"/>
        </a:p>
      </dgm:t>
    </dgm:pt>
    <dgm:pt modelId="{4FA44A91-A9A5-4005-B86A-3BE0C7EDD70D}">
      <dgm:prSet phldrT="[文字]"/>
      <dgm:spPr/>
      <dgm:t>
        <a:bodyPr/>
        <a:lstStyle/>
        <a:p>
          <a:r>
            <a:rPr lang="zh-TW" altLang="en-US" dirty="0" smtClean="0">
              <a:latin typeface="華康中圓體" panose="020F0509000000000000" pitchFamily="49" charset="-120"/>
              <a:ea typeface="華康中圓體" panose="020F0509000000000000" pitchFamily="49" charset="-120"/>
            </a:rPr>
            <a:t>補助期限以一學期</a:t>
          </a:r>
          <a:r>
            <a:rPr lang="en-US" altLang="zh-TW" dirty="0" smtClean="0">
              <a:latin typeface="華康中圓體" panose="020F0509000000000000" pitchFamily="49" charset="-120"/>
              <a:ea typeface="華康中圓體" panose="020F0509000000000000" pitchFamily="49" charset="-120"/>
            </a:rPr>
            <a:t>(</a:t>
          </a:r>
          <a:r>
            <a:rPr lang="zh-TW" altLang="en-US" dirty="0" smtClean="0">
              <a:latin typeface="華康中圓體" panose="020F0509000000000000" pitchFamily="49" charset="-120"/>
              <a:ea typeface="華康中圓體" panose="020F0509000000000000" pitchFamily="49" charset="-120"/>
            </a:rPr>
            <a:t>季</a:t>
          </a:r>
          <a:r>
            <a:rPr lang="en-US" altLang="zh-TW" dirty="0" smtClean="0">
              <a:latin typeface="華康中圓體" panose="020F0509000000000000" pitchFamily="49" charset="-120"/>
              <a:ea typeface="華康中圓體" panose="020F0509000000000000" pitchFamily="49" charset="-120"/>
            </a:rPr>
            <a:t>)</a:t>
          </a:r>
          <a:r>
            <a:rPr lang="zh-TW" altLang="en-US" dirty="0" smtClean="0">
              <a:latin typeface="華康中圓體" panose="020F0509000000000000" pitchFamily="49" charset="-120"/>
              <a:ea typeface="華康中圓體" panose="020F0509000000000000" pitchFamily="49" charset="-120"/>
            </a:rPr>
            <a:t>或一學年為原則，教育部補助每人新臺幣</a:t>
          </a:r>
          <a:r>
            <a:rPr lang="en-US" altLang="zh-TW" dirty="0" smtClean="0">
              <a:latin typeface="華康中圓體" panose="020F0509000000000000" pitchFamily="49" charset="-120"/>
              <a:ea typeface="華康中圓體" panose="020F0509000000000000" pitchFamily="49" charset="-120"/>
            </a:rPr>
            <a:t>5</a:t>
          </a:r>
          <a:r>
            <a:rPr lang="zh-TW" altLang="en-US" dirty="0" smtClean="0">
              <a:latin typeface="華康中圓體" panose="020F0509000000000000" pitchFamily="49" charset="-120"/>
              <a:ea typeface="華康中圓體" panose="020F0509000000000000" pitchFamily="49" charset="-120"/>
            </a:rPr>
            <a:t>萬元以上</a:t>
          </a:r>
          <a:r>
            <a:rPr lang="en-US" altLang="zh-TW" dirty="0" smtClean="0">
              <a:latin typeface="華康中圓體" panose="020F0509000000000000" pitchFamily="49" charset="-120"/>
              <a:ea typeface="華康中圓體" panose="020F0509000000000000" pitchFamily="49" charset="-120"/>
            </a:rPr>
            <a:t>30</a:t>
          </a:r>
          <a:r>
            <a:rPr lang="zh-TW" altLang="en-US" dirty="0" smtClean="0">
              <a:latin typeface="華康中圓體" panose="020F0509000000000000" pitchFamily="49" charset="-120"/>
              <a:ea typeface="華康中圓體" panose="020F0509000000000000" pitchFamily="49" charset="-120"/>
            </a:rPr>
            <a:t>萬元以下；其補助額度得依教育部當年度經費預算調整，每人實際獲補助額度由薦送學校自訂</a:t>
          </a:r>
          <a:endParaRPr lang="zh-TW" altLang="en-US" dirty="0">
            <a:latin typeface="華康中圓體" panose="020F0509000000000000" pitchFamily="49" charset="-120"/>
            <a:ea typeface="華康中圓體" panose="020F0509000000000000" pitchFamily="49" charset="-120"/>
          </a:endParaRPr>
        </a:p>
      </dgm:t>
    </dgm:pt>
    <dgm:pt modelId="{6CD531C3-B577-47D1-9918-D867910B0054}" type="parTrans" cxnId="{55B05516-AC6E-44FD-A11F-DBD86DEF233E}">
      <dgm:prSet/>
      <dgm:spPr/>
      <dgm:t>
        <a:bodyPr/>
        <a:lstStyle/>
        <a:p>
          <a:endParaRPr lang="zh-TW" altLang="en-US"/>
        </a:p>
      </dgm:t>
    </dgm:pt>
    <dgm:pt modelId="{01741C80-EAF9-4F11-BBF2-BDC89AE45741}" type="sibTrans" cxnId="{55B05516-AC6E-44FD-A11F-DBD86DEF233E}">
      <dgm:prSet/>
      <dgm:spPr/>
      <dgm:t>
        <a:bodyPr/>
        <a:lstStyle/>
        <a:p>
          <a:endParaRPr lang="zh-TW" altLang="en-US"/>
        </a:p>
      </dgm:t>
    </dgm:pt>
    <dgm:pt modelId="{667F5C4B-CF7E-406C-96B0-7D9D96717582}">
      <dgm:prSet phldrT="[文字]"/>
      <dgm:spPr/>
      <dgm:t>
        <a:bodyPr/>
        <a:lstStyle/>
        <a:p>
          <a:r>
            <a:rPr lang="zh-TW" altLang="en-US" dirty="0" smtClean="0">
              <a:latin typeface="華康中圓體" panose="020F0509000000000000" pitchFamily="49" charset="-120"/>
              <a:ea typeface="華康中圓體" panose="020F0509000000000000" pitchFamily="49" charset="-120"/>
            </a:rPr>
            <a:t>申請時間：每年</a:t>
          </a:r>
          <a:r>
            <a:rPr lang="en-US" altLang="zh-TW" dirty="0" smtClean="0">
              <a:latin typeface="華康中圓體" panose="020F0509000000000000" pitchFamily="49" charset="-120"/>
              <a:ea typeface="華康中圓體" panose="020F0509000000000000" pitchFamily="49" charset="-120"/>
            </a:rPr>
            <a:t>1</a:t>
          </a:r>
          <a:r>
            <a:rPr lang="zh-TW" altLang="en-US" dirty="0" smtClean="0">
              <a:latin typeface="華康中圓體" panose="020F0509000000000000" pitchFamily="49" charset="-120"/>
              <a:ea typeface="華康中圓體" panose="020F0509000000000000" pitchFamily="49" charset="-120"/>
            </a:rPr>
            <a:t>月公告當年度簡章，</a:t>
          </a:r>
          <a:r>
            <a:rPr lang="en-US" altLang="zh-TW" dirty="0" smtClean="0">
              <a:latin typeface="華康中圓體" panose="020F0509000000000000" pitchFamily="49" charset="-120"/>
              <a:ea typeface="華康中圓體" panose="020F0509000000000000" pitchFamily="49" charset="-120"/>
            </a:rPr>
            <a:t>3</a:t>
          </a:r>
          <a:r>
            <a:rPr lang="zh-TW" altLang="en-US" dirty="0" smtClean="0">
              <a:latin typeface="華康中圓體" panose="020F0509000000000000" pitchFamily="49" charset="-120"/>
              <a:ea typeface="華康中圓體" panose="020F0509000000000000" pitchFamily="49" charset="-120"/>
            </a:rPr>
            <a:t>月截止申請。申請單位：本校國際事務處</a:t>
          </a:r>
          <a:endParaRPr lang="zh-TW" altLang="en-US" dirty="0">
            <a:latin typeface="華康中圓體" panose="020F0509000000000000" pitchFamily="49" charset="-120"/>
            <a:ea typeface="華康中圓體" panose="020F0509000000000000" pitchFamily="49" charset="-120"/>
          </a:endParaRPr>
        </a:p>
      </dgm:t>
    </dgm:pt>
    <dgm:pt modelId="{1DF8369F-212E-4195-A685-87A9E0993928}" type="parTrans" cxnId="{6CA0444D-7E9B-4B71-82E1-372DFA598793}">
      <dgm:prSet/>
      <dgm:spPr/>
      <dgm:t>
        <a:bodyPr/>
        <a:lstStyle/>
        <a:p>
          <a:endParaRPr lang="zh-TW" altLang="en-US"/>
        </a:p>
      </dgm:t>
    </dgm:pt>
    <dgm:pt modelId="{90AA8A4A-0CA3-4692-B9FB-EE8D42D16AB1}" type="sibTrans" cxnId="{6CA0444D-7E9B-4B71-82E1-372DFA598793}">
      <dgm:prSet/>
      <dgm:spPr/>
      <dgm:t>
        <a:bodyPr/>
        <a:lstStyle/>
        <a:p>
          <a:endParaRPr lang="zh-TW" altLang="en-US"/>
        </a:p>
      </dgm:t>
    </dgm:pt>
    <dgm:pt modelId="{927DEF3A-7B78-40CB-8068-6E05116E296A}">
      <dgm:prSet phldrT="[文字]"/>
      <dgm:spPr/>
      <dgm:t>
        <a:bodyPr/>
        <a:lstStyle/>
        <a:p>
          <a:r>
            <a:rPr lang="zh-TW" altLang="en-US" dirty="0" smtClean="0">
              <a:latin typeface="華康中圓體" panose="020F0509000000000000" pitchFamily="49" charset="-120"/>
              <a:ea typeface="華康中圓體" panose="020F0509000000000000" pitchFamily="49" charset="-120"/>
            </a:rPr>
            <a:t>補助期限以一學期</a:t>
          </a:r>
          <a:r>
            <a:rPr lang="en-US" altLang="en-US" dirty="0" smtClean="0">
              <a:latin typeface="華康中圓體" panose="020F0509000000000000" pitchFamily="49" charset="-120"/>
              <a:ea typeface="華康中圓體" panose="020F0509000000000000" pitchFamily="49" charset="-120"/>
            </a:rPr>
            <a:t>(</a:t>
          </a:r>
          <a:r>
            <a:rPr lang="zh-TW" altLang="en-US" dirty="0" smtClean="0">
              <a:latin typeface="華康中圓體" panose="020F0509000000000000" pitchFamily="49" charset="-120"/>
              <a:ea typeface="華康中圓體" panose="020F0509000000000000" pitchFamily="49" charset="-120"/>
            </a:rPr>
            <a:t>季</a:t>
          </a:r>
          <a:r>
            <a:rPr lang="en-US" altLang="en-US" dirty="0" smtClean="0">
              <a:latin typeface="華康中圓體" panose="020F0509000000000000" pitchFamily="49" charset="-120"/>
              <a:ea typeface="華康中圓體" panose="020F0509000000000000" pitchFamily="49" charset="-120"/>
            </a:rPr>
            <a:t>)</a:t>
          </a:r>
          <a:r>
            <a:rPr lang="zh-TW" altLang="en-US" dirty="0" smtClean="0">
              <a:latin typeface="華康中圓體" panose="020F0509000000000000" pitchFamily="49" charset="-120"/>
              <a:ea typeface="華康中圓體" panose="020F0509000000000000" pitchFamily="49" charset="-120"/>
            </a:rPr>
            <a:t>或一學年為原則，每名選送生補助額度依各薦送學校所送計畫書所載學生資料評核。實際補助金額，依教育部當年度經費預算調整</a:t>
          </a:r>
          <a:endParaRPr lang="zh-TW" altLang="en-US" dirty="0">
            <a:latin typeface="華康中圓體" panose="020F0509000000000000" pitchFamily="49" charset="-120"/>
            <a:ea typeface="華康中圓體" panose="020F0509000000000000" pitchFamily="49" charset="-120"/>
          </a:endParaRPr>
        </a:p>
      </dgm:t>
    </dgm:pt>
    <dgm:pt modelId="{CBB3C005-3302-438B-BBCB-A2DF38E16A77}" type="parTrans" cxnId="{6452B5B8-8B95-4CE1-A14B-E718F69ECCDA}">
      <dgm:prSet/>
      <dgm:spPr/>
      <dgm:t>
        <a:bodyPr/>
        <a:lstStyle/>
        <a:p>
          <a:endParaRPr lang="zh-TW" altLang="en-US"/>
        </a:p>
      </dgm:t>
    </dgm:pt>
    <dgm:pt modelId="{27CE4118-62C2-435A-AC13-EA3E92374AF9}" type="sibTrans" cxnId="{6452B5B8-8B95-4CE1-A14B-E718F69ECCDA}">
      <dgm:prSet/>
      <dgm:spPr/>
      <dgm:t>
        <a:bodyPr/>
        <a:lstStyle/>
        <a:p>
          <a:endParaRPr lang="zh-TW" altLang="en-US"/>
        </a:p>
      </dgm:t>
    </dgm:pt>
    <dgm:pt modelId="{9CCED26D-73C6-469E-BA8F-3AC6753984AE}">
      <dgm:prSet phldrT="[文字]"/>
      <dgm:spPr/>
      <dgm:t>
        <a:bodyPr/>
        <a:lstStyle/>
        <a:p>
          <a:r>
            <a:rPr lang="zh-TW" altLang="en-US" dirty="0" smtClean="0">
              <a:latin typeface="華康中圓體" panose="020F0509000000000000" pitchFamily="49" charset="-120"/>
              <a:ea typeface="華康中圓體" panose="020F0509000000000000" pitchFamily="49" charset="-120"/>
            </a:rPr>
            <a:t>選送清寒優秀學生赴大陸及港、澳地區進行短期研習</a:t>
          </a:r>
          <a:endParaRPr lang="zh-TW" altLang="en-US" dirty="0">
            <a:latin typeface="華康中圓體" panose="020F0509000000000000" pitchFamily="49" charset="-120"/>
            <a:ea typeface="華康中圓體" panose="020F0509000000000000" pitchFamily="49" charset="-120"/>
          </a:endParaRPr>
        </a:p>
      </dgm:t>
    </dgm:pt>
    <dgm:pt modelId="{4CEA395D-91F1-49F2-A1EF-F725ED96C18B}" type="parTrans" cxnId="{F3005DC2-DDCD-487D-A658-42F21AF1BD68}">
      <dgm:prSet/>
      <dgm:spPr/>
      <dgm:t>
        <a:bodyPr/>
        <a:lstStyle/>
        <a:p>
          <a:endParaRPr lang="zh-TW" altLang="en-US"/>
        </a:p>
      </dgm:t>
    </dgm:pt>
    <dgm:pt modelId="{9091AD04-CBBD-429B-90D7-26A420C0B902}" type="sibTrans" cxnId="{F3005DC2-DDCD-487D-A658-42F21AF1BD68}">
      <dgm:prSet/>
      <dgm:spPr/>
      <dgm:t>
        <a:bodyPr/>
        <a:lstStyle/>
        <a:p>
          <a:endParaRPr lang="zh-TW" altLang="en-US"/>
        </a:p>
      </dgm:t>
    </dgm:pt>
    <dgm:pt modelId="{70E5E9BB-3CE1-44C6-A599-DF2F598894F8}">
      <dgm:prSet phldrT="[文字]"/>
      <dgm:spPr/>
      <dgm:t>
        <a:bodyPr/>
        <a:lstStyle/>
        <a:p>
          <a:r>
            <a:rPr lang="zh-TW" altLang="en-US" dirty="0" smtClean="0">
              <a:latin typeface="華康中圓體" panose="020F0509000000000000" pitchFamily="49" charset="-120"/>
              <a:ea typeface="華康中圓體" panose="020F0509000000000000" pitchFamily="49" charset="-120"/>
            </a:rPr>
            <a:t>申請時間：每年</a:t>
          </a:r>
          <a:r>
            <a:rPr lang="en-US" altLang="zh-TW" dirty="0" smtClean="0">
              <a:latin typeface="華康中圓體" panose="020F0509000000000000" pitchFamily="49" charset="-120"/>
              <a:ea typeface="華康中圓體" panose="020F0509000000000000" pitchFamily="49" charset="-120"/>
            </a:rPr>
            <a:t>1</a:t>
          </a:r>
          <a:r>
            <a:rPr lang="zh-TW" altLang="en-US" dirty="0" smtClean="0">
              <a:latin typeface="華康中圓體" panose="020F0509000000000000" pitchFamily="49" charset="-120"/>
              <a:ea typeface="華康中圓體" panose="020F0509000000000000" pitchFamily="49" charset="-120"/>
            </a:rPr>
            <a:t>月公告當年度簡章，</a:t>
          </a:r>
          <a:r>
            <a:rPr lang="en-US" altLang="zh-TW" dirty="0" smtClean="0">
              <a:latin typeface="華康中圓體" panose="020F0509000000000000" pitchFamily="49" charset="-120"/>
              <a:ea typeface="華康中圓體" panose="020F0509000000000000" pitchFamily="49" charset="-120"/>
            </a:rPr>
            <a:t>3</a:t>
          </a:r>
          <a:r>
            <a:rPr lang="zh-TW" altLang="en-US" dirty="0" smtClean="0">
              <a:latin typeface="華康中圓體" panose="020F0509000000000000" pitchFamily="49" charset="-120"/>
              <a:ea typeface="華康中圓體" panose="020F0509000000000000" pitchFamily="49" charset="-120"/>
            </a:rPr>
            <a:t>月截止申請。申請單位：本校國際事務處</a:t>
          </a:r>
          <a:endParaRPr lang="zh-TW" altLang="en-US" dirty="0">
            <a:latin typeface="華康中圓體" panose="020F0509000000000000" pitchFamily="49" charset="-120"/>
            <a:ea typeface="華康中圓體" panose="020F0509000000000000" pitchFamily="49" charset="-120"/>
          </a:endParaRPr>
        </a:p>
      </dgm:t>
    </dgm:pt>
    <dgm:pt modelId="{69E03A69-86F1-4D2F-92D7-4F3A56672A9C}" type="parTrans" cxnId="{84FDBCFC-CB34-43BE-94C6-C6CC43883FC0}">
      <dgm:prSet/>
      <dgm:spPr/>
      <dgm:t>
        <a:bodyPr/>
        <a:lstStyle/>
        <a:p>
          <a:endParaRPr lang="zh-TW" altLang="en-US"/>
        </a:p>
      </dgm:t>
    </dgm:pt>
    <dgm:pt modelId="{068B471D-732C-48FC-B1A3-B816BE101462}" type="sibTrans" cxnId="{84FDBCFC-CB34-43BE-94C6-C6CC43883FC0}">
      <dgm:prSet/>
      <dgm:spPr/>
      <dgm:t>
        <a:bodyPr/>
        <a:lstStyle/>
        <a:p>
          <a:endParaRPr lang="zh-TW" altLang="en-US"/>
        </a:p>
      </dgm:t>
    </dgm:pt>
    <dgm:pt modelId="{719721B7-35D3-4E03-BB2E-90EDCAD55901}">
      <dgm:prSet phldrT="[文字]"/>
      <dgm:spPr/>
      <dgm:t>
        <a:bodyPr/>
        <a:lstStyle/>
        <a:p>
          <a:r>
            <a:rPr lang="zh-TW" altLang="en-US" dirty="0" smtClean="0">
              <a:latin typeface="華康中圓體" panose="020F0509000000000000" pitchFamily="49" charset="-120"/>
              <a:ea typeface="華康中圓體" panose="020F0509000000000000" pitchFamily="49" charset="-120"/>
            </a:rPr>
            <a:t>國立臺灣師範大學為鼓勵本國學生赴境外進修，培養國際視野，增進語文及專業能力</a:t>
          </a:r>
          <a:endParaRPr lang="zh-TW" altLang="en-US" dirty="0">
            <a:latin typeface="華康中圓體" panose="020F0509000000000000" pitchFamily="49" charset="-120"/>
            <a:ea typeface="華康中圓體" panose="020F0509000000000000" pitchFamily="49" charset="-120"/>
          </a:endParaRPr>
        </a:p>
      </dgm:t>
    </dgm:pt>
    <dgm:pt modelId="{96AC9DD0-C692-4C18-9D1E-189E3BDE699B}" type="parTrans" cxnId="{3FCC822C-E851-4F7F-BB47-1397B6A22A7E}">
      <dgm:prSet/>
      <dgm:spPr/>
      <dgm:t>
        <a:bodyPr/>
        <a:lstStyle/>
        <a:p>
          <a:endParaRPr lang="zh-TW" altLang="en-US"/>
        </a:p>
      </dgm:t>
    </dgm:pt>
    <dgm:pt modelId="{80CD3B6F-8015-41CF-96B2-44911C7E518B}" type="sibTrans" cxnId="{3FCC822C-E851-4F7F-BB47-1397B6A22A7E}">
      <dgm:prSet/>
      <dgm:spPr/>
      <dgm:t>
        <a:bodyPr/>
        <a:lstStyle/>
        <a:p>
          <a:endParaRPr lang="zh-TW" altLang="en-US"/>
        </a:p>
      </dgm:t>
    </dgm:pt>
    <dgm:pt modelId="{F5D6F268-4F52-48EA-831A-574A5EB21548}">
      <dgm:prSet phldrT="[文字]"/>
      <dgm:spPr/>
      <dgm:t>
        <a:bodyPr/>
        <a:lstStyle/>
        <a:p>
          <a:r>
            <a:rPr lang="zh-TW" altLang="en-US" dirty="0" smtClean="0">
              <a:latin typeface="華康中圓體" panose="020F0509000000000000" pitchFamily="49" charset="-120"/>
              <a:ea typeface="華康中圓體" panose="020F0509000000000000" pitchFamily="49" charset="-120"/>
            </a:rPr>
            <a:t>本校至境外進修之學生，可向本校申請補助。補助期限以一學年為上限</a:t>
          </a:r>
          <a:endParaRPr lang="zh-TW" altLang="en-US" dirty="0">
            <a:latin typeface="華康中圓體" panose="020F0509000000000000" pitchFamily="49" charset="-120"/>
            <a:ea typeface="華康中圓體" panose="020F0509000000000000" pitchFamily="49" charset="-120"/>
          </a:endParaRPr>
        </a:p>
      </dgm:t>
    </dgm:pt>
    <dgm:pt modelId="{C25D0E22-EE8B-4CBF-BE2E-1BF6CA54D0EE}" type="parTrans" cxnId="{B259ABBA-AB3D-4078-A541-5A0C74EE3718}">
      <dgm:prSet/>
      <dgm:spPr/>
      <dgm:t>
        <a:bodyPr/>
        <a:lstStyle/>
        <a:p>
          <a:endParaRPr lang="zh-TW" altLang="en-US"/>
        </a:p>
      </dgm:t>
    </dgm:pt>
    <dgm:pt modelId="{A4AF5783-5475-4DEA-AFA1-5840354CC5D4}" type="sibTrans" cxnId="{B259ABBA-AB3D-4078-A541-5A0C74EE3718}">
      <dgm:prSet/>
      <dgm:spPr/>
      <dgm:t>
        <a:bodyPr/>
        <a:lstStyle/>
        <a:p>
          <a:endParaRPr lang="zh-TW" altLang="en-US"/>
        </a:p>
      </dgm:t>
    </dgm:pt>
    <dgm:pt modelId="{3F55FF87-27E0-40C5-8A2F-AC2BD9464771}">
      <dgm:prSet phldrT="[文字]"/>
      <dgm:spPr/>
      <dgm:t>
        <a:bodyPr/>
        <a:lstStyle/>
        <a:p>
          <a:r>
            <a:rPr lang="zh-TW" altLang="en-US" dirty="0" smtClean="0">
              <a:latin typeface="華康中圓體" panose="020F0509000000000000" pitchFamily="49" charset="-120"/>
              <a:ea typeface="華康中圓體" panose="020F0509000000000000" pitchFamily="49" charset="-120"/>
            </a:rPr>
            <a:t>本校至境外進修之學生，可向本校申請補助。補助期限以一學年</a:t>
          </a:r>
          <a:r>
            <a:rPr lang="zh-TW" altLang="en-US" smtClean="0">
              <a:latin typeface="華康中圓體" panose="020F0509000000000000" pitchFamily="49" charset="-120"/>
              <a:ea typeface="華康中圓體" panose="020F0509000000000000" pitchFamily="49" charset="-120"/>
            </a:rPr>
            <a:t>為上限</a:t>
          </a:r>
          <a:endParaRPr lang="zh-TW" altLang="en-US" dirty="0">
            <a:latin typeface="華康中圓體" panose="020F0509000000000000" pitchFamily="49" charset="-120"/>
            <a:ea typeface="華康中圓體" panose="020F0509000000000000" pitchFamily="49" charset="-120"/>
          </a:endParaRPr>
        </a:p>
      </dgm:t>
    </dgm:pt>
    <dgm:pt modelId="{1008A1E1-E816-41C8-AA9A-0A74DBB5DCBA}" type="parTrans" cxnId="{DA95DAE8-ED40-4477-A344-ECD0A767F287}">
      <dgm:prSet/>
      <dgm:spPr/>
      <dgm:t>
        <a:bodyPr/>
        <a:lstStyle/>
        <a:p>
          <a:endParaRPr lang="zh-TW" altLang="en-US"/>
        </a:p>
      </dgm:t>
    </dgm:pt>
    <dgm:pt modelId="{98280509-47E8-44ED-B0CF-72C28F5BD834}" type="sibTrans" cxnId="{DA95DAE8-ED40-4477-A344-ECD0A767F287}">
      <dgm:prSet/>
      <dgm:spPr/>
      <dgm:t>
        <a:bodyPr/>
        <a:lstStyle/>
        <a:p>
          <a:endParaRPr lang="zh-TW" altLang="en-US"/>
        </a:p>
      </dgm:t>
    </dgm:pt>
    <dgm:pt modelId="{234B2618-963F-4BDD-B2A7-B872F5A0C4BE}">
      <dgm:prSet phldrT="[文字]"/>
      <dgm:spPr/>
      <dgm:t>
        <a:bodyPr/>
        <a:lstStyle/>
        <a:p>
          <a:r>
            <a:rPr lang="zh-TW" altLang="en-US" dirty="0" smtClean="0">
              <a:latin typeface="華康中圓體" panose="020F0509000000000000" pitchFamily="49" charset="-120"/>
              <a:ea typeface="華康中圓體" panose="020F0509000000000000" pitchFamily="49" charset="-120"/>
            </a:rPr>
            <a:t>申請時間：每年</a:t>
          </a:r>
          <a:r>
            <a:rPr lang="en-US" altLang="zh-TW" dirty="0" smtClean="0">
              <a:latin typeface="華康中圓體" panose="020F0509000000000000" pitchFamily="49" charset="-120"/>
              <a:ea typeface="華康中圓體" panose="020F0509000000000000" pitchFamily="49" charset="-120"/>
            </a:rPr>
            <a:t>4</a:t>
          </a:r>
          <a:r>
            <a:rPr lang="zh-TW" altLang="en-US" dirty="0" smtClean="0">
              <a:latin typeface="華康中圓體" panose="020F0509000000000000" pitchFamily="49" charset="-120"/>
              <a:ea typeface="華康中圓體" panose="020F0509000000000000" pitchFamily="49" charset="-120"/>
            </a:rPr>
            <a:t>月、</a:t>
          </a:r>
          <a:r>
            <a:rPr lang="en-US" altLang="zh-TW" dirty="0" smtClean="0">
              <a:latin typeface="華康中圓體" panose="020F0509000000000000" pitchFamily="49" charset="-120"/>
              <a:ea typeface="華康中圓體" panose="020F0509000000000000" pitchFamily="49" charset="-120"/>
            </a:rPr>
            <a:t>11</a:t>
          </a:r>
          <a:r>
            <a:rPr lang="zh-TW" altLang="en-US" dirty="0" smtClean="0">
              <a:latin typeface="華康中圓體" panose="020F0509000000000000" pitchFamily="49" charset="-120"/>
              <a:ea typeface="華康中圓體" panose="020F0509000000000000" pitchFamily="49" charset="-120"/>
            </a:rPr>
            <a:t>月公告當期簡章。申請單位：本校國際事務處</a:t>
          </a:r>
          <a:endParaRPr lang="zh-TW" altLang="en-US" dirty="0">
            <a:latin typeface="華康中圓體" panose="020F0509000000000000" pitchFamily="49" charset="-120"/>
            <a:ea typeface="華康中圓體" panose="020F0509000000000000" pitchFamily="49" charset="-120"/>
          </a:endParaRPr>
        </a:p>
      </dgm:t>
    </dgm:pt>
    <dgm:pt modelId="{B8EA24C3-1A3D-4490-BB84-77EB4454A2E1}" type="parTrans" cxnId="{A7905D6D-97C1-429F-8CE8-C4652469BCB9}">
      <dgm:prSet/>
      <dgm:spPr/>
      <dgm:t>
        <a:bodyPr/>
        <a:lstStyle/>
        <a:p>
          <a:endParaRPr lang="zh-TW" altLang="en-US"/>
        </a:p>
      </dgm:t>
    </dgm:pt>
    <dgm:pt modelId="{5E9232AE-5799-4ACE-9C09-0B79EF9F43FC}" type="sibTrans" cxnId="{A7905D6D-97C1-429F-8CE8-C4652469BCB9}">
      <dgm:prSet/>
      <dgm:spPr/>
      <dgm:t>
        <a:bodyPr/>
        <a:lstStyle/>
        <a:p>
          <a:endParaRPr lang="zh-TW" altLang="en-US"/>
        </a:p>
      </dgm:t>
    </dgm:pt>
    <dgm:pt modelId="{53C9409C-6CC3-4CBA-A071-7F39C35A936C}">
      <dgm:prSet phldrT="[文字]"/>
      <dgm:spPr/>
      <dgm:t>
        <a:bodyPr/>
        <a:lstStyle/>
        <a:p>
          <a:r>
            <a:rPr lang="zh-TW" altLang="en-US" dirty="0" smtClean="0">
              <a:latin typeface="華康中圓體" panose="020F0509000000000000" pitchFamily="49" charset="-120"/>
              <a:ea typeface="華康中圓體" panose="020F0509000000000000" pitchFamily="49" charset="-120"/>
            </a:rPr>
            <a:t>申請時間：每年</a:t>
          </a:r>
          <a:r>
            <a:rPr lang="en-US" altLang="zh-TW" dirty="0" smtClean="0">
              <a:latin typeface="華康中圓體" panose="020F0509000000000000" pitchFamily="49" charset="-120"/>
              <a:ea typeface="華康中圓體" panose="020F0509000000000000" pitchFamily="49" charset="-120"/>
            </a:rPr>
            <a:t>4</a:t>
          </a:r>
          <a:r>
            <a:rPr lang="zh-TW" altLang="en-US" dirty="0" smtClean="0">
              <a:latin typeface="華康中圓體" panose="020F0509000000000000" pitchFamily="49" charset="-120"/>
              <a:ea typeface="華康中圓體" panose="020F0509000000000000" pitchFamily="49" charset="-120"/>
            </a:rPr>
            <a:t>月、</a:t>
          </a:r>
          <a:r>
            <a:rPr lang="en-US" altLang="zh-TW" dirty="0" smtClean="0">
              <a:latin typeface="華康中圓體" panose="020F0509000000000000" pitchFamily="49" charset="-120"/>
              <a:ea typeface="華康中圓體" panose="020F0509000000000000" pitchFamily="49" charset="-120"/>
            </a:rPr>
            <a:t>11</a:t>
          </a:r>
          <a:r>
            <a:rPr lang="zh-TW" altLang="en-US" smtClean="0">
              <a:latin typeface="華康中圓體" panose="020F0509000000000000" pitchFamily="49" charset="-120"/>
              <a:ea typeface="華康中圓體" panose="020F0509000000000000" pitchFamily="49" charset="-120"/>
            </a:rPr>
            <a:t>月公告當期簡章。申請單位：本校國際事務處</a:t>
          </a:r>
          <a:endParaRPr lang="zh-TW" altLang="en-US" dirty="0">
            <a:latin typeface="華康中圓體" panose="020F0509000000000000" pitchFamily="49" charset="-120"/>
            <a:ea typeface="華康中圓體" panose="020F0509000000000000" pitchFamily="49" charset="-120"/>
          </a:endParaRPr>
        </a:p>
      </dgm:t>
    </dgm:pt>
    <dgm:pt modelId="{170D1AE5-B033-472B-B2C6-BFE6DF0F28ED}" type="parTrans" cxnId="{07D0E2EC-8CB0-4F4C-9D73-1C58BD0B7DB4}">
      <dgm:prSet/>
      <dgm:spPr/>
      <dgm:t>
        <a:bodyPr/>
        <a:lstStyle/>
        <a:p>
          <a:endParaRPr lang="zh-TW" altLang="en-US"/>
        </a:p>
      </dgm:t>
    </dgm:pt>
    <dgm:pt modelId="{496DA93D-5BFC-4757-A067-4032DD7B17F4}" type="sibTrans" cxnId="{07D0E2EC-8CB0-4F4C-9D73-1C58BD0B7DB4}">
      <dgm:prSet/>
      <dgm:spPr/>
      <dgm:t>
        <a:bodyPr/>
        <a:lstStyle/>
        <a:p>
          <a:endParaRPr lang="zh-TW" altLang="en-US"/>
        </a:p>
      </dgm:t>
    </dgm:pt>
    <dgm:pt modelId="{64C54FC0-5A6B-49F6-B717-FE92FBE23234}" type="pres">
      <dgm:prSet presAssocID="{70A25769-FD31-4C0E-99BE-E6E510CEE755}" presName="Name0" presStyleCnt="0">
        <dgm:presLayoutVars>
          <dgm:chPref val="1"/>
          <dgm:dir/>
          <dgm:animOne val="branch"/>
          <dgm:animLvl val="lvl"/>
          <dgm:resizeHandles/>
        </dgm:presLayoutVars>
      </dgm:prSet>
      <dgm:spPr/>
      <dgm:t>
        <a:bodyPr/>
        <a:lstStyle/>
        <a:p>
          <a:endParaRPr lang="zh-TW" altLang="en-US"/>
        </a:p>
      </dgm:t>
    </dgm:pt>
    <dgm:pt modelId="{8EA5BC42-AB2D-4E0A-A6F4-7EB9E08E46AD}" type="pres">
      <dgm:prSet presAssocID="{F289BDB5-395F-4166-8FEB-7896E83AD757}" presName="vertOne" presStyleCnt="0"/>
      <dgm:spPr/>
      <dgm:t>
        <a:bodyPr/>
        <a:lstStyle/>
        <a:p>
          <a:endParaRPr lang="zh-TW" altLang="en-US"/>
        </a:p>
      </dgm:t>
    </dgm:pt>
    <dgm:pt modelId="{0D8F45EE-5CBF-4E93-B880-12BD67B7AF48}" type="pres">
      <dgm:prSet presAssocID="{F289BDB5-395F-4166-8FEB-7896E83AD757}" presName="txOne" presStyleLbl="node0" presStyleIdx="0" presStyleCnt="2" custScaleY="16550">
        <dgm:presLayoutVars>
          <dgm:chPref val="3"/>
        </dgm:presLayoutVars>
      </dgm:prSet>
      <dgm:spPr/>
      <dgm:t>
        <a:bodyPr/>
        <a:lstStyle/>
        <a:p>
          <a:endParaRPr lang="zh-TW" altLang="en-US"/>
        </a:p>
      </dgm:t>
    </dgm:pt>
    <dgm:pt modelId="{E06FD2A9-379B-4B4D-8845-1F142599E06C}" type="pres">
      <dgm:prSet presAssocID="{F289BDB5-395F-4166-8FEB-7896E83AD757}" presName="parTransOne" presStyleCnt="0"/>
      <dgm:spPr/>
      <dgm:t>
        <a:bodyPr/>
        <a:lstStyle/>
        <a:p>
          <a:endParaRPr lang="zh-TW" altLang="en-US"/>
        </a:p>
      </dgm:t>
    </dgm:pt>
    <dgm:pt modelId="{5DF15FDC-A3DF-481A-9FB1-12913D3E4448}" type="pres">
      <dgm:prSet presAssocID="{F289BDB5-395F-4166-8FEB-7896E83AD757}" presName="horzOne" presStyleCnt="0"/>
      <dgm:spPr/>
      <dgm:t>
        <a:bodyPr/>
        <a:lstStyle/>
        <a:p>
          <a:endParaRPr lang="zh-TW" altLang="en-US"/>
        </a:p>
      </dgm:t>
    </dgm:pt>
    <dgm:pt modelId="{B52CBE51-4412-4FC6-9BE3-F9A1749D8126}" type="pres">
      <dgm:prSet presAssocID="{E7C189C0-282A-45CF-816C-C52CF630093C}" presName="vertTwo" presStyleCnt="0"/>
      <dgm:spPr/>
      <dgm:t>
        <a:bodyPr/>
        <a:lstStyle/>
        <a:p>
          <a:endParaRPr lang="zh-TW" altLang="en-US"/>
        </a:p>
      </dgm:t>
    </dgm:pt>
    <dgm:pt modelId="{7FF8D078-1D8A-4AFD-BA9C-0E82B1C4BFE6}" type="pres">
      <dgm:prSet presAssocID="{E7C189C0-282A-45CF-816C-C52CF630093C}" presName="txTwo" presStyleLbl="node2" presStyleIdx="0" presStyleCnt="4" custScaleY="11754">
        <dgm:presLayoutVars>
          <dgm:chPref val="3"/>
        </dgm:presLayoutVars>
      </dgm:prSet>
      <dgm:spPr/>
      <dgm:t>
        <a:bodyPr/>
        <a:lstStyle/>
        <a:p>
          <a:endParaRPr lang="zh-TW" altLang="en-US"/>
        </a:p>
      </dgm:t>
    </dgm:pt>
    <dgm:pt modelId="{E2F4091F-D0ED-4B05-A8E2-585DCDC802F3}" type="pres">
      <dgm:prSet presAssocID="{E7C189C0-282A-45CF-816C-C52CF630093C}" presName="parTransTwo" presStyleCnt="0"/>
      <dgm:spPr/>
      <dgm:t>
        <a:bodyPr/>
        <a:lstStyle/>
        <a:p>
          <a:endParaRPr lang="zh-TW" altLang="en-US"/>
        </a:p>
      </dgm:t>
    </dgm:pt>
    <dgm:pt modelId="{D8D5F39B-6289-4CE7-BA20-510C8742F8DD}" type="pres">
      <dgm:prSet presAssocID="{E7C189C0-282A-45CF-816C-C52CF630093C}" presName="horzTwo" presStyleCnt="0"/>
      <dgm:spPr/>
      <dgm:t>
        <a:bodyPr/>
        <a:lstStyle/>
        <a:p>
          <a:endParaRPr lang="zh-TW" altLang="en-US"/>
        </a:p>
      </dgm:t>
    </dgm:pt>
    <dgm:pt modelId="{76A06108-E5C3-4B10-9EB5-7E6BF19C0CF4}" type="pres">
      <dgm:prSet presAssocID="{499B6C03-2CA7-4F40-8B9A-D6B907BC8324}" presName="vertThree" presStyleCnt="0"/>
      <dgm:spPr/>
      <dgm:t>
        <a:bodyPr/>
        <a:lstStyle/>
        <a:p>
          <a:endParaRPr lang="zh-TW" altLang="en-US"/>
        </a:p>
      </dgm:t>
    </dgm:pt>
    <dgm:pt modelId="{CAE16CA3-AA80-4669-9E16-48776C4E2CDB}" type="pres">
      <dgm:prSet presAssocID="{499B6C03-2CA7-4F40-8B9A-D6B907BC8324}" presName="txThree" presStyleLbl="node3" presStyleIdx="0" presStyleCnt="12">
        <dgm:presLayoutVars>
          <dgm:chPref val="3"/>
        </dgm:presLayoutVars>
      </dgm:prSet>
      <dgm:spPr/>
      <dgm:t>
        <a:bodyPr/>
        <a:lstStyle/>
        <a:p>
          <a:endParaRPr lang="zh-TW" altLang="en-US"/>
        </a:p>
      </dgm:t>
    </dgm:pt>
    <dgm:pt modelId="{746E5A72-C1A1-4BE1-834A-F821525DF630}" type="pres">
      <dgm:prSet presAssocID="{499B6C03-2CA7-4F40-8B9A-D6B907BC8324}" presName="horzThree" presStyleCnt="0"/>
      <dgm:spPr/>
      <dgm:t>
        <a:bodyPr/>
        <a:lstStyle/>
        <a:p>
          <a:endParaRPr lang="zh-TW" altLang="en-US"/>
        </a:p>
      </dgm:t>
    </dgm:pt>
    <dgm:pt modelId="{94C34F4D-C8F0-4136-B3C6-937D07DA44F7}" type="pres">
      <dgm:prSet presAssocID="{07B3CA72-3403-47A5-BCC4-DAD10FFD4E75}" presName="sibSpaceThree" presStyleCnt="0"/>
      <dgm:spPr/>
      <dgm:t>
        <a:bodyPr/>
        <a:lstStyle/>
        <a:p>
          <a:endParaRPr lang="zh-TW" altLang="en-US"/>
        </a:p>
      </dgm:t>
    </dgm:pt>
    <dgm:pt modelId="{50C4DF91-BEA0-4572-BD25-468E65B570EA}" type="pres">
      <dgm:prSet presAssocID="{4FA44A91-A9A5-4005-B86A-3BE0C7EDD70D}" presName="vertThree" presStyleCnt="0"/>
      <dgm:spPr/>
      <dgm:t>
        <a:bodyPr/>
        <a:lstStyle/>
        <a:p>
          <a:endParaRPr lang="zh-TW" altLang="en-US"/>
        </a:p>
      </dgm:t>
    </dgm:pt>
    <dgm:pt modelId="{BF43C2F8-8F9A-41B5-BA50-FABCD5BFBC76}" type="pres">
      <dgm:prSet presAssocID="{4FA44A91-A9A5-4005-B86A-3BE0C7EDD70D}" presName="txThree" presStyleLbl="node3" presStyleIdx="1" presStyleCnt="12">
        <dgm:presLayoutVars>
          <dgm:chPref val="3"/>
        </dgm:presLayoutVars>
      </dgm:prSet>
      <dgm:spPr/>
      <dgm:t>
        <a:bodyPr/>
        <a:lstStyle/>
        <a:p>
          <a:endParaRPr lang="zh-TW" altLang="en-US"/>
        </a:p>
      </dgm:t>
    </dgm:pt>
    <dgm:pt modelId="{BB0A0CEF-AEBA-4136-92B9-EE64C669EB70}" type="pres">
      <dgm:prSet presAssocID="{4FA44A91-A9A5-4005-B86A-3BE0C7EDD70D}" presName="horzThree" presStyleCnt="0"/>
      <dgm:spPr/>
      <dgm:t>
        <a:bodyPr/>
        <a:lstStyle/>
        <a:p>
          <a:endParaRPr lang="zh-TW" altLang="en-US"/>
        </a:p>
      </dgm:t>
    </dgm:pt>
    <dgm:pt modelId="{853EFCE2-F254-4D73-A00E-62F3FC83539E}" type="pres">
      <dgm:prSet presAssocID="{01741C80-EAF9-4F11-BBF2-BDC89AE45741}" presName="sibSpaceThree" presStyleCnt="0"/>
      <dgm:spPr/>
      <dgm:t>
        <a:bodyPr/>
        <a:lstStyle/>
        <a:p>
          <a:endParaRPr lang="zh-TW" altLang="en-US"/>
        </a:p>
      </dgm:t>
    </dgm:pt>
    <dgm:pt modelId="{256C6749-E587-45B9-ADC3-F41509204D6B}" type="pres">
      <dgm:prSet presAssocID="{667F5C4B-CF7E-406C-96B0-7D9D96717582}" presName="vertThree" presStyleCnt="0"/>
      <dgm:spPr/>
      <dgm:t>
        <a:bodyPr/>
        <a:lstStyle/>
        <a:p>
          <a:endParaRPr lang="zh-TW" altLang="en-US"/>
        </a:p>
      </dgm:t>
    </dgm:pt>
    <dgm:pt modelId="{18AB9763-E334-48CF-98BF-1E99B9AC2862}" type="pres">
      <dgm:prSet presAssocID="{667F5C4B-CF7E-406C-96B0-7D9D96717582}" presName="txThree" presStyleLbl="node3" presStyleIdx="2" presStyleCnt="12">
        <dgm:presLayoutVars>
          <dgm:chPref val="3"/>
        </dgm:presLayoutVars>
      </dgm:prSet>
      <dgm:spPr/>
      <dgm:t>
        <a:bodyPr/>
        <a:lstStyle/>
        <a:p>
          <a:endParaRPr lang="zh-TW" altLang="en-US"/>
        </a:p>
      </dgm:t>
    </dgm:pt>
    <dgm:pt modelId="{DEDA2327-2978-4E7B-A508-FB03CE7C8AB9}" type="pres">
      <dgm:prSet presAssocID="{667F5C4B-CF7E-406C-96B0-7D9D96717582}" presName="horzThree" presStyleCnt="0"/>
      <dgm:spPr/>
      <dgm:t>
        <a:bodyPr/>
        <a:lstStyle/>
        <a:p>
          <a:endParaRPr lang="zh-TW" altLang="en-US"/>
        </a:p>
      </dgm:t>
    </dgm:pt>
    <dgm:pt modelId="{5F1A0FBA-C25B-4E14-8AD1-F869BFA3E47F}" type="pres">
      <dgm:prSet presAssocID="{109BC812-21B3-4332-BB5F-5ECCFE382723}" presName="sibSpaceTwo" presStyleCnt="0"/>
      <dgm:spPr/>
      <dgm:t>
        <a:bodyPr/>
        <a:lstStyle/>
        <a:p>
          <a:endParaRPr lang="zh-TW" altLang="en-US"/>
        </a:p>
      </dgm:t>
    </dgm:pt>
    <dgm:pt modelId="{C48EE162-CDE0-4A3B-8D43-9F593B4A5B00}" type="pres">
      <dgm:prSet presAssocID="{49863539-2A9E-4E1C-B3BB-5B1B6E0D7E83}" presName="vertTwo" presStyleCnt="0"/>
      <dgm:spPr/>
      <dgm:t>
        <a:bodyPr/>
        <a:lstStyle/>
        <a:p>
          <a:endParaRPr lang="zh-TW" altLang="en-US"/>
        </a:p>
      </dgm:t>
    </dgm:pt>
    <dgm:pt modelId="{283D7724-3FCC-4497-8D19-46C0DC3A2387}" type="pres">
      <dgm:prSet presAssocID="{49863539-2A9E-4E1C-B3BB-5B1B6E0D7E83}" presName="txTwo" presStyleLbl="node2" presStyleIdx="1" presStyleCnt="4" custScaleY="11754">
        <dgm:presLayoutVars>
          <dgm:chPref val="3"/>
        </dgm:presLayoutVars>
      </dgm:prSet>
      <dgm:spPr/>
      <dgm:t>
        <a:bodyPr/>
        <a:lstStyle/>
        <a:p>
          <a:endParaRPr lang="zh-TW" altLang="en-US"/>
        </a:p>
      </dgm:t>
    </dgm:pt>
    <dgm:pt modelId="{FE5AA6B4-D829-4A3D-8AE4-BC28FCEC9397}" type="pres">
      <dgm:prSet presAssocID="{49863539-2A9E-4E1C-B3BB-5B1B6E0D7E83}" presName="parTransTwo" presStyleCnt="0"/>
      <dgm:spPr/>
      <dgm:t>
        <a:bodyPr/>
        <a:lstStyle/>
        <a:p>
          <a:endParaRPr lang="zh-TW" altLang="en-US"/>
        </a:p>
      </dgm:t>
    </dgm:pt>
    <dgm:pt modelId="{16B55BA8-5164-4288-94A0-22C8BF61653A}" type="pres">
      <dgm:prSet presAssocID="{49863539-2A9E-4E1C-B3BB-5B1B6E0D7E83}" presName="horzTwo" presStyleCnt="0"/>
      <dgm:spPr/>
      <dgm:t>
        <a:bodyPr/>
        <a:lstStyle/>
        <a:p>
          <a:endParaRPr lang="zh-TW" altLang="en-US"/>
        </a:p>
      </dgm:t>
    </dgm:pt>
    <dgm:pt modelId="{59966FD4-DDD6-4AB8-B8C7-CBA6D16AC8BF}" type="pres">
      <dgm:prSet presAssocID="{3CB237B4-F489-4C96-87B9-A25A10C97790}" presName="vertThree" presStyleCnt="0"/>
      <dgm:spPr/>
      <dgm:t>
        <a:bodyPr/>
        <a:lstStyle/>
        <a:p>
          <a:endParaRPr lang="zh-TW" altLang="en-US"/>
        </a:p>
      </dgm:t>
    </dgm:pt>
    <dgm:pt modelId="{49BFF4B6-FB05-4135-B53A-479EF0EA36AF}" type="pres">
      <dgm:prSet presAssocID="{3CB237B4-F489-4C96-87B9-A25A10C97790}" presName="txThree" presStyleLbl="node3" presStyleIdx="3" presStyleCnt="12">
        <dgm:presLayoutVars>
          <dgm:chPref val="3"/>
        </dgm:presLayoutVars>
      </dgm:prSet>
      <dgm:spPr/>
      <dgm:t>
        <a:bodyPr/>
        <a:lstStyle/>
        <a:p>
          <a:endParaRPr lang="zh-TW" altLang="en-US"/>
        </a:p>
      </dgm:t>
    </dgm:pt>
    <dgm:pt modelId="{1F3BEF9E-76FD-4CCE-A716-9CFA527DD125}" type="pres">
      <dgm:prSet presAssocID="{3CB237B4-F489-4C96-87B9-A25A10C97790}" presName="horzThree" presStyleCnt="0"/>
      <dgm:spPr/>
      <dgm:t>
        <a:bodyPr/>
        <a:lstStyle/>
        <a:p>
          <a:endParaRPr lang="zh-TW" altLang="en-US"/>
        </a:p>
      </dgm:t>
    </dgm:pt>
    <dgm:pt modelId="{007F141A-355F-4C41-AF69-9CDFA6FA960E}" type="pres">
      <dgm:prSet presAssocID="{C073F171-19CE-44AA-9AB6-75801AB369D1}" presName="sibSpaceThree" presStyleCnt="0"/>
      <dgm:spPr/>
      <dgm:t>
        <a:bodyPr/>
        <a:lstStyle/>
        <a:p>
          <a:endParaRPr lang="zh-TW" altLang="en-US"/>
        </a:p>
      </dgm:t>
    </dgm:pt>
    <dgm:pt modelId="{2E0B5461-5D00-4A49-9983-D789939B2F34}" type="pres">
      <dgm:prSet presAssocID="{927DEF3A-7B78-40CB-8068-6E05116E296A}" presName="vertThree" presStyleCnt="0"/>
      <dgm:spPr/>
      <dgm:t>
        <a:bodyPr/>
        <a:lstStyle/>
        <a:p>
          <a:endParaRPr lang="zh-TW" altLang="en-US"/>
        </a:p>
      </dgm:t>
    </dgm:pt>
    <dgm:pt modelId="{01285EDA-FCB4-4335-B7EA-7E1F28B9AEA8}" type="pres">
      <dgm:prSet presAssocID="{927DEF3A-7B78-40CB-8068-6E05116E296A}" presName="txThree" presStyleLbl="node3" presStyleIdx="4" presStyleCnt="12">
        <dgm:presLayoutVars>
          <dgm:chPref val="3"/>
        </dgm:presLayoutVars>
      </dgm:prSet>
      <dgm:spPr/>
      <dgm:t>
        <a:bodyPr/>
        <a:lstStyle/>
        <a:p>
          <a:endParaRPr lang="zh-TW" altLang="en-US"/>
        </a:p>
      </dgm:t>
    </dgm:pt>
    <dgm:pt modelId="{06485563-56D2-4575-A827-C639CE3C262E}" type="pres">
      <dgm:prSet presAssocID="{927DEF3A-7B78-40CB-8068-6E05116E296A}" presName="horzThree" presStyleCnt="0"/>
      <dgm:spPr/>
      <dgm:t>
        <a:bodyPr/>
        <a:lstStyle/>
        <a:p>
          <a:endParaRPr lang="zh-TW" altLang="en-US"/>
        </a:p>
      </dgm:t>
    </dgm:pt>
    <dgm:pt modelId="{1D6C46C1-75AE-4D3C-B5BF-94A3F16A124A}" type="pres">
      <dgm:prSet presAssocID="{27CE4118-62C2-435A-AC13-EA3E92374AF9}" presName="sibSpaceThree" presStyleCnt="0"/>
      <dgm:spPr/>
      <dgm:t>
        <a:bodyPr/>
        <a:lstStyle/>
        <a:p>
          <a:endParaRPr lang="zh-TW" altLang="en-US"/>
        </a:p>
      </dgm:t>
    </dgm:pt>
    <dgm:pt modelId="{DFCD1DE1-9A53-4FA4-AC85-70F8E39049D7}" type="pres">
      <dgm:prSet presAssocID="{70E5E9BB-3CE1-44C6-A599-DF2F598894F8}" presName="vertThree" presStyleCnt="0"/>
      <dgm:spPr/>
      <dgm:t>
        <a:bodyPr/>
        <a:lstStyle/>
        <a:p>
          <a:endParaRPr lang="zh-TW" altLang="en-US"/>
        </a:p>
      </dgm:t>
    </dgm:pt>
    <dgm:pt modelId="{9B76110A-7FA0-44A3-8AC1-4BE8DA967553}" type="pres">
      <dgm:prSet presAssocID="{70E5E9BB-3CE1-44C6-A599-DF2F598894F8}" presName="txThree" presStyleLbl="node3" presStyleIdx="5" presStyleCnt="12">
        <dgm:presLayoutVars>
          <dgm:chPref val="3"/>
        </dgm:presLayoutVars>
      </dgm:prSet>
      <dgm:spPr/>
      <dgm:t>
        <a:bodyPr/>
        <a:lstStyle/>
        <a:p>
          <a:endParaRPr lang="zh-TW" altLang="en-US"/>
        </a:p>
      </dgm:t>
    </dgm:pt>
    <dgm:pt modelId="{4C0416C0-D839-47F5-8491-488FC2AEBEF3}" type="pres">
      <dgm:prSet presAssocID="{70E5E9BB-3CE1-44C6-A599-DF2F598894F8}" presName="horzThree" presStyleCnt="0"/>
      <dgm:spPr/>
      <dgm:t>
        <a:bodyPr/>
        <a:lstStyle/>
        <a:p>
          <a:endParaRPr lang="zh-TW" altLang="en-US"/>
        </a:p>
      </dgm:t>
    </dgm:pt>
    <dgm:pt modelId="{AA57EC99-BF71-4BA1-8971-F1BE6036FE08}" type="pres">
      <dgm:prSet presAssocID="{311696E4-15E3-4049-B6EE-FBC5E736D509}" presName="sibSpaceOne" presStyleCnt="0"/>
      <dgm:spPr/>
      <dgm:t>
        <a:bodyPr/>
        <a:lstStyle/>
        <a:p>
          <a:endParaRPr lang="zh-TW" altLang="en-US"/>
        </a:p>
      </dgm:t>
    </dgm:pt>
    <dgm:pt modelId="{409A93B6-A64E-4E33-8CA5-F5C2E4800EF1}" type="pres">
      <dgm:prSet presAssocID="{983E66A2-A1F1-44FD-895A-792B6353FE98}" presName="vertOne" presStyleCnt="0"/>
      <dgm:spPr/>
      <dgm:t>
        <a:bodyPr/>
        <a:lstStyle/>
        <a:p>
          <a:endParaRPr lang="zh-TW" altLang="en-US"/>
        </a:p>
      </dgm:t>
    </dgm:pt>
    <dgm:pt modelId="{D225DCF2-0944-4D12-A2DF-300097EA8DB3}" type="pres">
      <dgm:prSet presAssocID="{983E66A2-A1F1-44FD-895A-792B6353FE98}" presName="txOne" presStyleLbl="node0" presStyleIdx="1" presStyleCnt="2" custScaleY="16550">
        <dgm:presLayoutVars>
          <dgm:chPref val="3"/>
        </dgm:presLayoutVars>
      </dgm:prSet>
      <dgm:spPr/>
      <dgm:t>
        <a:bodyPr/>
        <a:lstStyle/>
        <a:p>
          <a:endParaRPr lang="zh-TW" altLang="en-US"/>
        </a:p>
      </dgm:t>
    </dgm:pt>
    <dgm:pt modelId="{963AC26B-A573-4166-B04B-0B1A46E30F6A}" type="pres">
      <dgm:prSet presAssocID="{983E66A2-A1F1-44FD-895A-792B6353FE98}" presName="parTransOne" presStyleCnt="0"/>
      <dgm:spPr/>
      <dgm:t>
        <a:bodyPr/>
        <a:lstStyle/>
        <a:p>
          <a:endParaRPr lang="zh-TW" altLang="en-US"/>
        </a:p>
      </dgm:t>
    </dgm:pt>
    <dgm:pt modelId="{66C886FB-D00A-4BE3-836A-8825901DC05B}" type="pres">
      <dgm:prSet presAssocID="{983E66A2-A1F1-44FD-895A-792B6353FE98}" presName="horzOne" presStyleCnt="0"/>
      <dgm:spPr/>
      <dgm:t>
        <a:bodyPr/>
        <a:lstStyle/>
        <a:p>
          <a:endParaRPr lang="zh-TW" altLang="en-US"/>
        </a:p>
      </dgm:t>
    </dgm:pt>
    <dgm:pt modelId="{4D8DEBE7-5A58-4789-A05D-B57C1A4B9826}" type="pres">
      <dgm:prSet presAssocID="{F781E1A9-A3B1-459C-97D2-64CAD8F4AD99}" presName="vertTwo" presStyleCnt="0"/>
      <dgm:spPr/>
      <dgm:t>
        <a:bodyPr/>
        <a:lstStyle/>
        <a:p>
          <a:endParaRPr lang="zh-TW" altLang="en-US"/>
        </a:p>
      </dgm:t>
    </dgm:pt>
    <dgm:pt modelId="{D180CAEF-078A-4309-B60B-550454B1B49A}" type="pres">
      <dgm:prSet presAssocID="{F781E1A9-A3B1-459C-97D2-64CAD8F4AD99}" presName="txTwo" presStyleLbl="node2" presStyleIdx="2" presStyleCnt="4" custScaleY="11754">
        <dgm:presLayoutVars>
          <dgm:chPref val="3"/>
        </dgm:presLayoutVars>
      </dgm:prSet>
      <dgm:spPr/>
      <dgm:t>
        <a:bodyPr/>
        <a:lstStyle/>
        <a:p>
          <a:endParaRPr lang="zh-TW" altLang="en-US"/>
        </a:p>
      </dgm:t>
    </dgm:pt>
    <dgm:pt modelId="{8852238E-BCC7-4202-9D5C-BAA7F6E2E41D}" type="pres">
      <dgm:prSet presAssocID="{F781E1A9-A3B1-459C-97D2-64CAD8F4AD99}" presName="parTransTwo" presStyleCnt="0"/>
      <dgm:spPr/>
      <dgm:t>
        <a:bodyPr/>
        <a:lstStyle/>
        <a:p>
          <a:endParaRPr lang="zh-TW" altLang="en-US"/>
        </a:p>
      </dgm:t>
    </dgm:pt>
    <dgm:pt modelId="{D6F9A704-9062-47FF-806F-2CB3E401E2DC}" type="pres">
      <dgm:prSet presAssocID="{F781E1A9-A3B1-459C-97D2-64CAD8F4AD99}" presName="horzTwo" presStyleCnt="0"/>
      <dgm:spPr/>
      <dgm:t>
        <a:bodyPr/>
        <a:lstStyle/>
        <a:p>
          <a:endParaRPr lang="zh-TW" altLang="en-US"/>
        </a:p>
      </dgm:t>
    </dgm:pt>
    <dgm:pt modelId="{CC6B482D-B9FA-45F3-AD9F-5D0A6FD7DD62}" type="pres">
      <dgm:prSet presAssocID="{719721B7-35D3-4E03-BB2E-90EDCAD55901}" presName="vertThree" presStyleCnt="0"/>
      <dgm:spPr/>
      <dgm:t>
        <a:bodyPr/>
        <a:lstStyle/>
        <a:p>
          <a:endParaRPr lang="zh-TW" altLang="en-US"/>
        </a:p>
      </dgm:t>
    </dgm:pt>
    <dgm:pt modelId="{FF74FEDE-18EA-4128-93AC-CC43F7E5196C}" type="pres">
      <dgm:prSet presAssocID="{719721B7-35D3-4E03-BB2E-90EDCAD55901}" presName="txThree" presStyleLbl="node3" presStyleIdx="6" presStyleCnt="12">
        <dgm:presLayoutVars>
          <dgm:chPref val="3"/>
        </dgm:presLayoutVars>
      </dgm:prSet>
      <dgm:spPr/>
      <dgm:t>
        <a:bodyPr/>
        <a:lstStyle/>
        <a:p>
          <a:endParaRPr lang="zh-TW" altLang="en-US"/>
        </a:p>
      </dgm:t>
    </dgm:pt>
    <dgm:pt modelId="{407B55F0-30CE-48BC-9A85-CA9C19B3324E}" type="pres">
      <dgm:prSet presAssocID="{719721B7-35D3-4E03-BB2E-90EDCAD55901}" presName="horzThree" presStyleCnt="0"/>
      <dgm:spPr/>
      <dgm:t>
        <a:bodyPr/>
        <a:lstStyle/>
        <a:p>
          <a:endParaRPr lang="zh-TW" altLang="en-US"/>
        </a:p>
      </dgm:t>
    </dgm:pt>
    <dgm:pt modelId="{A9FA6ADB-654F-49AC-A5C8-D42EB025BC42}" type="pres">
      <dgm:prSet presAssocID="{80CD3B6F-8015-41CF-96B2-44911C7E518B}" presName="sibSpaceThree" presStyleCnt="0"/>
      <dgm:spPr/>
      <dgm:t>
        <a:bodyPr/>
        <a:lstStyle/>
        <a:p>
          <a:endParaRPr lang="zh-TW" altLang="en-US"/>
        </a:p>
      </dgm:t>
    </dgm:pt>
    <dgm:pt modelId="{0F57BC02-3F34-4232-8B0F-DB1E690CF63C}" type="pres">
      <dgm:prSet presAssocID="{F5D6F268-4F52-48EA-831A-574A5EB21548}" presName="vertThree" presStyleCnt="0"/>
      <dgm:spPr/>
      <dgm:t>
        <a:bodyPr/>
        <a:lstStyle/>
        <a:p>
          <a:endParaRPr lang="zh-TW" altLang="en-US"/>
        </a:p>
      </dgm:t>
    </dgm:pt>
    <dgm:pt modelId="{C890410C-D174-4288-9218-F89E85B7A059}" type="pres">
      <dgm:prSet presAssocID="{F5D6F268-4F52-48EA-831A-574A5EB21548}" presName="txThree" presStyleLbl="node3" presStyleIdx="7" presStyleCnt="12">
        <dgm:presLayoutVars>
          <dgm:chPref val="3"/>
        </dgm:presLayoutVars>
      </dgm:prSet>
      <dgm:spPr/>
      <dgm:t>
        <a:bodyPr/>
        <a:lstStyle/>
        <a:p>
          <a:endParaRPr lang="zh-TW" altLang="en-US"/>
        </a:p>
      </dgm:t>
    </dgm:pt>
    <dgm:pt modelId="{D78B662C-5C47-4C12-9CD5-85A3B0A47941}" type="pres">
      <dgm:prSet presAssocID="{F5D6F268-4F52-48EA-831A-574A5EB21548}" presName="horzThree" presStyleCnt="0"/>
      <dgm:spPr/>
      <dgm:t>
        <a:bodyPr/>
        <a:lstStyle/>
        <a:p>
          <a:endParaRPr lang="zh-TW" altLang="en-US"/>
        </a:p>
      </dgm:t>
    </dgm:pt>
    <dgm:pt modelId="{D38B4FE5-0599-4253-A0C2-740395DD1220}" type="pres">
      <dgm:prSet presAssocID="{A4AF5783-5475-4DEA-AFA1-5840354CC5D4}" presName="sibSpaceThree" presStyleCnt="0"/>
      <dgm:spPr/>
      <dgm:t>
        <a:bodyPr/>
        <a:lstStyle/>
        <a:p>
          <a:endParaRPr lang="zh-TW" altLang="en-US"/>
        </a:p>
      </dgm:t>
    </dgm:pt>
    <dgm:pt modelId="{8A9F6156-061F-43C1-B3DD-FF63F98DE918}" type="pres">
      <dgm:prSet presAssocID="{234B2618-963F-4BDD-B2A7-B872F5A0C4BE}" presName="vertThree" presStyleCnt="0"/>
      <dgm:spPr/>
      <dgm:t>
        <a:bodyPr/>
        <a:lstStyle/>
        <a:p>
          <a:endParaRPr lang="zh-TW" altLang="en-US"/>
        </a:p>
      </dgm:t>
    </dgm:pt>
    <dgm:pt modelId="{D1CD4DF2-85CE-453C-9A9E-BE1BD9A02F8E}" type="pres">
      <dgm:prSet presAssocID="{234B2618-963F-4BDD-B2A7-B872F5A0C4BE}" presName="txThree" presStyleLbl="node3" presStyleIdx="8" presStyleCnt="12">
        <dgm:presLayoutVars>
          <dgm:chPref val="3"/>
        </dgm:presLayoutVars>
      </dgm:prSet>
      <dgm:spPr/>
      <dgm:t>
        <a:bodyPr/>
        <a:lstStyle/>
        <a:p>
          <a:endParaRPr lang="zh-TW" altLang="en-US"/>
        </a:p>
      </dgm:t>
    </dgm:pt>
    <dgm:pt modelId="{2F75929B-01F3-4F24-885E-F4F6B24BE7DB}" type="pres">
      <dgm:prSet presAssocID="{234B2618-963F-4BDD-B2A7-B872F5A0C4BE}" presName="horzThree" presStyleCnt="0"/>
      <dgm:spPr/>
      <dgm:t>
        <a:bodyPr/>
        <a:lstStyle/>
        <a:p>
          <a:endParaRPr lang="zh-TW" altLang="en-US"/>
        </a:p>
      </dgm:t>
    </dgm:pt>
    <dgm:pt modelId="{3A7AA90F-AD9B-43F9-AD1D-CEA4512FA488}" type="pres">
      <dgm:prSet presAssocID="{1E82FDBB-E9E6-4E23-AE2E-BA0A6E0AE1DD}" presName="sibSpaceTwo" presStyleCnt="0"/>
      <dgm:spPr/>
      <dgm:t>
        <a:bodyPr/>
        <a:lstStyle/>
        <a:p>
          <a:endParaRPr lang="zh-TW" altLang="en-US"/>
        </a:p>
      </dgm:t>
    </dgm:pt>
    <dgm:pt modelId="{EAC4E60D-A126-479E-8716-E46EC00F3530}" type="pres">
      <dgm:prSet presAssocID="{C4C64D8A-2D31-481C-B695-90ED96137783}" presName="vertTwo" presStyleCnt="0"/>
      <dgm:spPr/>
      <dgm:t>
        <a:bodyPr/>
        <a:lstStyle/>
        <a:p>
          <a:endParaRPr lang="zh-TW" altLang="en-US"/>
        </a:p>
      </dgm:t>
    </dgm:pt>
    <dgm:pt modelId="{6FD23290-A34A-4308-A05B-6600BFD3226E}" type="pres">
      <dgm:prSet presAssocID="{C4C64D8A-2D31-481C-B695-90ED96137783}" presName="txTwo" presStyleLbl="node2" presStyleIdx="3" presStyleCnt="4" custScaleY="11754">
        <dgm:presLayoutVars>
          <dgm:chPref val="3"/>
        </dgm:presLayoutVars>
      </dgm:prSet>
      <dgm:spPr/>
      <dgm:t>
        <a:bodyPr/>
        <a:lstStyle/>
        <a:p>
          <a:endParaRPr lang="zh-TW" altLang="en-US"/>
        </a:p>
      </dgm:t>
    </dgm:pt>
    <dgm:pt modelId="{0F9B354E-8C8B-452D-A9F1-1061B369E3EB}" type="pres">
      <dgm:prSet presAssocID="{C4C64D8A-2D31-481C-B695-90ED96137783}" presName="parTransTwo" presStyleCnt="0"/>
      <dgm:spPr/>
      <dgm:t>
        <a:bodyPr/>
        <a:lstStyle/>
        <a:p>
          <a:endParaRPr lang="zh-TW" altLang="en-US"/>
        </a:p>
      </dgm:t>
    </dgm:pt>
    <dgm:pt modelId="{CBA7DAE1-62A8-43E3-BE51-156EDC3DC9A2}" type="pres">
      <dgm:prSet presAssocID="{C4C64D8A-2D31-481C-B695-90ED96137783}" presName="horzTwo" presStyleCnt="0"/>
      <dgm:spPr/>
      <dgm:t>
        <a:bodyPr/>
        <a:lstStyle/>
        <a:p>
          <a:endParaRPr lang="zh-TW" altLang="en-US"/>
        </a:p>
      </dgm:t>
    </dgm:pt>
    <dgm:pt modelId="{3E69B44B-C5E0-4229-8FDD-E6CDBFF91E4E}" type="pres">
      <dgm:prSet presAssocID="{9CCED26D-73C6-469E-BA8F-3AC6753984AE}" presName="vertThree" presStyleCnt="0"/>
      <dgm:spPr/>
      <dgm:t>
        <a:bodyPr/>
        <a:lstStyle/>
        <a:p>
          <a:endParaRPr lang="zh-TW" altLang="en-US"/>
        </a:p>
      </dgm:t>
    </dgm:pt>
    <dgm:pt modelId="{A77A9F9D-7B0F-4299-817C-12D5BC465860}" type="pres">
      <dgm:prSet presAssocID="{9CCED26D-73C6-469E-BA8F-3AC6753984AE}" presName="txThree" presStyleLbl="node3" presStyleIdx="9" presStyleCnt="12">
        <dgm:presLayoutVars>
          <dgm:chPref val="3"/>
        </dgm:presLayoutVars>
      </dgm:prSet>
      <dgm:spPr/>
      <dgm:t>
        <a:bodyPr/>
        <a:lstStyle/>
        <a:p>
          <a:endParaRPr lang="zh-TW" altLang="en-US"/>
        </a:p>
      </dgm:t>
    </dgm:pt>
    <dgm:pt modelId="{6DA7F06C-2507-4A7B-99B9-A5FE54993155}" type="pres">
      <dgm:prSet presAssocID="{9CCED26D-73C6-469E-BA8F-3AC6753984AE}" presName="horzThree" presStyleCnt="0"/>
      <dgm:spPr/>
      <dgm:t>
        <a:bodyPr/>
        <a:lstStyle/>
        <a:p>
          <a:endParaRPr lang="zh-TW" altLang="en-US"/>
        </a:p>
      </dgm:t>
    </dgm:pt>
    <dgm:pt modelId="{3C232F4A-FB1F-479E-B822-E3F801DFBBB2}" type="pres">
      <dgm:prSet presAssocID="{9091AD04-CBBD-429B-90D7-26A420C0B902}" presName="sibSpaceThree" presStyleCnt="0"/>
      <dgm:spPr/>
      <dgm:t>
        <a:bodyPr/>
        <a:lstStyle/>
        <a:p>
          <a:endParaRPr lang="zh-TW" altLang="en-US"/>
        </a:p>
      </dgm:t>
    </dgm:pt>
    <dgm:pt modelId="{BDBC5F67-08EE-4AE9-9FA8-F17555CD5689}" type="pres">
      <dgm:prSet presAssocID="{3F55FF87-27E0-40C5-8A2F-AC2BD9464771}" presName="vertThree" presStyleCnt="0"/>
      <dgm:spPr/>
      <dgm:t>
        <a:bodyPr/>
        <a:lstStyle/>
        <a:p>
          <a:endParaRPr lang="zh-TW" altLang="en-US"/>
        </a:p>
      </dgm:t>
    </dgm:pt>
    <dgm:pt modelId="{17F0C27A-4A2B-4A08-93E8-FE8674F73021}" type="pres">
      <dgm:prSet presAssocID="{3F55FF87-27E0-40C5-8A2F-AC2BD9464771}" presName="txThree" presStyleLbl="node3" presStyleIdx="10" presStyleCnt="12">
        <dgm:presLayoutVars>
          <dgm:chPref val="3"/>
        </dgm:presLayoutVars>
      </dgm:prSet>
      <dgm:spPr/>
      <dgm:t>
        <a:bodyPr/>
        <a:lstStyle/>
        <a:p>
          <a:endParaRPr lang="zh-TW" altLang="en-US"/>
        </a:p>
      </dgm:t>
    </dgm:pt>
    <dgm:pt modelId="{7CD21EA7-C53E-4AF6-84B1-1DCB1FDBA7F9}" type="pres">
      <dgm:prSet presAssocID="{3F55FF87-27E0-40C5-8A2F-AC2BD9464771}" presName="horzThree" presStyleCnt="0"/>
      <dgm:spPr/>
      <dgm:t>
        <a:bodyPr/>
        <a:lstStyle/>
        <a:p>
          <a:endParaRPr lang="zh-TW" altLang="en-US"/>
        </a:p>
      </dgm:t>
    </dgm:pt>
    <dgm:pt modelId="{954BE23A-83DF-4AE7-B14A-7E04A5FC7F06}" type="pres">
      <dgm:prSet presAssocID="{98280509-47E8-44ED-B0CF-72C28F5BD834}" presName="sibSpaceThree" presStyleCnt="0"/>
      <dgm:spPr/>
      <dgm:t>
        <a:bodyPr/>
        <a:lstStyle/>
        <a:p>
          <a:endParaRPr lang="zh-TW" altLang="en-US"/>
        </a:p>
      </dgm:t>
    </dgm:pt>
    <dgm:pt modelId="{AE0294CA-305B-455D-9A20-03CC2911E9BF}" type="pres">
      <dgm:prSet presAssocID="{53C9409C-6CC3-4CBA-A071-7F39C35A936C}" presName="vertThree" presStyleCnt="0"/>
      <dgm:spPr/>
      <dgm:t>
        <a:bodyPr/>
        <a:lstStyle/>
        <a:p>
          <a:endParaRPr lang="zh-TW" altLang="en-US"/>
        </a:p>
      </dgm:t>
    </dgm:pt>
    <dgm:pt modelId="{1F566145-122B-4D7A-98D2-9142BB3E24E7}" type="pres">
      <dgm:prSet presAssocID="{53C9409C-6CC3-4CBA-A071-7F39C35A936C}" presName="txThree" presStyleLbl="node3" presStyleIdx="11" presStyleCnt="12">
        <dgm:presLayoutVars>
          <dgm:chPref val="3"/>
        </dgm:presLayoutVars>
      </dgm:prSet>
      <dgm:spPr/>
      <dgm:t>
        <a:bodyPr/>
        <a:lstStyle/>
        <a:p>
          <a:endParaRPr lang="zh-TW" altLang="en-US"/>
        </a:p>
      </dgm:t>
    </dgm:pt>
    <dgm:pt modelId="{E1D5AC73-46B8-4883-84B4-651C489AF5AE}" type="pres">
      <dgm:prSet presAssocID="{53C9409C-6CC3-4CBA-A071-7F39C35A936C}" presName="horzThree" presStyleCnt="0"/>
      <dgm:spPr/>
      <dgm:t>
        <a:bodyPr/>
        <a:lstStyle/>
        <a:p>
          <a:endParaRPr lang="zh-TW" altLang="en-US"/>
        </a:p>
      </dgm:t>
    </dgm:pt>
  </dgm:ptLst>
  <dgm:cxnLst>
    <dgm:cxn modelId="{3FCC822C-E851-4F7F-BB47-1397B6A22A7E}" srcId="{F781E1A9-A3B1-459C-97D2-64CAD8F4AD99}" destId="{719721B7-35D3-4E03-BB2E-90EDCAD55901}" srcOrd="0" destOrd="0" parTransId="{96AC9DD0-C692-4C18-9D1E-189E3BDE699B}" sibTransId="{80CD3B6F-8015-41CF-96B2-44911C7E518B}"/>
    <dgm:cxn modelId="{32C58B21-79F8-4A86-88BA-00BF843D0F9A}" type="presOf" srcId="{53C9409C-6CC3-4CBA-A071-7F39C35A936C}" destId="{1F566145-122B-4D7A-98D2-9142BB3E24E7}" srcOrd="0" destOrd="0" presId="urn:microsoft.com/office/officeart/2005/8/layout/hierarchy4"/>
    <dgm:cxn modelId="{F3D9C9E1-FCBD-4461-ABD7-160EAE0B7633}" type="presOf" srcId="{70A25769-FD31-4C0E-99BE-E6E510CEE755}" destId="{64C54FC0-5A6B-49F6-B717-FE92FBE23234}" srcOrd="0" destOrd="0" presId="urn:microsoft.com/office/officeart/2005/8/layout/hierarchy4"/>
    <dgm:cxn modelId="{9ECFD679-E45D-4819-B393-7071612217F0}" srcId="{983E66A2-A1F1-44FD-895A-792B6353FE98}" destId="{C4C64D8A-2D31-481C-B695-90ED96137783}" srcOrd="1" destOrd="0" parTransId="{FFD4C942-C53F-4FFB-928A-F65B1FE4DD6C}" sibTransId="{B00BA5AB-ED01-4E0A-9E91-254B0DCF3753}"/>
    <dgm:cxn modelId="{61562404-843C-420F-B620-2DC3D01430EF}" type="presOf" srcId="{E7C189C0-282A-45CF-816C-C52CF630093C}" destId="{7FF8D078-1D8A-4AFD-BA9C-0E82B1C4BFE6}" srcOrd="0" destOrd="0" presId="urn:microsoft.com/office/officeart/2005/8/layout/hierarchy4"/>
    <dgm:cxn modelId="{6CA0444D-7E9B-4B71-82E1-372DFA598793}" srcId="{E7C189C0-282A-45CF-816C-C52CF630093C}" destId="{667F5C4B-CF7E-406C-96B0-7D9D96717582}" srcOrd="2" destOrd="0" parTransId="{1DF8369F-212E-4195-A685-87A9E0993928}" sibTransId="{90AA8A4A-0CA3-4692-B9FB-EE8D42D16AB1}"/>
    <dgm:cxn modelId="{3CECE083-D6BD-4F00-8255-1F18E9A1CFE2}" srcId="{49863539-2A9E-4E1C-B3BB-5B1B6E0D7E83}" destId="{3CB237B4-F489-4C96-87B9-A25A10C97790}" srcOrd="0" destOrd="0" parTransId="{DDDB5547-8338-46A4-B621-822AB166712B}" sibTransId="{C073F171-19CE-44AA-9AB6-75801AB369D1}"/>
    <dgm:cxn modelId="{07D0E2EC-8CB0-4F4C-9D73-1C58BD0B7DB4}" srcId="{C4C64D8A-2D31-481C-B695-90ED96137783}" destId="{53C9409C-6CC3-4CBA-A071-7F39C35A936C}" srcOrd="2" destOrd="0" parTransId="{170D1AE5-B033-472B-B2C6-BFE6DF0F28ED}" sibTransId="{496DA93D-5BFC-4757-A067-4032DD7B17F4}"/>
    <dgm:cxn modelId="{319F3C26-4292-42B1-8221-C047F16D9298}" type="presOf" srcId="{4FA44A91-A9A5-4005-B86A-3BE0C7EDD70D}" destId="{BF43C2F8-8F9A-41B5-BA50-FABCD5BFBC76}" srcOrd="0" destOrd="0" presId="urn:microsoft.com/office/officeart/2005/8/layout/hierarchy4"/>
    <dgm:cxn modelId="{6452B5B8-8B95-4CE1-A14B-E718F69ECCDA}" srcId="{49863539-2A9E-4E1C-B3BB-5B1B6E0D7E83}" destId="{927DEF3A-7B78-40CB-8068-6E05116E296A}" srcOrd="1" destOrd="0" parTransId="{CBB3C005-3302-438B-BBCB-A2DF38E16A77}" sibTransId="{27CE4118-62C2-435A-AC13-EA3E92374AF9}"/>
    <dgm:cxn modelId="{7034AE78-A20E-48A8-BF8E-7428FB3B6423}" srcId="{983E66A2-A1F1-44FD-895A-792B6353FE98}" destId="{F781E1A9-A3B1-459C-97D2-64CAD8F4AD99}" srcOrd="0" destOrd="0" parTransId="{BE7E4C73-41C6-4DFE-A346-3F39B7DEF86B}" sibTransId="{1E82FDBB-E9E6-4E23-AE2E-BA0A6E0AE1DD}"/>
    <dgm:cxn modelId="{72136197-45A5-4B27-82A3-CAE58422CDA8}" type="presOf" srcId="{70E5E9BB-3CE1-44C6-A599-DF2F598894F8}" destId="{9B76110A-7FA0-44A3-8AC1-4BE8DA967553}" srcOrd="0" destOrd="0" presId="urn:microsoft.com/office/officeart/2005/8/layout/hierarchy4"/>
    <dgm:cxn modelId="{80C6CAAF-8D01-4B07-AAFA-224CB1BF8336}" type="presOf" srcId="{719721B7-35D3-4E03-BB2E-90EDCAD55901}" destId="{FF74FEDE-18EA-4128-93AC-CC43F7E5196C}" srcOrd="0" destOrd="0" presId="urn:microsoft.com/office/officeart/2005/8/layout/hierarchy4"/>
    <dgm:cxn modelId="{DA95DAE8-ED40-4477-A344-ECD0A767F287}" srcId="{C4C64D8A-2D31-481C-B695-90ED96137783}" destId="{3F55FF87-27E0-40C5-8A2F-AC2BD9464771}" srcOrd="1" destOrd="0" parTransId="{1008A1E1-E816-41C8-AA9A-0A74DBB5DCBA}" sibTransId="{98280509-47E8-44ED-B0CF-72C28F5BD834}"/>
    <dgm:cxn modelId="{BCB70E65-C2A9-4C3E-9408-FD7C4DC749E2}" srcId="{F289BDB5-395F-4166-8FEB-7896E83AD757}" destId="{49863539-2A9E-4E1C-B3BB-5B1B6E0D7E83}" srcOrd="1" destOrd="0" parTransId="{0EE43A18-D6EE-4BDF-A3A5-D4AF82257127}" sibTransId="{54294119-7CF8-4A2C-B895-5E3A567B22DB}"/>
    <dgm:cxn modelId="{6A46C174-EFD1-456C-A880-0B559380FA5F}" type="presOf" srcId="{667F5C4B-CF7E-406C-96B0-7D9D96717582}" destId="{18AB9763-E334-48CF-98BF-1E99B9AC2862}" srcOrd="0" destOrd="0" presId="urn:microsoft.com/office/officeart/2005/8/layout/hierarchy4"/>
    <dgm:cxn modelId="{84FDBCFC-CB34-43BE-94C6-C6CC43883FC0}" srcId="{49863539-2A9E-4E1C-B3BB-5B1B6E0D7E83}" destId="{70E5E9BB-3CE1-44C6-A599-DF2F598894F8}" srcOrd="2" destOrd="0" parTransId="{69E03A69-86F1-4D2F-92D7-4F3A56672A9C}" sibTransId="{068B471D-732C-48FC-B1A3-B816BE101462}"/>
    <dgm:cxn modelId="{7ACB2821-17EB-4403-BFCB-3A4D1AB505EE}" type="presOf" srcId="{3CB237B4-F489-4C96-87B9-A25A10C97790}" destId="{49BFF4B6-FB05-4135-B53A-479EF0EA36AF}" srcOrd="0" destOrd="0" presId="urn:microsoft.com/office/officeart/2005/8/layout/hierarchy4"/>
    <dgm:cxn modelId="{42AAAFFF-3B31-432E-96B8-EE211525E546}" type="presOf" srcId="{927DEF3A-7B78-40CB-8068-6E05116E296A}" destId="{01285EDA-FCB4-4335-B7EA-7E1F28B9AEA8}" srcOrd="0" destOrd="0" presId="urn:microsoft.com/office/officeart/2005/8/layout/hierarchy4"/>
    <dgm:cxn modelId="{426963D7-14BC-4571-940B-3DD9486FCC02}" srcId="{E7C189C0-282A-45CF-816C-C52CF630093C}" destId="{499B6C03-2CA7-4F40-8B9A-D6B907BC8324}" srcOrd="0" destOrd="0" parTransId="{F099B41C-1F2E-499F-BAA0-7F33F59BE4BA}" sibTransId="{07B3CA72-3403-47A5-BCC4-DAD10FFD4E75}"/>
    <dgm:cxn modelId="{0FE92C91-B307-4F9A-91F3-3AE5DDC6F204}" type="presOf" srcId="{3F55FF87-27E0-40C5-8A2F-AC2BD9464771}" destId="{17F0C27A-4A2B-4A08-93E8-FE8674F73021}" srcOrd="0" destOrd="0" presId="urn:microsoft.com/office/officeart/2005/8/layout/hierarchy4"/>
    <dgm:cxn modelId="{0C9941F7-F06C-4165-A179-C92E2CBB7EE6}" type="presOf" srcId="{234B2618-963F-4BDD-B2A7-B872F5A0C4BE}" destId="{D1CD4DF2-85CE-453C-9A9E-BE1BD9A02F8E}" srcOrd="0" destOrd="0" presId="urn:microsoft.com/office/officeart/2005/8/layout/hierarchy4"/>
    <dgm:cxn modelId="{A7905D6D-97C1-429F-8CE8-C4652469BCB9}" srcId="{F781E1A9-A3B1-459C-97D2-64CAD8F4AD99}" destId="{234B2618-963F-4BDD-B2A7-B872F5A0C4BE}" srcOrd="2" destOrd="0" parTransId="{B8EA24C3-1A3D-4490-BB84-77EB4454A2E1}" sibTransId="{5E9232AE-5799-4ACE-9C09-0B79EF9F43FC}"/>
    <dgm:cxn modelId="{7CDB8BEB-28EB-4158-8D7D-C855B5E4A404}" srcId="{70A25769-FD31-4C0E-99BE-E6E510CEE755}" destId="{983E66A2-A1F1-44FD-895A-792B6353FE98}" srcOrd="1" destOrd="0" parTransId="{1252F27A-CFA5-43FD-987A-A5C1C5BCFDA6}" sibTransId="{8B06907C-E0CE-4542-A496-8180FC858D53}"/>
    <dgm:cxn modelId="{3F435211-4F62-427C-87F5-BE0F691AA3F4}" type="presOf" srcId="{499B6C03-2CA7-4F40-8B9A-D6B907BC8324}" destId="{CAE16CA3-AA80-4669-9E16-48776C4E2CDB}" srcOrd="0" destOrd="0" presId="urn:microsoft.com/office/officeart/2005/8/layout/hierarchy4"/>
    <dgm:cxn modelId="{5C9751D3-843D-4D4F-9782-7F2CC86E05EB}" type="presOf" srcId="{F289BDB5-395F-4166-8FEB-7896E83AD757}" destId="{0D8F45EE-5CBF-4E93-B880-12BD67B7AF48}" srcOrd="0" destOrd="0" presId="urn:microsoft.com/office/officeart/2005/8/layout/hierarchy4"/>
    <dgm:cxn modelId="{AF565058-9ED8-42B4-B1F6-5255A75B8716}" type="presOf" srcId="{F5D6F268-4F52-48EA-831A-574A5EB21548}" destId="{C890410C-D174-4288-9218-F89E85B7A059}" srcOrd="0" destOrd="0" presId="urn:microsoft.com/office/officeart/2005/8/layout/hierarchy4"/>
    <dgm:cxn modelId="{B7037032-3F0C-4A8F-AA3A-04A479A0E2DE}" srcId="{70A25769-FD31-4C0E-99BE-E6E510CEE755}" destId="{F289BDB5-395F-4166-8FEB-7896E83AD757}" srcOrd="0" destOrd="0" parTransId="{0A111B3B-F15A-4B96-AB53-294DF599BE6C}" sibTransId="{311696E4-15E3-4049-B6EE-FBC5E736D509}"/>
    <dgm:cxn modelId="{638AE178-C085-444E-BD05-B9400715FB5C}" type="presOf" srcId="{F781E1A9-A3B1-459C-97D2-64CAD8F4AD99}" destId="{D180CAEF-078A-4309-B60B-550454B1B49A}" srcOrd="0" destOrd="0" presId="urn:microsoft.com/office/officeart/2005/8/layout/hierarchy4"/>
    <dgm:cxn modelId="{55B05516-AC6E-44FD-A11F-DBD86DEF233E}" srcId="{E7C189C0-282A-45CF-816C-C52CF630093C}" destId="{4FA44A91-A9A5-4005-B86A-3BE0C7EDD70D}" srcOrd="1" destOrd="0" parTransId="{6CD531C3-B577-47D1-9918-D867910B0054}" sibTransId="{01741C80-EAF9-4F11-BBF2-BDC89AE45741}"/>
    <dgm:cxn modelId="{9FE09058-BAFF-4188-8328-00904743BA47}" type="presOf" srcId="{9CCED26D-73C6-469E-BA8F-3AC6753984AE}" destId="{A77A9F9D-7B0F-4299-817C-12D5BC465860}" srcOrd="0" destOrd="0" presId="urn:microsoft.com/office/officeart/2005/8/layout/hierarchy4"/>
    <dgm:cxn modelId="{C8B23C5A-8B54-4B16-9FB8-C0212E916F0E}" srcId="{F289BDB5-395F-4166-8FEB-7896E83AD757}" destId="{E7C189C0-282A-45CF-816C-C52CF630093C}" srcOrd="0" destOrd="0" parTransId="{7116E9A4-798D-4157-A6D8-2211C0EA1D3A}" sibTransId="{109BC812-21B3-4332-BB5F-5ECCFE382723}"/>
    <dgm:cxn modelId="{53D2C012-3857-4AD3-B9EA-DC226EE1F175}" type="presOf" srcId="{983E66A2-A1F1-44FD-895A-792B6353FE98}" destId="{D225DCF2-0944-4D12-A2DF-300097EA8DB3}" srcOrd="0" destOrd="0" presId="urn:microsoft.com/office/officeart/2005/8/layout/hierarchy4"/>
    <dgm:cxn modelId="{8B469B7D-CE9C-4579-A59C-0B21BF0E513F}" type="presOf" srcId="{C4C64D8A-2D31-481C-B695-90ED96137783}" destId="{6FD23290-A34A-4308-A05B-6600BFD3226E}" srcOrd="0" destOrd="0" presId="urn:microsoft.com/office/officeart/2005/8/layout/hierarchy4"/>
    <dgm:cxn modelId="{34A7BBC2-63D8-4BED-8CF2-38C0FC713858}" type="presOf" srcId="{49863539-2A9E-4E1C-B3BB-5B1B6E0D7E83}" destId="{283D7724-3FCC-4497-8D19-46C0DC3A2387}" srcOrd="0" destOrd="0" presId="urn:microsoft.com/office/officeart/2005/8/layout/hierarchy4"/>
    <dgm:cxn modelId="{B259ABBA-AB3D-4078-A541-5A0C74EE3718}" srcId="{F781E1A9-A3B1-459C-97D2-64CAD8F4AD99}" destId="{F5D6F268-4F52-48EA-831A-574A5EB21548}" srcOrd="1" destOrd="0" parTransId="{C25D0E22-EE8B-4CBF-BE2E-1BF6CA54D0EE}" sibTransId="{A4AF5783-5475-4DEA-AFA1-5840354CC5D4}"/>
    <dgm:cxn modelId="{F3005DC2-DDCD-487D-A658-42F21AF1BD68}" srcId="{C4C64D8A-2D31-481C-B695-90ED96137783}" destId="{9CCED26D-73C6-469E-BA8F-3AC6753984AE}" srcOrd="0" destOrd="0" parTransId="{4CEA395D-91F1-49F2-A1EF-F725ED96C18B}" sibTransId="{9091AD04-CBBD-429B-90D7-26A420C0B902}"/>
    <dgm:cxn modelId="{36D3C1D4-21F7-4C44-898F-A7C70CD6196E}" type="presParOf" srcId="{64C54FC0-5A6B-49F6-B717-FE92FBE23234}" destId="{8EA5BC42-AB2D-4E0A-A6F4-7EB9E08E46AD}" srcOrd="0" destOrd="0" presId="urn:microsoft.com/office/officeart/2005/8/layout/hierarchy4"/>
    <dgm:cxn modelId="{C22393E7-DAD4-4D9D-B0EC-5AFCBB98DF50}" type="presParOf" srcId="{8EA5BC42-AB2D-4E0A-A6F4-7EB9E08E46AD}" destId="{0D8F45EE-5CBF-4E93-B880-12BD67B7AF48}" srcOrd="0" destOrd="0" presId="urn:microsoft.com/office/officeart/2005/8/layout/hierarchy4"/>
    <dgm:cxn modelId="{64281407-AF4F-4121-ABCB-5FA4C733CFD6}" type="presParOf" srcId="{8EA5BC42-AB2D-4E0A-A6F4-7EB9E08E46AD}" destId="{E06FD2A9-379B-4B4D-8845-1F142599E06C}" srcOrd="1" destOrd="0" presId="urn:microsoft.com/office/officeart/2005/8/layout/hierarchy4"/>
    <dgm:cxn modelId="{48B45917-95D7-45CC-AEF4-7FDB21552584}" type="presParOf" srcId="{8EA5BC42-AB2D-4E0A-A6F4-7EB9E08E46AD}" destId="{5DF15FDC-A3DF-481A-9FB1-12913D3E4448}" srcOrd="2" destOrd="0" presId="urn:microsoft.com/office/officeart/2005/8/layout/hierarchy4"/>
    <dgm:cxn modelId="{D547D42C-5FA9-48C5-9D87-14A7D7A73902}" type="presParOf" srcId="{5DF15FDC-A3DF-481A-9FB1-12913D3E4448}" destId="{B52CBE51-4412-4FC6-9BE3-F9A1749D8126}" srcOrd="0" destOrd="0" presId="urn:microsoft.com/office/officeart/2005/8/layout/hierarchy4"/>
    <dgm:cxn modelId="{52C3D809-43EF-4AAB-BB7E-B80371349B04}" type="presParOf" srcId="{B52CBE51-4412-4FC6-9BE3-F9A1749D8126}" destId="{7FF8D078-1D8A-4AFD-BA9C-0E82B1C4BFE6}" srcOrd="0" destOrd="0" presId="urn:microsoft.com/office/officeart/2005/8/layout/hierarchy4"/>
    <dgm:cxn modelId="{9AF3CDE8-5E0F-42AC-BB70-853C5931891D}" type="presParOf" srcId="{B52CBE51-4412-4FC6-9BE3-F9A1749D8126}" destId="{E2F4091F-D0ED-4B05-A8E2-585DCDC802F3}" srcOrd="1" destOrd="0" presId="urn:microsoft.com/office/officeart/2005/8/layout/hierarchy4"/>
    <dgm:cxn modelId="{0E16AFF2-26D7-4B19-9CFF-89BF1A982B62}" type="presParOf" srcId="{B52CBE51-4412-4FC6-9BE3-F9A1749D8126}" destId="{D8D5F39B-6289-4CE7-BA20-510C8742F8DD}" srcOrd="2" destOrd="0" presId="urn:microsoft.com/office/officeart/2005/8/layout/hierarchy4"/>
    <dgm:cxn modelId="{407FB188-FC41-4880-8682-7EE4C411CC3A}" type="presParOf" srcId="{D8D5F39B-6289-4CE7-BA20-510C8742F8DD}" destId="{76A06108-E5C3-4B10-9EB5-7E6BF19C0CF4}" srcOrd="0" destOrd="0" presId="urn:microsoft.com/office/officeart/2005/8/layout/hierarchy4"/>
    <dgm:cxn modelId="{ECE3F081-2E86-40E2-9CF3-52E5CCB8AE83}" type="presParOf" srcId="{76A06108-E5C3-4B10-9EB5-7E6BF19C0CF4}" destId="{CAE16CA3-AA80-4669-9E16-48776C4E2CDB}" srcOrd="0" destOrd="0" presId="urn:microsoft.com/office/officeart/2005/8/layout/hierarchy4"/>
    <dgm:cxn modelId="{BF6DA33F-E7E4-45F9-99EA-AFF58CCFB09E}" type="presParOf" srcId="{76A06108-E5C3-4B10-9EB5-7E6BF19C0CF4}" destId="{746E5A72-C1A1-4BE1-834A-F821525DF630}" srcOrd="1" destOrd="0" presId="urn:microsoft.com/office/officeart/2005/8/layout/hierarchy4"/>
    <dgm:cxn modelId="{EE87BD00-DD86-4E72-BC5B-C8239FA9CA56}" type="presParOf" srcId="{D8D5F39B-6289-4CE7-BA20-510C8742F8DD}" destId="{94C34F4D-C8F0-4136-B3C6-937D07DA44F7}" srcOrd="1" destOrd="0" presId="urn:microsoft.com/office/officeart/2005/8/layout/hierarchy4"/>
    <dgm:cxn modelId="{F4C08481-0EB8-4D26-B83B-668F783E76A6}" type="presParOf" srcId="{D8D5F39B-6289-4CE7-BA20-510C8742F8DD}" destId="{50C4DF91-BEA0-4572-BD25-468E65B570EA}" srcOrd="2" destOrd="0" presId="urn:microsoft.com/office/officeart/2005/8/layout/hierarchy4"/>
    <dgm:cxn modelId="{6971DF6F-ADCA-472E-A88E-CBBFA34B9853}" type="presParOf" srcId="{50C4DF91-BEA0-4572-BD25-468E65B570EA}" destId="{BF43C2F8-8F9A-41B5-BA50-FABCD5BFBC76}" srcOrd="0" destOrd="0" presId="urn:microsoft.com/office/officeart/2005/8/layout/hierarchy4"/>
    <dgm:cxn modelId="{6EA44D94-EEB8-49D8-96D3-75EABEF585CB}" type="presParOf" srcId="{50C4DF91-BEA0-4572-BD25-468E65B570EA}" destId="{BB0A0CEF-AEBA-4136-92B9-EE64C669EB70}" srcOrd="1" destOrd="0" presId="urn:microsoft.com/office/officeart/2005/8/layout/hierarchy4"/>
    <dgm:cxn modelId="{961359B0-D074-4824-8FC0-16445CF13900}" type="presParOf" srcId="{D8D5F39B-6289-4CE7-BA20-510C8742F8DD}" destId="{853EFCE2-F254-4D73-A00E-62F3FC83539E}" srcOrd="3" destOrd="0" presId="urn:microsoft.com/office/officeart/2005/8/layout/hierarchy4"/>
    <dgm:cxn modelId="{B4ADCAD6-603B-449E-B5E9-3C0BB7B2546E}" type="presParOf" srcId="{D8D5F39B-6289-4CE7-BA20-510C8742F8DD}" destId="{256C6749-E587-45B9-ADC3-F41509204D6B}" srcOrd="4" destOrd="0" presId="urn:microsoft.com/office/officeart/2005/8/layout/hierarchy4"/>
    <dgm:cxn modelId="{A5A93F8E-8B01-4589-A2A4-38AF849073FA}" type="presParOf" srcId="{256C6749-E587-45B9-ADC3-F41509204D6B}" destId="{18AB9763-E334-48CF-98BF-1E99B9AC2862}" srcOrd="0" destOrd="0" presId="urn:microsoft.com/office/officeart/2005/8/layout/hierarchy4"/>
    <dgm:cxn modelId="{47596555-5D66-441B-A412-E3E05BF693E1}" type="presParOf" srcId="{256C6749-E587-45B9-ADC3-F41509204D6B}" destId="{DEDA2327-2978-4E7B-A508-FB03CE7C8AB9}" srcOrd="1" destOrd="0" presId="urn:microsoft.com/office/officeart/2005/8/layout/hierarchy4"/>
    <dgm:cxn modelId="{1CDE1358-E528-430F-95D6-76763CAB9574}" type="presParOf" srcId="{5DF15FDC-A3DF-481A-9FB1-12913D3E4448}" destId="{5F1A0FBA-C25B-4E14-8AD1-F869BFA3E47F}" srcOrd="1" destOrd="0" presId="urn:microsoft.com/office/officeart/2005/8/layout/hierarchy4"/>
    <dgm:cxn modelId="{A46C803C-2DF3-42CC-A894-C67D2479027F}" type="presParOf" srcId="{5DF15FDC-A3DF-481A-9FB1-12913D3E4448}" destId="{C48EE162-CDE0-4A3B-8D43-9F593B4A5B00}" srcOrd="2" destOrd="0" presId="urn:microsoft.com/office/officeart/2005/8/layout/hierarchy4"/>
    <dgm:cxn modelId="{3FC5AAB7-CF70-4390-A962-4593D07655D8}" type="presParOf" srcId="{C48EE162-CDE0-4A3B-8D43-9F593B4A5B00}" destId="{283D7724-3FCC-4497-8D19-46C0DC3A2387}" srcOrd="0" destOrd="0" presId="urn:microsoft.com/office/officeart/2005/8/layout/hierarchy4"/>
    <dgm:cxn modelId="{E37E3CDE-C120-4197-A21E-9F34B9C12F5B}" type="presParOf" srcId="{C48EE162-CDE0-4A3B-8D43-9F593B4A5B00}" destId="{FE5AA6B4-D829-4A3D-8AE4-BC28FCEC9397}" srcOrd="1" destOrd="0" presId="urn:microsoft.com/office/officeart/2005/8/layout/hierarchy4"/>
    <dgm:cxn modelId="{7F921C24-9B23-4AE6-B62F-5F03E61A3EC8}" type="presParOf" srcId="{C48EE162-CDE0-4A3B-8D43-9F593B4A5B00}" destId="{16B55BA8-5164-4288-94A0-22C8BF61653A}" srcOrd="2" destOrd="0" presId="urn:microsoft.com/office/officeart/2005/8/layout/hierarchy4"/>
    <dgm:cxn modelId="{50B443E5-0BE0-4A46-9956-8108C47CF6E6}" type="presParOf" srcId="{16B55BA8-5164-4288-94A0-22C8BF61653A}" destId="{59966FD4-DDD6-4AB8-B8C7-CBA6D16AC8BF}" srcOrd="0" destOrd="0" presId="urn:microsoft.com/office/officeart/2005/8/layout/hierarchy4"/>
    <dgm:cxn modelId="{3C50ED2D-EDD1-4A2A-90B7-3FE7B3BF1F9E}" type="presParOf" srcId="{59966FD4-DDD6-4AB8-B8C7-CBA6D16AC8BF}" destId="{49BFF4B6-FB05-4135-B53A-479EF0EA36AF}" srcOrd="0" destOrd="0" presId="urn:microsoft.com/office/officeart/2005/8/layout/hierarchy4"/>
    <dgm:cxn modelId="{2B909EF7-C29E-4BDC-9209-254B33417B80}" type="presParOf" srcId="{59966FD4-DDD6-4AB8-B8C7-CBA6D16AC8BF}" destId="{1F3BEF9E-76FD-4CCE-A716-9CFA527DD125}" srcOrd="1" destOrd="0" presId="urn:microsoft.com/office/officeart/2005/8/layout/hierarchy4"/>
    <dgm:cxn modelId="{03A5C6DB-0AE9-41C8-95AD-32D940FA77B4}" type="presParOf" srcId="{16B55BA8-5164-4288-94A0-22C8BF61653A}" destId="{007F141A-355F-4C41-AF69-9CDFA6FA960E}" srcOrd="1" destOrd="0" presId="urn:microsoft.com/office/officeart/2005/8/layout/hierarchy4"/>
    <dgm:cxn modelId="{5C3E53EA-F349-4E31-975D-0EC3B15F4BC5}" type="presParOf" srcId="{16B55BA8-5164-4288-94A0-22C8BF61653A}" destId="{2E0B5461-5D00-4A49-9983-D789939B2F34}" srcOrd="2" destOrd="0" presId="urn:microsoft.com/office/officeart/2005/8/layout/hierarchy4"/>
    <dgm:cxn modelId="{B4E86690-79DF-426C-A4EB-0700AA15F266}" type="presParOf" srcId="{2E0B5461-5D00-4A49-9983-D789939B2F34}" destId="{01285EDA-FCB4-4335-B7EA-7E1F28B9AEA8}" srcOrd="0" destOrd="0" presId="urn:microsoft.com/office/officeart/2005/8/layout/hierarchy4"/>
    <dgm:cxn modelId="{5C553C98-BE39-4A52-955E-DCD054F3E77C}" type="presParOf" srcId="{2E0B5461-5D00-4A49-9983-D789939B2F34}" destId="{06485563-56D2-4575-A827-C639CE3C262E}" srcOrd="1" destOrd="0" presId="urn:microsoft.com/office/officeart/2005/8/layout/hierarchy4"/>
    <dgm:cxn modelId="{BD6661C1-5F13-49DE-8E9C-E75C3C0EF279}" type="presParOf" srcId="{16B55BA8-5164-4288-94A0-22C8BF61653A}" destId="{1D6C46C1-75AE-4D3C-B5BF-94A3F16A124A}" srcOrd="3" destOrd="0" presId="urn:microsoft.com/office/officeart/2005/8/layout/hierarchy4"/>
    <dgm:cxn modelId="{96F8EA66-7865-4792-B3B0-B1BAAC94205A}" type="presParOf" srcId="{16B55BA8-5164-4288-94A0-22C8BF61653A}" destId="{DFCD1DE1-9A53-4FA4-AC85-70F8E39049D7}" srcOrd="4" destOrd="0" presId="urn:microsoft.com/office/officeart/2005/8/layout/hierarchy4"/>
    <dgm:cxn modelId="{F6D48D7B-BC4D-444C-BE9D-803AFC301CA6}" type="presParOf" srcId="{DFCD1DE1-9A53-4FA4-AC85-70F8E39049D7}" destId="{9B76110A-7FA0-44A3-8AC1-4BE8DA967553}" srcOrd="0" destOrd="0" presId="urn:microsoft.com/office/officeart/2005/8/layout/hierarchy4"/>
    <dgm:cxn modelId="{16FF55B8-DFB9-4673-A86E-FD1A7F388D0E}" type="presParOf" srcId="{DFCD1DE1-9A53-4FA4-AC85-70F8E39049D7}" destId="{4C0416C0-D839-47F5-8491-488FC2AEBEF3}" srcOrd="1" destOrd="0" presId="urn:microsoft.com/office/officeart/2005/8/layout/hierarchy4"/>
    <dgm:cxn modelId="{39543B3D-AA75-406C-8880-CB1DDDB23D2A}" type="presParOf" srcId="{64C54FC0-5A6B-49F6-B717-FE92FBE23234}" destId="{AA57EC99-BF71-4BA1-8971-F1BE6036FE08}" srcOrd="1" destOrd="0" presId="urn:microsoft.com/office/officeart/2005/8/layout/hierarchy4"/>
    <dgm:cxn modelId="{9FE6637D-08C8-4B68-AA2E-5A8A0E8ACD29}" type="presParOf" srcId="{64C54FC0-5A6B-49F6-B717-FE92FBE23234}" destId="{409A93B6-A64E-4E33-8CA5-F5C2E4800EF1}" srcOrd="2" destOrd="0" presId="urn:microsoft.com/office/officeart/2005/8/layout/hierarchy4"/>
    <dgm:cxn modelId="{58F14DB8-9A2F-49A9-AC2E-E34098F76F69}" type="presParOf" srcId="{409A93B6-A64E-4E33-8CA5-F5C2E4800EF1}" destId="{D225DCF2-0944-4D12-A2DF-300097EA8DB3}" srcOrd="0" destOrd="0" presId="urn:microsoft.com/office/officeart/2005/8/layout/hierarchy4"/>
    <dgm:cxn modelId="{AC490A30-485F-4413-9A77-C6C4CE8F0277}" type="presParOf" srcId="{409A93B6-A64E-4E33-8CA5-F5C2E4800EF1}" destId="{963AC26B-A573-4166-B04B-0B1A46E30F6A}" srcOrd="1" destOrd="0" presId="urn:microsoft.com/office/officeart/2005/8/layout/hierarchy4"/>
    <dgm:cxn modelId="{D400A34C-9F2B-4D47-AE4B-0AD2DB5FF03E}" type="presParOf" srcId="{409A93B6-A64E-4E33-8CA5-F5C2E4800EF1}" destId="{66C886FB-D00A-4BE3-836A-8825901DC05B}" srcOrd="2" destOrd="0" presId="urn:microsoft.com/office/officeart/2005/8/layout/hierarchy4"/>
    <dgm:cxn modelId="{BAFEC25E-5E88-4F1B-B90F-E94C3010D3BB}" type="presParOf" srcId="{66C886FB-D00A-4BE3-836A-8825901DC05B}" destId="{4D8DEBE7-5A58-4789-A05D-B57C1A4B9826}" srcOrd="0" destOrd="0" presId="urn:microsoft.com/office/officeart/2005/8/layout/hierarchy4"/>
    <dgm:cxn modelId="{7F2E10AA-DEE8-4470-856A-D9459C9E92D0}" type="presParOf" srcId="{4D8DEBE7-5A58-4789-A05D-B57C1A4B9826}" destId="{D180CAEF-078A-4309-B60B-550454B1B49A}" srcOrd="0" destOrd="0" presId="urn:microsoft.com/office/officeart/2005/8/layout/hierarchy4"/>
    <dgm:cxn modelId="{D5E734DF-F5F6-4E3A-A89F-6F8050CAB284}" type="presParOf" srcId="{4D8DEBE7-5A58-4789-A05D-B57C1A4B9826}" destId="{8852238E-BCC7-4202-9D5C-BAA7F6E2E41D}" srcOrd="1" destOrd="0" presId="urn:microsoft.com/office/officeart/2005/8/layout/hierarchy4"/>
    <dgm:cxn modelId="{4DC43C34-4D6D-4A1F-B74F-9FA752C405C4}" type="presParOf" srcId="{4D8DEBE7-5A58-4789-A05D-B57C1A4B9826}" destId="{D6F9A704-9062-47FF-806F-2CB3E401E2DC}" srcOrd="2" destOrd="0" presId="urn:microsoft.com/office/officeart/2005/8/layout/hierarchy4"/>
    <dgm:cxn modelId="{0F30D50B-347E-4212-BFB7-38B79AF68C03}" type="presParOf" srcId="{D6F9A704-9062-47FF-806F-2CB3E401E2DC}" destId="{CC6B482D-B9FA-45F3-AD9F-5D0A6FD7DD62}" srcOrd="0" destOrd="0" presId="urn:microsoft.com/office/officeart/2005/8/layout/hierarchy4"/>
    <dgm:cxn modelId="{795852BB-4901-4DFD-A4B5-6986B694FDE3}" type="presParOf" srcId="{CC6B482D-B9FA-45F3-AD9F-5D0A6FD7DD62}" destId="{FF74FEDE-18EA-4128-93AC-CC43F7E5196C}" srcOrd="0" destOrd="0" presId="urn:microsoft.com/office/officeart/2005/8/layout/hierarchy4"/>
    <dgm:cxn modelId="{3F3616EA-BE21-4110-9D6D-67FCB33534C6}" type="presParOf" srcId="{CC6B482D-B9FA-45F3-AD9F-5D0A6FD7DD62}" destId="{407B55F0-30CE-48BC-9A85-CA9C19B3324E}" srcOrd="1" destOrd="0" presId="urn:microsoft.com/office/officeart/2005/8/layout/hierarchy4"/>
    <dgm:cxn modelId="{3C7D79D7-83B1-49A9-A49E-A2C36F5A72C0}" type="presParOf" srcId="{D6F9A704-9062-47FF-806F-2CB3E401E2DC}" destId="{A9FA6ADB-654F-49AC-A5C8-D42EB025BC42}" srcOrd="1" destOrd="0" presId="urn:microsoft.com/office/officeart/2005/8/layout/hierarchy4"/>
    <dgm:cxn modelId="{19B1D247-E54B-46E1-9219-D4B30CBDE72D}" type="presParOf" srcId="{D6F9A704-9062-47FF-806F-2CB3E401E2DC}" destId="{0F57BC02-3F34-4232-8B0F-DB1E690CF63C}" srcOrd="2" destOrd="0" presId="urn:microsoft.com/office/officeart/2005/8/layout/hierarchy4"/>
    <dgm:cxn modelId="{AE7561D2-D1A5-419A-80F2-FFE4CD6E933F}" type="presParOf" srcId="{0F57BC02-3F34-4232-8B0F-DB1E690CF63C}" destId="{C890410C-D174-4288-9218-F89E85B7A059}" srcOrd="0" destOrd="0" presId="urn:microsoft.com/office/officeart/2005/8/layout/hierarchy4"/>
    <dgm:cxn modelId="{00299EB2-E82F-491C-901C-9D0BA8B46BA7}" type="presParOf" srcId="{0F57BC02-3F34-4232-8B0F-DB1E690CF63C}" destId="{D78B662C-5C47-4C12-9CD5-85A3B0A47941}" srcOrd="1" destOrd="0" presId="urn:microsoft.com/office/officeart/2005/8/layout/hierarchy4"/>
    <dgm:cxn modelId="{9C65CF4A-F6FE-4D9B-AD1E-9641581297EE}" type="presParOf" srcId="{D6F9A704-9062-47FF-806F-2CB3E401E2DC}" destId="{D38B4FE5-0599-4253-A0C2-740395DD1220}" srcOrd="3" destOrd="0" presId="urn:microsoft.com/office/officeart/2005/8/layout/hierarchy4"/>
    <dgm:cxn modelId="{6E7789E0-47E3-4FBD-B5CA-C7DE13CC6676}" type="presParOf" srcId="{D6F9A704-9062-47FF-806F-2CB3E401E2DC}" destId="{8A9F6156-061F-43C1-B3DD-FF63F98DE918}" srcOrd="4" destOrd="0" presId="urn:microsoft.com/office/officeart/2005/8/layout/hierarchy4"/>
    <dgm:cxn modelId="{30E0C6CB-1819-4217-8462-91571620BD2C}" type="presParOf" srcId="{8A9F6156-061F-43C1-B3DD-FF63F98DE918}" destId="{D1CD4DF2-85CE-453C-9A9E-BE1BD9A02F8E}" srcOrd="0" destOrd="0" presId="urn:microsoft.com/office/officeart/2005/8/layout/hierarchy4"/>
    <dgm:cxn modelId="{E4810DDD-C6E5-4DFE-B790-07ACE954FB4E}" type="presParOf" srcId="{8A9F6156-061F-43C1-B3DD-FF63F98DE918}" destId="{2F75929B-01F3-4F24-885E-F4F6B24BE7DB}" srcOrd="1" destOrd="0" presId="urn:microsoft.com/office/officeart/2005/8/layout/hierarchy4"/>
    <dgm:cxn modelId="{D3F901E1-EBDA-4A3D-AD16-82B4783644EE}" type="presParOf" srcId="{66C886FB-D00A-4BE3-836A-8825901DC05B}" destId="{3A7AA90F-AD9B-43F9-AD1D-CEA4512FA488}" srcOrd="1" destOrd="0" presId="urn:microsoft.com/office/officeart/2005/8/layout/hierarchy4"/>
    <dgm:cxn modelId="{F1E19BAB-9E0A-412A-A5D8-863D97CD50F7}" type="presParOf" srcId="{66C886FB-D00A-4BE3-836A-8825901DC05B}" destId="{EAC4E60D-A126-479E-8716-E46EC00F3530}" srcOrd="2" destOrd="0" presId="urn:microsoft.com/office/officeart/2005/8/layout/hierarchy4"/>
    <dgm:cxn modelId="{B648AF0E-616C-46EB-8813-E706F66A660B}" type="presParOf" srcId="{EAC4E60D-A126-479E-8716-E46EC00F3530}" destId="{6FD23290-A34A-4308-A05B-6600BFD3226E}" srcOrd="0" destOrd="0" presId="urn:microsoft.com/office/officeart/2005/8/layout/hierarchy4"/>
    <dgm:cxn modelId="{A1EE4D08-601C-47C4-8A5D-99E0A8505862}" type="presParOf" srcId="{EAC4E60D-A126-479E-8716-E46EC00F3530}" destId="{0F9B354E-8C8B-452D-A9F1-1061B369E3EB}" srcOrd="1" destOrd="0" presId="urn:microsoft.com/office/officeart/2005/8/layout/hierarchy4"/>
    <dgm:cxn modelId="{B3D069F4-89AF-4839-A3FE-0C8080246660}" type="presParOf" srcId="{EAC4E60D-A126-479E-8716-E46EC00F3530}" destId="{CBA7DAE1-62A8-43E3-BE51-156EDC3DC9A2}" srcOrd="2" destOrd="0" presId="urn:microsoft.com/office/officeart/2005/8/layout/hierarchy4"/>
    <dgm:cxn modelId="{71277540-BA1D-4A8E-8650-ADAA2A5B409C}" type="presParOf" srcId="{CBA7DAE1-62A8-43E3-BE51-156EDC3DC9A2}" destId="{3E69B44B-C5E0-4229-8FDD-E6CDBFF91E4E}" srcOrd="0" destOrd="0" presId="urn:microsoft.com/office/officeart/2005/8/layout/hierarchy4"/>
    <dgm:cxn modelId="{78B2EF54-CB76-48CD-BBEF-93ACED58283A}" type="presParOf" srcId="{3E69B44B-C5E0-4229-8FDD-E6CDBFF91E4E}" destId="{A77A9F9D-7B0F-4299-817C-12D5BC465860}" srcOrd="0" destOrd="0" presId="urn:microsoft.com/office/officeart/2005/8/layout/hierarchy4"/>
    <dgm:cxn modelId="{24FBFBB9-23B9-4614-B79F-E0AFAA166508}" type="presParOf" srcId="{3E69B44B-C5E0-4229-8FDD-E6CDBFF91E4E}" destId="{6DA7F06C-2507-4A7B-99B9-A5FE54993155}" srcOrd="1" destOrd="0" presId="urn:microsoft.com/office/officeart/2005/8/layout/hierarchy4"/>
    <dgm:cxn modelId="{642D02F2-7DBB-45E8-81C7-389366ABA98A}" type="presParOf" srcId="{CBA7DAE1-62A8-43E3-BE51-156EDC3DC9A2}" destId="{3C232F4A-FB1F-479E-B822-E3F801DFBBB2}" srcOrd="1" destOrd="0" presId="urn:microsoft.com/office/officeart/2005/8/layout/hierarchy4"/>
    <dgm:cxn modelId="{98280920-441C-46AB-93F3-D8E9C47BEE2C}" type="presParOf" srcId="{CBA7DAE1-62A8-43E3-BE51-156EDC3DC9A2}" destId="{BDBC5F67-08EE-4AE9-9FA8-F17555CD5689}" srcOrd="2" destOrd="0" presId="urn:microsoft.com/office/officeart/2005/8/layout/hierarchy4"/>
    <dgm:cxn modelId="{E470A572-14EF-46A0-BE60-A622FB024A59}" type="presParOf" srcId="{BDBC5F67-08EE-4AE9-9FA8-F17555CD5689}" destId="{17F0C27A-4A2B-4A08-93E8-FE8674F73021}" srcOrd="0" destOrd="0" presId="urn:microsoft.com/office/officeart/2005/8/layout/hierarchy4"/>
    <dgm:cxn modelId="{6628ED62-0C12-48B4-83C0-659609CE3273}" type="presParOf" srcId="{BDBC5F67-08EE-4AE9-9FA8-F17555CD5689}" destId="{7CD21EA7-C53E-4AF6-84B1-1DCB1FDBA7F9}" srcOrd="1" destOrd="0" presId="urn:microsoft.com/office/officeart/2005/8/layout/hierarchy4"/>
    <dgm:cxn modelId="{CA2599D1-EBD9-429D-B7F8-96136F679AC2}" type="presParOf" srcId="{CBA7DAE1-62A8-43E3-BE51-156EDC3DC9A2}" destId="{954BE23A-83DF-4AE7-B14A-7E04A5FC7F06}" srcOrd="3" destOrd="0" presId="urn:microsoft.com/office/officeart/2005/8/layout/hierarchy4"/>
    <dgm:cxn modelId="{D6380916-A10A-4EDD-AC45-DB169F096038}" type="presParOf" srcId="{CBA7DAE1-62A8-43E3-BE51-156EDC3DC9A2}" destId="{AE0294CA-305B-455D-9A20-03CC2911E9BF}" srcOrd="4" destOrd="0" presId="urn:microsoft.com/office/officeart/2005/8/layout/hierarchy4"/>
    <dgm:cxn modelId="{622399DB-0A5F-4822-9F63-4DD518EB43B0}" type="presParOf" srcId="{AE0294CA-305B-455D-9A20-03CC2911E9BF}" destId="{1F566145-122B-4D7A-98D2-9142BB3E24E7}" srcOrd="0" destOrd="0" presId="urn:microsoft.com/office/officeart/2005/8/layout/hierarchy4"/>
    <dgm:cxn modelId="{B5A4929D-C2E6-46FB-AD39-B65781B48BAF}" type="presParOf" srcId="{AE0294CA-305B-455D-9A20-03CC2911E9BF}" destId="{E1D5AC73-46B8-4883-84B4-651C489AF5AE}"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8F45EE-5CBF-4E93-B880-12BD67B7AF48}">
      <dsp:nvSpPr>
        <dsp:cNvPr id="0" name=""/>
        <dsp:cNvSpPr/>
      </dsp:nvSpPr>
      <dsp:spPr>
        <a:xfrm>
          <a:off x="4084" y="526"/>
          <a:ext cx="5184365" cy="555980"/>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TW" altLang="en-US" sz="2800" kern="1200" dirty="0" smtClean="0">
              <a:latin typeface="華康中圓體" panose="020F0509000000000000" pitchFamily="49" charset="-120"/>
              <a:ea typeface="華康中圓體" panose="020F0509000000000000" pitchFamily="49" charset="-120"/>
            </a:rPr>
            <a:t>教育部</a:t>
          </a:r>
          <a:endParaRPr lang="zh-TW" altLang="en-US" sz="2800" kern="1200" dirty="0">
            <a:latin typeface="華康中圓體" panose="020F0509000000000000" pitchFamily="49" charset="-120"/>
            <a:ea typeface="華康中圓體" panose="020F0509000000000000" pitchFamily="49" charset="-120"/>
          </a:endParaRPr>
        </a:p>
      </dsp:txBody>
      <dsp:txXfrm>
        <a:off x="20368" y="16810"/>
        <a:ext cx="5151797" cy="523412"/>
      </dsp:txXfrm>
    </dsp:sp>
    <dsp:sp modelId="{7FF8D078-1D8A-4AFD-BA9C-0E82B1C4BFE6}">
      <dsp:nvSpPr>
        <dsp:cNvPr id="0" name=""/>
        <dsp:cNvSpPr/>
      </dsp:nvSpPr>
      <dsp:spPr>
        <a:xfrm>
          <a:off x="11705" y="945255"/>
          <a:ext cx="2549869" cy="394863"/>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zh-TW" altLang="en-US" sz="1200" kern="1200" dirty="0" smtClean="0">
              <a:latin typeface="華康中圓體" panose="020F0509000000000000" pitchFamily="49" charset="-120"/>
              <a:ea typeface="華康中圓體" panose="020F0509000000000000" pitchFamily="49" charset="-120"/>
            </a:rPr>
            <a:t>學海飛颺</a:t>
          </a:r>
          <a:endParaRPr lang="zh-TW" altLang="en-US" sz="1200" kern="1200" dirty="0">
            <a:latin typeface="華康中圓體" panose="020F0509000000000000" pitchFamily="49" charset="-120"/>
            <a:ea typeface="華康中圓體" panose="020F0509000000000000" pitchFamily="49" charset="-120"/>
          </a:endParaRPr>
        </a:p>
      </dsp:txBody>
      <dsp:txXfrm>
        <a:off x="23270" y="956820"/>
        <a:ext cx="2526739" cy="371733"/>
      </dsp:txXfrm>
    </dsp:sp>
    <dsp:sp modelId="{CAE16CA3-AA80-4669-9E16-48776C4E2CDB}">
      <dsp:nvSpPr>
        <dsp:cNvPr id="0" name=""/>
        <dsp:cNvSpPr/>
      </dsp:nvSpPr>
      <dsp:spPr>
        <a:xfrm>
          <a:off x="11739" y="1728868"/>
          <a:ext cx="826806" cy="3359399"/>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zh-TW" altLang="en-US" sz="1100" kern="1200" dirty="0" smtClean="0">
              <a:latin typeface="華康中圓體" panose="020F0509000000000000" pitchFamily="49" charset="-120"/>
              <a:ea typeface="華康中圓體" panose="020F0509000000000000" pitchFamily="49" charset="-120"/>
            </a:rPr>
            <a:t>選送優秀學生赴登載於教育部網站之外國大學校院參考名冊之學校</a:t>
          </a:r>
          <a:r>
            <a:rPr lang="en-US" altLang="zh-TW" sz="1100" kern="1200" dirty="0" smtClean="0">
              <a:latin typeface="華康中圓體" panose="020F0509000000000000" pitchFamily="49" charset="-120"/>
              <a:ea typeface="華康中圓體" panose="020F0509000000000000" pitchFamily="49" charset="-120"/>
            </a:rPr>
            <a:t>(</a:t>
          </a:r>
          <a:r>
            <a:rPr lang="zh-TW" altLang="en-US" sz="1100" kern="1200" dirty="0" smtClean="0">
              <a:latin typeface="華康中圓體" panose="020F0509000000000000" pitchFamily="49" charset="-120"/>
              <a:ea typeface="華康中圓體" panose="020F0509000000000000" pitchFamily="49" charset="-120"/>
            </a:rPr>
            <a:t>不包括大陸及港、澳</a:t>
          </a:r>
          <a:r>
            <a:rPr lang="en-US" altLang="zh-TW" sz="1100" kern="1200" dirty="0" smtClean="0">
              <a:latin typeface="華康中圓體" panose="020F0509000000000000" pitchFamily="49" charset="-120"/>
              <a:ea typeface="華康中圓體" panose="020F0509000000000000" pitchFamily="49" charset="-120"/>
            </a:rPr>
            <a:t>)</a:t>
          </a:r>
          <a:r>
            <a:rPr lang="zh-TW" altLang="en-US" sz="1100" kern="1200" dirty="0" smtClean="0">
              <a:latin typeface="華康中圓體" panose="020F0509000000000000" pitchFamily="49" charset="-120"/>
              <a:ea typeface="華康中圓體" panose="020F0509000000000000" pitchFamily="49" charset="-120"/>
            </a:rPr>
            <a:t>修讀學分</a:t>
          </a:r>
          <a:endParaRPr lang="zh-TW" altLang="en-US" sz="1100" kern="1200" dirty="0">
            <a:latin typeface="華康中圓體" panose="020F0509000000000000" pitchFamily="49" charset="-120"/>
            <a:ea typeface="華康中圓體" panose="020F0509000000000000" pitchFamily="49" charset="-120"/>
          </a:endParaRPr>
        </a:p>
      </dsp:txBody>
      <dsp:txXfrm>
        <a:off x="35955" y="1753084"/>
        <a:ext cx="778374" cy="3310967"/>
      </dsp:txXfrm>
    </dsp:sp>
    <dsp:sp modelId="{BF43C2F8-8F9A-41B5-BA50-FABCD5BFBC76}">
      <dsp:nvSpPr>
        <dsp:cNvPr id="0" name=""/>
        <dsp:cNvSpPr/>
      </dsp:nvSpPr>
      <dsp:spPr>
        <a:xfrm>
          <a:off x="873237" y="1728868"/>
          <a:ext cx="826806" cy="3359399"/>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zh-TW" altLang="en-US" sz="1100" kern="1200" dirty="0" smtClean="0">
              <a:latin typeface="華康中圓體" panose="020F0509000000000000" pitchFamily="49" charset="-120"/>
              <a:ea typeface="華康中圓體" panose="020F0509000000000000" pitchFamily="49" charset="-120"/>
            </a:rPr>
            <a:t>補助期限以一學期</a:t>
          </a:r>
          <a:r>
            <a:rPr lang="en-US" altLang="zh-TW" sz="1100" kern="1200" dirty="0" smtClean="0">
              <a:latin typeface="華康中圓體" panose="020F0509000000000000" pitchFamily="49" charset="-120"/>
              <a:ea typeface="華康中圓體" panose="020F0509000000000000" pitchFamily="49" charset="-120"/>
            </a:rPr>
            <a:t>(</a:t>
          </a:r>
          <a:r>
            <a:rPr lang="zh-TW" altLang="en-US" sz="1100" kern="1200" dirty="0" smtClean="0">
              <a:latin typeface="華康中圓體" panose="020F0509000000000000" pitchFamily="49" charset="-120"/>
              <a:ea typeface="華康中圓體" panose="020F0509000000000000" pitchFamily="49" charset="-120"/>
            </a:rPr>
            <a:t>季</a:t>
          </a:r>
          <a:r>
            <a:rPr lang="en-US" altLang="zh-TW" sz="1100" kern="1200" dirty="0" smtClean="0">
              <a:latin typeface="華康中圓體" panose="020F0509000000000000" pitchFamily="49" charset="-120"/>
              <a:ea typeface="華康中圓體" panose="020F0509000000000000" pitchFamily="49" charset="-120"/>
            </a:rPr>
            <a:t>)</a:t>
          </a:r>
          <a:r>
            <a:rPr lang="zh-TW" altLang="en-US" sz="1100" kern="1200" dirty="0" smtClean="0">
              <a:latin typeface="華康中圓體" panose="020F0509000000000000" pitchFamily="49" charset="-120"/>
              <a:ea typeface="華康中圓體" panose="020F0509000000000000" pitchFamily="49" charset="-120"/>
            </a:rPr>
            <a:t>或一學年為原則，教育部補助每人新臺幣</a:t>
          </a:r>
          <a:r>
            <a:rPr lang="en-US" altLang="zh-TW" sz="1100" kern="1200" dirty="0" smtClean="0">
              <a:latin typeface="華康中圓體" panose="020F0509000000000000" pitchFamily="49" charset="-120"/>
              <a:ea typeface="華康中圓體" panose="020F0509000000000000" pitchFamily="49" charset="-120"/>
            </a:rPr>
            <a:t>5</a:t>
          </a:r>
          <a:r>
            <a:rPr lang="zh-TW" altLang="en-US" sz="1100" kern="1200" dirty="0" smtClean="0">
              <a:latin typeface="華康中圓體" panose="020F0509000000000000" pitchFamily="49" charset="-120"/>
              <a:ea typeface="華康中圓體" panose="020F0509000000000000" pitchFamily="49" charset="-120"/>
            </a:rPr>
            <a:t>萬元以上</a:t>
          </a:r>
          <a:r>
            <a:rPr lang="en-US" altLang="zh-TW" sz="1100" kern="1200" dirty="0" smtClean="0">
              <a:latin typeface="華康中圓體" panose="020F0509000000000000" pitchFamily="49" charset="-120"/>
              <a:ea typeface="華康中圓體" panose="020F0509000000000000" pitchFamily="49" charset="-120"/>
            </a:rPr>
            <a:t>30</a:t>
          </a:r>
          <a:r>
            <a:rPr lang="zh-TW" altLang="en-US" sz="1100" kern="1200" dirty="0" smtClean="0">
              <a:latin typeface="華康中圓體" panose="020F0509000000000000" pitchFamily="49" charset="-120"/>
              <a:ea typeface="華康中圓體" panose="020F0509000000000000" pitchFamily="49" charset="-120"/>
            </a:rPr>
            <a:t>萬元以下；其補助額度得依教育部當年度經費預算調整，每人實際獲補助額度由薦送學校自訂</a:t>
          </a:r>
          <a:endParaRPr lang="zh-TW" altLang="en-US" sz="1100" kern="1200" dirty="0">
            <a:latin typeface="華康中圓體" panose="020F0509000000000000" pitchFamily="49" charset="-120"/>
            <a:ea typeface="華康中圓體" panose="020F0509000000000000" pitchFamily="49" charset="-120"/>
          </a:endParaRPr>
        </a:p>
      </dsp:txBody>
      <dsp:txXfrm>
        <a:off x="897453" y="1753084"/>
        <a:ext cx="778374" cy="3310967"/>
      </dsp:txXfrm>
    </dsp:sp>
    <dsp:sp modelId="{18AB9763-E334-48CF-98BF-1E99B9AC2862}">
      <dsp:nvSpPr>
        <dsp:cNvPr id="0" name=""/>
        <dsp:cNvSpPr/>
      </dsp:nvSpPr>
      <dsp:spPr>
        <a:xfrm>
          <a:off x="1734735" y="1728868"/>
          <a:ext cx="826806" cy="3359399"/>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zh-TW" altLang="en-US" sz="1100" kern="1200" dirty="0" smtClean="0">
              <a:latin typeface="華康中圓體" panose="020F0509000000000000" pitchFamily="49" charset="-120"/>
              <a:ea typeface="華康中圓體" panose="020F0509000000000000" pitchFamily="49" charset="-120"/>
            </a:rPr>
            <a:t>申請時間：每年</a:t>
          </a:r>
          <a:r>
            <a:rPr lang="en-US" altLang="zh-TW" sz="1100" kern="1200" dirty="0" smtClean="0">
              <a:latin typeface="華康中圓體" panose="020F0509000000000000" pitchFamily="49" charset="-120"/>
              <a:ea typeface="華康中圓體" panose="020F0509000000000000" pitchFamily="49" charset="-120"/>
            </a:rPr>
            <a:t>1</a:t>
          </a:r>
          <a:r>
            <a:rPr lang="zh-TW" altLang="en-US" sz="1100" kern="1200" dirty="0" smtClean="0">
              <a:latin typeface="華康中圓體" panose="020F0509000000000000" pitchFamily="49" charset="-120"/>
              <a:ea typeface="華康中圓體" panose="020F0509000000000000" pitchFamily="49" charset="-120"/>
            </a:rPr>
            <a:t>月公告當年度簡章，</a:t>
          </a:r>
          <a:r>
            <a:rPr lang="en-US" altLang="zh-TW" sz="1100" kern="1200" dirty="0" smtClean="0">
              <a:latin typeface="華康中圓體" panose="020F0509000000000000" pitchFamily="49" charset="-120"/>
              <a:ea typeface="華康中圓體" panose="020F0509000000000000" pitchFamily="49" charset="-120"/>
            </a:rPr>
            <a:t>3</a:t>
          </a:r>
          <a:r>
            <a:rPr lang="zh-TW" altLang="en-US" sz="1100" kern="1200" dirty="0" smtClean="0">
              <a:latin typeface="華康中圓體" panose="020F0509000000000000" pitchFamily="49" charset="-120"/>
              <a:ea typeface="華康中圓體" panose="020F0509000000000000" pitchFamily="49" charset="-120"/>
            </a:rPr>
            <a:t>月截止申請。申請單位：本校國際事務處</a:t>
          </a:r>
          <a:endParaRPr lang="zh-TW" altLang="en-US" sz="1100" kern="1200" dirty="0">
            <a:latin typeface="華康中圓體" panose="020F0509000000000000" pitchFamily="49" charset="-120"/>
            <a:ea typeface="華康中圓體" panose="020F0509000000000000" pitchFamily="49" charset="-120"/>
          </a:endParaRPr>
        </a:p>
      </dsp:txBody>
      <dsp:txXfrm>
        <a:off x="1758951" y="1753084"/>
        <a:ext cx="778374" cy="3310967"/>
      </dsp:txXfrm>
    </dsp:sp>
    <dsp:sp modelId="{283D7724-3FCC-4497-8D19-46C0DC3A2387}">
      <dsp:nvSpPr>
        <dsp:cNvPr id="0" name=""/>
        <dsp:cNvSpPr/>
      </dsp:nvSpPr>
      <dsp:spPr>
        <a:xfrm>
          <a:off x="2630959" y="945255"/>
          <a:ext cx="2549869" cy="394863"/>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zh-TW" altLang="en-US" sz="1200" kern="1200" dirty="0" smtClean="0">
              <a:latin typeface="華康中圓體" panose="020F0509000000000000" pitchFamily="49" charset="-120"/>
              <a:ea typeface="華康中圓體" panose="020F0509000000000000" pitchFamily="49" charset="-120"/>
            </a:rPr>
            <a:t>學海惜珠</a:t>
          </a:r>
          <a:endParaRPr lang="zh-TW" altLang="en-US" sz="1200" kern="1200" dirty="0">
            <a:latin typeface="華康中圓體" panose="020F0509000000000000" pitchFamily="49" charset="-120"/>
            <a:ea typeface="華康中圓體" panose="020F0509000000000000" pitchFamily="49" charset="-120"/>
          </a:endParaRPr>
        </a:p>
      </dsp:txBody>
      <dsp:txXfrm>
        <a:off x="2642524" y="956820"/>
        <a:ext cx="2526739" cy="371733"/>
      </dsp:txXfrm>
    </dsp:sp>
    <dsp:sp modelId="{49BFF4B6-FB05-4135-B53A-479EF0EA36AF}">
      <dsp:nvSpPr>
        <dsp:cNvPr id="0" name=""/>
        <dsp:cNvSpPr/>
      </dsp:nvSpPr>
      <dsp:spPr>
        <a:xfrm>
          <a:off x="2630993" y="1728868"/>
          <a:ext cx="826806" cy="3359399"/>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zh-TW" altLang="en-US" sz="1100" kern="1200" dirty="0" smtClean="0">
              <a:latin typeface="華康中圓體" panose="020F0509000000000000" pitchFamily="49" charset="-120"/>
              <a:ea typeface="華康中圓體" panose="020F0509000000000000" pitchFamily="49" charset="-120"/>
            </a:rPr>
            <a:t>選送清寒優秀學生赴登載於教育部網站之外國大學校院參考名冊之學校</a:t>
          </a:r>
          <a:r>
            <a:rPr lang="en-US" altLang="zh-TW" sz="1100" kern="1200" dirty="0" smtClean="0">
              <a:latin typeface="華康中圓體" panose="020F0509000000000000" pitchFamily="49" charset="-120"/>
              <a:ea typeface="華康中圓體" panose="020F0509000000000000" pitchFamily="49" charset="-120"/>
            </a:rPr>
            <a:t>(</a:t>
          </a:r>
          <a:r>
            <a:rPr lang="zh-TW" altLang="en-US" sz="1100" kern="1200" dirty="0" smtClean="0">
              <a:latin typeface="華康中圓體" panose="020F0509000000000000" pitchFamily="49" charset="-120"/>
              <a:ea typeface="華康中圓體" panose="020F0509000000000000" pitchFamily="49" charset="-120"/>
            </a:rPr>
            <a:t>不包括大陸及港、澳</a:t>
          </a:r>
          <a:r>
            <a:rPr lang="en-US" altLang="zh-TW" sz="1100" kern="1200" dirty="0" smtClean="0">
              <a:latin typeface="華康中圓體" panose="020F0509000000000000" pitchFamily="49" charset="-120"/>
              <a:ea typeface="華康中圓體" panose="020F0509000000000000" pitchFamily="49" charset="-120"/>
            </a:rPr>
            <a:t>)</a:t>
          </a:r>
          <a:r>
            <a:rPr lang="zh-TW" altLang="en-US" sz="1100" kern="1200" dirty="0" smtClean="0">
              <a:latin typeface="華康中圓體" panose="020F0509000000000000" pitchFamily="49" charset="-120"/>
              <a:ea typeface="華康中圓體" panose="020F0509000000000000" pitchFamily="49" charset="-120"/>
            </a:rPr>
            <a:t>修讀學分</a:t>
          </a:r>
          <a:endParaRPr lang="zh-TW" altLang="en-US" sz="1100" kern="1200" dirty="0">
            <a:latin typeface="華康中圓體" panose="020F0509000000000000" pitchFamily="49" charset="-120"/>
            <a:ea typeface="華康中圓體" panose="020F0509000000000000" pitchFamily="49" charset="-120"/>
          </a:endParaRPr>
        </a:p>
      </dsp:txBody>
      <dsp:txXfrm>
        <a:off x="2655209" y="1753084"/>
        <a:ext cx="778374" cy="3310967"/>
      </dsp:txXfrm>
    </dsp:sp>
    <dsp:sp modelId="{01285EDA-FCB4-4335-B7EA-7E1F28B9AEA8}">
      <dsp:nvSpPr>
        <dsp:cNvPr id="0" name=""/>
        <dsp:cNvSpPr/>
      </dsp:nvSpPr>
      <dsp:spPr>
        <a:xfrm>
          <a:off x="3492491" y="1728868"/>
          <a:ext cx="826806" cy="3359399"/>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zh-TW" altLang="en-US" sz="1100" kern="1200" dirty="0" smtClean="0">
              <a:latin typeface="華康中圓體" panose="020F0509000000000000" pitchFamily="49" charset="-120"/>
              <a:ea typeface="華康中圓體" panose="020F0509000000000000" pitchFamily="49" charset="-120"/>
            </a:rPr>
            <a:t>補助期限以一學期</a:t>
          </a:r>
          <a:r>
            <a:rPr lang="en-US" altLang="en-US" sz="1100" kern="1200" dirty="0" smtClean="0">
              <a:latin typeface="華康中圓體" panose="020F0509000000000000" pitchFamily="49" charset="-120"/>
              <a:ea typeface="華康中圓體" panose="020F0509000000000000" pitchFamily="49" charset="-120"/>
            </a:rPr>
            <a:t>(</a:t>
          </a:r>
          <a:r>
            <a:rPr lang="zh-TW" altLang="en-US" sz="1100" kern="1200" dirty="0" smtClean="0">
              <a:latin typeface="華康中圓體" panose="020F0509000000000000" pitchFamily="49" charset="-120"/>
              <a:ea typeface="華康中圓體" panose="020F0509000000000000" pitchFamily="49" charset="-120"/>
            </a:rPr>
            <a:t>季</a:t>
          </a:r>
          <a:r>
            <a:rPr lang="en-US" altLang="en-US" sz="1100" kern="1200" dirty="0" smtClean="0">
              <a:latin typeface="華康中圓體" panose="020F0509000000000000" pitchFamily="49" charset="-120"/>
              <a:ea typeface="華康中圓體" panose="020F0509000000000000" pitchFamily="49" charset="-120"/>
            </a:rPr>
            <a:t>)</a:t>
          </a:r>
          <a:r>
            <a:rPr lang="zh-TW" altLang="en-US" sz="1100" kern="1200" dirty="0" smtClean="0">
              <a:latin typeface="華康中圓體" panose="020F0509000000000000" pitchFamily="49" charset="-120"/>
              <a:ea typeface="華康中圓體" panose="020F0509000000000000" pitchFamily="49" charset="-120"/>
            </a:rPr>
            <a:t>或一學年為原則，每名選送生補助額度依各薦送學校所送計畫書所載學生資料評核。實際補助金額，依教育部當年度經費預算調整</a:t>
          </a:r>
          <a:endParaRPr lang="zh-TW" altLang="en-US" sz="1100" kern="1200" dirty="0">
            <a:latin typeface="華康中圓體" panose="020F0509000000000000" pitchFamily="49" charset="-120"/>
            <a:ea typeface="華康中圓體" panose="020F0509000000000000" pitchFamily="49" charset="-120"/>
          </a:endParaRPr>
        </a:p>
      </dsp:txBody>
      <dsp:txXfrm>
        <a:off x="3516707" y="1753084"/>
        <a:ext cx="778374" cy="3310967"/>
      </dsp:txXfrm>
    </dsp:sp>
    <dsp:sp modelId="{9B76110A-7FA0-44A3-8AC1-4BE8DA967553}">
      <dsp:nvSpPr>
        <dsp:cNvPr id="0" name=""/>
        <dsp:cNvSpPr/>
      </dsp:nvSpPr>
      <dsp:spPr>
        <a:xfrm>
          <a:off x="4353989" y="1728868"/>
          <a:ext cx="826806" cy="3359399"/>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zh-TW" altLang="en-US" sz="1100" kern="1200" dirty="0" smtClean="0">
              <a:latin typeface="華康中圓體" panose="020F0509000000000000" pitchFamily="49" charset="-120"/>
              <a:ea typeface="華康中圓體" panose="020F0509000000000000" pitchFamily="49" charset="-120"/>
            </a:rPr>
            <a:t>申請時間：每年</a:t>
          </a:r>
          <a:r>
            <a:rPr lang="en-US" altLang="zh-TW" sz="1100" kern="1200" dirty="0" smtClean="0">
              <a:latin typeface="華康中圓體" panose="020F0509000000000000" pitchFamily="49" charset="-120"/>
              <a:ea typeface="華康中圓體" panose="020F0509000000000000" pitchFamily="49" charset="-120"/>
            </a:rPr>
            <a:t>1</a:t>
          </a:r>
          <a:r>
            <a:rPr lang="zh-TW" altLang="en-US" sz="1100" kern="1200" dirty="0" smtClean="0">
              <a:latin typeface="華康中圓體" panose="020F0509000000000000" pitchFamily="49" charset="-120"/>
              <a:ea typeface="華康中圓體" panose="020F0509000000000000" pitchFamily="49" charset="-120"/>
            </a:rPr>
            <a:t>月公告當年度簡章，</a:t>
          </a:r>
          <a:r>
            <a:rPr lang="en-US" altLang="zh-TW" sz="1100" kern="1200" dirty="0" smtClean="0">
              <a:latin typeface="華康中圓體" panose="020F0509000000000000" pitchFamily="49" charset="-120"/>
              <a:ea typeface="華康中圓體" panose="020F0509000000000000" pitchFamily="49" charset="-120"/>
            </a:rPr>
            <a:t>3</a:t>
          </a:r>
          <a:r>
            <a:rPr lang="zh-TW" altLang="en-US" sz="1100" kern="1200" dirty="0" smtClean="0">
              <a:latin typeface="華康中圓體" panose="020F0509000000000000" pitchFamily="49" charset="-120"/>
              <a:ea typeface="華康中圓體" panose="020F0509000000000000" pitchFamily="49" charset="-120"/>
            </a:rPr>
            <a:t>月截止申請。申請單位：本校國際事務處</a:t>
          </a:r>
          <a:endParaRPr lang="zh-TW" altLang="en-US" sz="1100" kern="1200" dirty="0">
            <a:latin typeface="華康中圓體" panose="020F0509000000000000" pitchFamily="49" charset="-120"/>
            <a:ea typeface="華康中圓體" panose="020F0509000000000000" pitchFamily="49" charset="-120"/>
          </a:endParaRPr>
        </a:p>
      </dsp:txBody>
      <dsp:txXfrm>
        <a:off x="4378205" y="1753084"/>
        <a:ext cx="778374" cy="3310967"/>
      </dsp:txXfrm>
    </dsp:sp>
    <dsp:sp modelId="{D225DCF2-0944-4D12-A2DF-300097EA8DB3}">
      <dsp:nvSpPr>
        <dsp:cNvPr id="0" name=""/>
        <dsp:cNvSpPr/>
      </dsp:nvSpPr>
      <dsp:spPr>
        <a:xfrm>
          <a:off x="5327353" y="526"/>
          <a:ext cx="5184161" cy="555980"/>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TW" altLang="en-US" sz="2800" kern="1200" dirty="0" smtClean="0">
              <a:latin typeface="華康中圓體" panose="020F0509000000000000" pitchFamily="49" charset="-120"/>
              <a:ea typeface="華康中圓體" panose="020F0509000000000000" pitchFamily="49" charset="-120"/>
            </a:rPr>
            <a:t>本校 </a:t>
          </a:r>
          <a:endParaRPr lang="zh-TW" altLang="en-US" sz="2800" kern="1200" dirty="0">
            <a:latin typeface="華康中圓體" panose="020F0509000000000000" pitchFamily="49" charset="-120"/>
            <a:ea typeface="華康中圓體" panose="020F0509000000000000" pitchFamily="49" charset="-120"/>
          </a:endParaRPr>
        </a:p>
      </dsp:txBody>
      <dsp:txXfrm>
        <a:off x="5343637" y="16810"/>
        <a:ext cx="5151593" cy="523412"/>
      </dsp:txXfrm>
    </dsp:sp>
    <dsp:sp modelId="{D180CAEF-078A-4309-B60B-550454B1B49A}">
      <dsp:nvSpPr>
        <dsp:cNvPr id="0" name=""/>
        <dsp:cNvSpPr/>
      </dsp:nvSpPr>
      <dsp:spPr>
        <a:xfrm>
          <a:off x="5332447" y="945255"/>
          <a:ext cx="2552294" cy="394863"/>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zh-TW" altLang="en-US" sz="1200" kern="1200" dirty="0" smtClean="0">
              <a:latin typeface="華康中圓體" panose="020F0509000000000000" pitchFamily="49" charset="-120"/>
              <a:ea typeface="華康中圓體" panose="020F0509000000000000" pitchFamily="49" charset="-120"/>
            </a:rPr>
            <a:t>本校鼓勵學生赴境外進修補助辦法 </a:t>
          </a:r>
          <a:endParaRPr lang="zh-TW" altLang="en-US" sz="1200" kern="1200" dirty="0">
            <a:latin typeface="華康中圓體" panose="020F0509000000000000" pitchFamily="49" charset="-120"/>
            <a:ea typeface="華康中圓體" panose="020F0509000000000000" pitchFamily="49" charset="-120"/>
          </a:endParaRPr>
        </a:p>
      </dsp:txBody>
      <dsp:txXfrm>
        <a:off x="5344012" y="956820"/>
        <a:ext cx="2529164" cy="371733"/>
      </dsp:txXfrm>
    </dsp:sp>
    <dsp:sp modelId="{FF74FEDE-18EA-4128-93AC-CC43F7E5196C}">
      <dsp:nvSpPr>
        <dsp:cNvPr id="0" name=""/>
        <dsp:cNvSpPr/>
      </dsp:nvSpPr>
      <dsp:spPr>
        <a:xfrm>
          <a:off x="5332481" y="1728868"/>
          <a:ext cx="827614" cy="3359399"/>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zh-TW" altLang="en-US" sz="1100" kern="1200" dirty="0" smtClean="0">
              <a:latin typeface="華康中圓體" panose="020F0509000000000000" pitchFamily="49" charset="-120"/>
              <a:ea typeface="華康中圓體" panose="020F0509000000000000" pitchFamily="49" charset="-120"/>
            </a:rPr>
            <a:t>國立臺灣師範大學為鼓勵本國學生赴境外進修，培養國際視野，增進語文及專業能力</a:t>
          </a:r>
          <a:endParaRPr lang="zh-TW" altLang="en-US" sz="1100" kern="1200" dirty="0">
            <a:latin typeface="華康中圓體" panose="020F0509000000000000" pitchFamily="49" charset="-120"/>
            <a:ea typeface="華康中圓體" panose="020F0509000000000000" pitchFamily="49" charset="-120"/>
          </a:endParaRPr>
        </a:p>
      </dsp:txBody>
      <dsp:txXfrm>
        <a:off x="5356721" y="1753108"/>
        <a:ext cx="779134" cy="3310919"/>
      </dsp:txXfrm>
    </dsp:sp>
    <dsp:sp modelId="{C890410C-D174-4288-9218-F89E85B7A059}">
      <dsp:nvSpPr>
        <dsp:cNvPr id="0" name=""/>
        <dsp:cNvSpPr/>
      </dsp:nvSpPr>
      <dsp:spPr>
        <a:xfrm>
          <a:off x="6194787" y="1728868"/>
          <a:ext cx="827614" cy="3359399"/>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zh-TW" altLang="en-US" sz="1100" kern="1200" dirty="0" smtClean="0">
              <a:latin typeface="華康中圓體" panose="020F0509000000000000" pitchFamily="49" charset="-120"/>
              <a:ea typeface="華康中圓體" panose="020F0509000000000000" pitchFamily="49" charset="-120"/>
            </a:rPr>
            <a:t>本校至境外進修之學生，可向本校申請補助。補助期限以一學年為上限</a:t>
          </a:r>
          <a:endParaRPr lang="zh-TW" altLang="en-US" sz="1100" kern="1200" dirty="0">
            <a:latin typeface="華康中圓體" panose="020F0509000000000000" pitchFamily="49" charset="-120"/>
            <a:ea typeface="華康中圓體" panose="020F0509000000000000" pitchFamily="49" charset="-120"/>
          </a:endParaRPr>
        </a:p>
      </dsp:txBody>
      <dsp:txXfrm>
        <a:off x="6219027" y="1753108"/>
        <a:ext cx="779134" cy="3310919"/>
      </dsp:txXfrm>
    </dsp:sp>
    <dsp:sp modelId="{D1CD4DF2-85CE-453C-9A9E-BE1BD9A02F8E}">
      <dsp:nvSpPr>
        <dsp:cNvPr id="0" name=""/>
        <dsp:cNvSpPr/>
      </dsp:nvSpPr>
      <dsp:spPr>
        <a:xfrm>
          <a:off x="7057094" y="1728868"/>
          <a:ext cx="827614" cy="3359399"/>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zh-TW" altLang="en-US" sz="1100" kern="1200" dirty="0" smtClean="0">
              <a:latin typeface="華康中圓體" panose="020F0509000000000000" pitchFamily="49" charset="-120"/>
              <a:ea typeface="華康中圓體" panose="020F0509000000000000" pitchFamily="49" charset="-120"/>
            </a:rPr>
            <a:t>申請時間：每年</a:t>
          </a:r>
          <a:r>
            <a:rPr lang="en-US" altLang="zh-TW" sz="1100" kern="1200" dirty="0" smtClean="0">
              <a:latin typeface="華康中圓體" panose="020F0509000000000000" pitchFamily="49" charset="-120"/>
              <a:ea typeface="華康中圓體" panose="020F0509000000000000" pitchFamily="49" charset="-120"/>
            </a:rPr>
            <a:t>4</a:t>
          </a:r>
          <a:r>
            <a:rPr lang="zh-TW" altLang="en-US" sz="1100" kern="1200" dirty="0" smtClean="0">
              <a:latin typeface="華康中圓體" panose="020F0509000000000000" pitchFamily="49" charset="-120"/>
              <a:ea typeface="華康中圓體" panose="020F0509000000000000" pitchFamily="49" charset="-120"/>
            </a:rPr>
            <a:t>月、</a:t>
          </a:r>
          <a:r>
            <a:rPr lang="en-US" altLang="zh-TW" sz="1100" kern="1200" dirty="0" smtClean="0">
              <a:latin typeface="華康中圓體" panose="020F0509000000000000" pitchFamily="49" charset="-120"/>
              <a:ea typeface="華康中圓體" panose="020F0509000000000000" pitchFamily="49" charset="-120"/>
            </a:rPr>
            <a:t>11</a:t>
          </a:r>
          <a:r>
            <a:rPr lang="zh-TW" altLang="en-US" sz="1100" kern="1200" dirty="0" smtClean="0">
              <a:latin typeface="華康中圓體" panose="020F0509000000000000" pitchFamily="49" charset="-120"/>
              <a:ea typeface="華康中圓體" panose="020F0509000000000000" pitchFamily="49" charset="-120"/>
            </a:rPr>
            <a:t>月公告當期簡章。申請單位：本校國際事務處</a:t>
          </a:r>
          <a:endParaRPr lang="zh-TW" altLang="en-US" sz="1100" kern="1200" dirty="0">
            <a:latin typeface="華康中圓體" panose="020F0509000000000000" pitchFamily="49" charset="-120"/>
            <a:ea typeface="華康中圓體" panose="020F0509000000000000" pitchFamily="49" charset="-120"/>
          </a:endParaRPr>
        </a:p>
      </dsp:txBody>
      <dsp:txXfrm>
        <a:off x="7081334" y="1753108"/>
        <a:ext cx="779134" cy="3310919"/>
      </dsp:txXfrm>
    </dsp:sp>
    <dsp:sp modelId="{6FD23290-A34A-4308-A05B-6600BFD3226E}">
      <dsp:nvSpPr>
        <dsp:cNvPr id="0" name=""/>
        <dsp:cNvSpPr/>
      </dsp:nvSpPr>
      <dsp:spPr>
        <a:xfrm>
          <a:off x="7954126" y="945255"/>
          <a:ext cx="2552294" cy="394863"/>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zh-TW" altLang="en-US" sz="1200" kern="1200" dirty="0" smtClean="0">
              <a:latin typeface="華康中圓體" panose="020F0509000000000000" pitchFamily="49" charset="-120"/>
              <a:ea typeface="華康中圓體" panose="020F0509000000000000" pitchFamily="49" charset="-120"/>
            </a:rPr>
            <a:t>出國圓夢計畫</a:t>
          </a:r>
          <a:endParaRPr lang="zh-TW" altLang="en-US" sz="1200" kern="1200" dirty="0">
            <a:latin typeface="華康中圓體" panose="020F0509000000000000" pitchFamily="49" charset="-120"/>
            <a:ea typeface="華康中圓體" panose="020F0509000000000000" pitchFamily="49" charset="-120"/>
          </a:endParaRPr>
        </a:p>
      </dsp:txBody>
      <dsp:txXfrm>
        <a:off x="7965691" y="956820"/>
        <a:ext cx="2529164" cy="371733"/>
      </dsp:txXfrm>
    </dsp:sp>
    <dsp:sp modelId="{A77A9F9D-7B0F-4299-817C-12D5BC465860}">
      <dsp:nvSpPr>
        <dsp:cNvPr id="0" name=""/>
        <dsp:cNvSpPr/>
      </dsp:nvSpPr>
      <dsp:spPr>
        <a:xfrm>
          <a:off x="7954160" y="1728868"/>
          <a:ext cx="827614" cy="3359399"/>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zh-TW" altLang="en-US" sz="1100" kern="1200" dirty="0" smtClean="0">
              <a:latin typeface="華康中圓體" panose="020F0509000000000000" pitchFamily="49" charset="-120"/>
              <a:ea typeface="華康中圓體" panose="020F0509000000000000" pitchFamily="49" charset="-120"/>
            </a:rPr>
            <a:t>選送清寒優秀學生赴大陸及港、澳地區進行短期研習</a:t>
          </a:r>
          <a:endParaRPr lang="zh-TW" altLang="en-US" sz="1100" kern="1200" dirty="0">
            <a:latin typeface="華康中圓體" panose="020F0509000000000000" pitchFamily="49" charset="-120"/>
            <a:ea typeface="華康中圓體" panose="020F0509000000000000" pitchFamily="49" charset="-120"/>
          </a:endParaRPr>
        </a:p>
      </dsp:txBody>
      <dsp:txXfrm>
        <a:off x="7978400" y="1753108"/>
        <a:ext cx="779134" cy="3310919"/>
      </dsp:txXfrm>
    </dsp:sp>
    <dsp:sp modelId="{17F0C27A-4A2B-4A08-93E8-FE8674F73021}">
      <dsp:nvSpPr>
        <dsp:cNvPr id="0" name=""/>
        <dsp:cNvSpPr/>
      </dsp:nvSpPr>
      <dsp:spPr>
        <a:xfrm>
          <a:off x="8816466" y="1728868"/>
          <a:ext cx="827614" cy="3359399"/>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zh-TW" altLang="en-US" sz="1100" kern="1200" dirty="0" smtClean="0">
              <a:latin typeface="華康中圓體" panose="020F0509000000000000" pitchFamily="49" charset="-120"/>
              <a:ea typeface="華康中圓體" panose="020F0509000000000000" pitchFamily="49" charset="-120"/>
            </a:rPr>
            <a:t>本校至境外進修之學生，可向本校申請補助。補助期限以一學年</a:t>
          </a:r>
          <a:r>
            <a:rPr lang="zh-TW" altLang="en-US" sz="1100" kern="1200" smtClean="0">
              <a:latin typeface="華康中圓體" panose="020F0509000000000000" pitchFamily="49" charset="-120"/>
              <a:ea typeface="華康中圓體" panose="020F0509000000000000" pitchFamily="49" charset="-120"/>
            </a:rPr>
            <a:t>為上限</a:t>
          </a:r>
          <a:endParaRPr lang="zh-TW" altLang="en-US" sz="1100" kern="1200" dirty="0">
            <a:latin typeface="華康中圓體" panose="020F0509000000000000" pitchFamily="49" charset="-120"/>
            <a:ea typeface="華康中圓體" panose="020F0509000000000000" pitchFamily="49" charset="-120"/>
          </a:endParaRPr>
        </a:p>
      </dsp:txBody>
      <dsp:txXfrm>
        <a:off x="8840706" y="1753108"/>
        <a:ext cx="779134" cy="3310919"/>
      </dsp:txXfrm>
    </dsp:sp>
    <dsp:sp modelId="{1F566145-122B-4D7A-98D2-9142BB3E24E7}">
      <dsp:nvSpPr>
        <dsp:cNvPr id="0" name=""/>
        <dsp:cNvSpPr/>
      </dsp:nvSpPr>
      <dsp:spPr>
        <a:xfrm>
          <a:off x="9678772" y="1728868"/>
          <a:ext cx="827614" cy="3359399"/>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zh-TW" altLang="en-US" sz="1100" kern="1200" dirty="0" smtClean="0">
              <a:latin typeface="華康中圓體" panose="020F0509000000000000" pitchFamily="49" charset="-120"/>
              <a:ea typeface="華康中圓體" panose="020F0509000000000000" pitchFamily="49" charset="-120"/>
            </a:rPr>
            <a:t>申請時間：每年</a:t>
          </a:r>
          <a:r>
            <a:rPr lang="en-US" altLang="zh-TW" sz="1100" kern="1200" dirty="0" smtClean="0">
              <a:latin typeface="華康中圓體" panose="020F0509000000000000" pitchFamily="49" charset="-120"/>
              <a:ea typeface="華康中圓體" panose="020F0509000000000000" pitchFamily="49" charset="-120"/>
            </a:rPr>
            <a:t>4</a:t>
          </a:r>
          <a:r>
            <a:rPr lang="zh-TW" altLang="en-US" sz="1100" kern="1200" dirty="0" smtClean="0">
              <a:latin typeface="華康中圓體" panose="020F0509000000000000" pitchFamily="49" charset="-120"/>
              <a:ea typeface="華康中圓體" panose="020F0509000000000000" pitchFamily="49" charset="-120"/>
            </a:rPr>
            <a:t>月、</a:t>
          </a:r>
          <a:r>
            <a:rPr lang="en-US" altLang="zh-TW" sz="1100" kern="1200" dirty="0" smtClean="0">
              <a:latin typeface="華康中圓體" panose="020F0509000000000000" pitchFamily="49" charset="-120"/>
              <a:ea typeface="華康中圓體" panose="020F0509000000000000" pitchFamily="49" charset="-120"/>
            </a:rPr>
            <a:t>11</a:t>
          </a:r>
          <a:r>
            <a:rPr lang="zh-TW" altLang="en-US" sz="1100" kern="1200" smtClean="0">
              <a:latin typeface="華康中圓體" panose="020F0509000000000000" pitchFamily="49" charset="-120"/>
              <a:ea typeface="華康中圓體" panose="020F0509000000000000" pitchFamily="49" charset="-120"/>
            </a:rPr>
            <a:t>月公告當期簡章。申請單位：本校國際事務處</a:t>
          </a:r>
          <a:endParaRPr lang="zh-TW" altLang="en-US" sz="1100" kern="1200" dirty="0">
            <a:latin typeface="華康中圓體" panose="020F0509000000000000" pitchFamily="49" charset="-120"/>
            <a:ea typeface="華康中圓體" panose="020F0509000000000000" pitchFamily="49" charset="-120"/>
          </a:endParaRPr>
        </a:p>
      </dsp:txBody>
      <dsp:txXfrm>
        <a:off x="9703012" y="1753108"/>
        <a:ext cx="779134" cy="331091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4284" cy="498294"/>
          </a:xfrm>
          <a:prstGeom prst="rect">
            <a:avLst/>
          </a:prstGeom>
        </p:spPr>
        <p:txBody>
          <a:bodyPr vert="horz" lIns="92098" tIns="46049" rIns="92098" bIns="46049" rtlCol="0"/>
          <a:lstStyle>
            <a:lvl1pPr algn="l">
              <a:defRPr sz="1200"/>
            </a:lvl1pPr>
          </a:lstStyle>
          <a:p>
            <a:endParaRPr lang="zh-TW" altLang="en-US"/>
          </a:p>
        </p:txBody>
      </p:sp>
      <p:sp>
        <p:nvSpPr>
          <p:cNvPr id="3" name="日期版面配置區 2"/>
          <p:cNvSpPr>
            <a:spLocks noGrp="1"/>
          </p:cNvSpPr>
          <p:nvPr>
            <p:ph type="dt" idx="1"/>
          </p:nvPr>
        </p:nvSpPr>
        <p:spPr>
          <a:xfrm>
            <a:off x="3848644" y="0"/>
            <a:ext cx="2944284" cy="498294"/>
          </a:xfrm>
          <a:prstGeom prst="rect">
            <a:avLst/>
          </a:prstGeom>
        </p:spPr>
        <p:txBody>
          <a:bodyPr vert="horz" lIns="92098" tIns="46049" rIns="92098" bIns="46049" rtlCol="0"/>
          <a:lstStyle>
            <a:lvl1pPr algn="r">
              <a:defRPr sz="1200"/>
            </a:lvl1pPr>
          </a:lstStyle>
          <a:p>
            <a:fld id="{55D50E14-CCD1-4AE3-B2EF-32F71E6DF60F}" type="datetimeFigureOut">
              <a:rPr lang="zh-TW" altLang="en-US" smtClean="0"/>
              <a:t>2016/8/22</a:t>
            </a:fld>
            <a:endParaRPr lang="zh-TW" altLang="en-US"/>
          </a:p>
        </p:txBody>
      </p:sp>
      <p:sp>
        <p:nvSpPr>
          <p:cNvPr id="4" name="投影片圖像版面配置區 3"/>
          <p:cNvSpPr>
            <a:spLocks noGrp="1" noRot="1" noChangeAspect="1"/>
          </p:cNvSpPr>
          <p:nvPr>
            <p:ph type="sldImg" idx="2"/>
          </p:nvPr>
        </p:nvSpPr>
        <p:spPr>
          <a:xfrm>
            <a:off x="419100" y="1241425"/>
            <a:ext cx="5956300" cy="3351213"/>
          </a:xfrm>
          <a:prstGeom prst="rect">
            <a:avLst/>
          </a:prstGeom>
          <a:noFill/>
          <a:ln w="12700">
            <a:solidFill>
              <a:prstClr val="black"/>
            </a:solidFill>
          </a:ln>
        </p:spPr>
        <p:txBody>
          <a:bodyPr vert="horz" lIns="92098" tIns="46049" rIns="92098" bIns="46049" rtlCol="0" anchor="ctr"/>
          <a:lstStyle/>
          <a:p>
            <a:endParaRPr lang="zh-TW" altLang="en-US"/>
          </a:p>
        </p:txBody>
      </p:sp>
      <p:sp>
        <p:nvSpPr>
          <p:cNvPr id="5" name="備忘稿版面配置區 4"/>
          <p:cNvSpPr>
            <a:spLocks noGrp="1"/>
          </p:cNvSpPr>
          <p:nvPr>
            <p:ph type="body" sz="quarter" idx="3"/>
          </p:nvPr>
        </p:nvSpPr>
        <p:spPr>
          <a:xfrm>
            <a:off x="679451" y="4779487"/>
            <a:ext cx="5435600" cy="3910489"/>
          </a:xfrm>
          <a:prstGeom prst="rect">
            <a:avLst/>
          </a:prstGeom>
        </p:spPr>
        <p:txBody>
          <a:bodyPr vert="horz" lIns="92098" tIns="46049" rIns="92098" bIns="46049"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9433107"/>
            <a:ext cx="2944284" cy="498293"/>
          </a:xfrm>
          <a:prstGeom prst="rect">
            <a:avLst/>
          </a:prstGeom>
        </p:spPr>
        <p:txBody>
          <a:bodyPr vert="horz" lIns="92098" tIns="46049" rIns="92098" bIns="46049"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48644" y="9433107"/>
            <a:ext cx="2944284" cy="498293"/>
          </a:xfrm>
          <a:prstGeom prst="rect">
            <a:avLst/>
          </a:prstGeom>
        </p:spPr>
        <p:txBody>
          <a:bodyPr vert="horz" lIns="92098" tIns="46049" rIns="92098" bIns="46049" rtlCol="0" anchor="b"/>
          <a:lstStyle>
            <a:lvl1pPr algn="r">
              <a:defRPr sz="1200"/>
            </a:lvl1pPr>
          </a:lstStyle>
          <a:p>
            <a:fld id="{5115600A-ACFE-42B7-ABDE-213A14730103}" type="slidenum">
              <a:rPr lang="zh-TW" altLang="en-US" smtClean="0"/>
              <a:t>‹#›</a:t>
            </a:fld>
            <a:endParaRPr lang="zh-TW" altLang="en-US"/>
          </a:p>
        </p:txBody>
      </p:sp>
    </p:spTree>
    <p:extLst>
      <p:ext uri="{BB962C8B-B14F-4D97-AF65-F5344CB8AC3E}">
        <p14:creationId xmlns:p14="http://schemas.microsoft.com/office/powerpoint/2010/main" val="4162858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115600A-ACFE-42B7-ABDE-213A14730103}" type="slidenum">
              <a:rPr lang="zh-TW" altLang="en-US" smtClean="0"/>
              <a:t>2</a:t>
            </a:fld>
            <a:endParaRPr lang="zh-TW" altLang="en-US"/>
          </a:p>
        </p:txBody>
      </p:sp>
    </p:spTree>
    <p:extLst>
      <p:ext uri="{BB962C8B-B14F-4D97-AF65-F5344CB8AC3E}">
        <p14:creationId xmlns:p14="http://schemas.microsoft.com/office/powerpoint/2010/main" val="2028926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115600A-ACFE-42B7-ABDE-213A14730103}" type="slidenum">
              <a:rPr lang="zh-TW" altLang="en-US" smtClean="0"/>
              <a:t>27</a:t>
            </a:fld>
            <a:endParaRPr lang="zh-TW" altLang="en-US"/>
          </a:p>
        </p:txBody>
      </p:sp>
    </p:spTree>
    <p:extLst>
      <p:ext uri="{BB962C8B-B14F-4D97-AF65-F5344CB8AC3E}">
        <p14:creationId xmlns:p14="http://schemas.microsoft.com/office/powerpoint/2010/main" val="1415800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19100" y="1241425"/>
            <a:ext cx="5956300" cy="3351213"/>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115600A-ACFE-42B7-ABDE-213A14730103}" type="slidenum">
              <a:rPr lang="zh-TW" altLang="en-US" smtClean="0"/>
              <a:t>8</a:t>
            </a:fld>
            <a:endParaRPr lang="zh-TW" altLang="en-US"/>
          </a:p>
        </p:txBody>
      </p:sp>
    </p:spTree>
    <p:extLst>
      <p:ext uri="{BB962C8B-B14F-4D97-AF65-F5344CB8AC3E}">
        <p14:creationId xmlns:p14="http://schemas.microsoft.com/office/powerpoint/2010/main" val="701532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19100" y="1241425"/>
            <a:ext cx="5956300" cy="3351213"/>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115600A-ACFE-42B7-ABDE-213A14730103}" type="slidenum">
              <a:rPr lang="zh-TW" altLang="en-US" smtClean="0"/>
              <a:t>9</a:t>
            </a:fld>
            <a:endParaRPr lang="zh-TW" altLang="en-US"/>
          </a:p>
        </p:txBody>
      </p:sp>
    </p:spTree>
    <p:extLst>
      <p:ext uri="{BB962C8B-B14F-4D97-AF65-F5344CB8AC3E}">
        <p14:creationId xmlns:p14="http://schemas.microsoft.com/office/powerpoint/2010/main" val="980565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115600A-ACFE-42B7-ABDE-213A14730103}" type="slidenum">
              <a:rPr lang="zh-TW" altLang="en-US" smtClean="0"/>
              <a:t>14</a:t>
            </a:fld>
            <a:endParaRPr lang="zh-TW" altLang="en-US"/>
          </a:p>
        </p:txBody>
      </p:sp>
    </p:spTree>
    <p:extLst>
      <p:ext uri="{BB962C8B-B14F-4D97-AF65-F5344CB8AC3E}">
        <p14:creationId xmlns:p14="http://schemas.microsoft.com/office/powerpoint/2010/main" val="4289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115600A-ACFE-42B7-ABDE-213A14730103}" type="slidenum">
              <a:rPr lang="zh-TW" altLang="en-US" smtClean="0"/>
              <a:t>22</a:t>
            </a:fld>
            <a:endParaRPr lang="zh-TW" altLang="en-US"/>
          </a:p>
        </p:txBody>
      </p:sp>
    </p:spTree>
    <p:extLst>
      <p:ext uri="{BB962C8B-B14F-4D97-AF65-F5344CB8AC3E}">
        <p14:creationId xmlns:p14="http://schemas.microsoft.com/office/powerpoint/2010/main" val="8814257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115600A-ACFE-42B7-ABDE-213A14730103}" type="slidenum">
              <a:rPr lang="zh-TW" altLang="en-US" smtClean="0"/>
              <a:t>23</a:t>
            </a:fld>
            <a:endParaRPr lang="zh-TW" altLang="en-US"/>
          </a:p>
        </p:txBody>
      </p:sp>
    </p:spTree>
    <p:extLst>
      <p:ext uri="{BB962C8B-B14F-4D97-AF65-F5344CB8AC3E}">
        <p14:creationId xmlns:p14="http://schemas.microsoft.com/office/powerpoint/2010/main" val="3819765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115600A-ACFE-42B7-ABDE-213A14730103}" type="slidenum">
              <a:rPr lang="zh-TW" altLang="en-US" smtClean="0"/>
              <a:pPr/>
              <a:t>24</a:t>
            </a:fld>
            <a:endParaRPr lang="zh-TW" altLang="en-US"/>
          </a:p>
        </p:txBody>
      </p:sp>
    </p:spTree>
    <p:extLst>
      <p:ext uri="{BB962C8B-B14F-4D97-AF65-F5344CB8AC3E}">
        <p14:creationId xmlns:p14="http://schemas.microsoft.com/office/powerpoint/2010/main" val="8123435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115600A-ACFE-42B7-ABDE-213A14730103}" type="slidenum">
              <a:rPr lang="zh-TW" altLang="en-US" smtClean="0"/>
              <a:t>25</a:t>
            </a:fld>
            <a:endParaRPr lang="zh-TW" altLang="en-US"/>
          </a:p>
        </p:txBody>
      </p:sp>
    </p:spTree>
    <p:extLst>
      <p:ext uri="{BB962C8B-B14F-4D97-AF65-F5344CB8AC3E}">
        <p14:creationId xmlns:p14="http://schemas.microsoft.com/office/powerpoint/2010/main" val="16115550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115600A-ACFE-42B7-ABDE-213A14730103}" type="slidenum">
              <a:rPr lang="zh-TW" altLang="en-US" smtClean="0"/>
              <a:pPr/>
              <a:t>26</a:t>
            </a:fld>
            <a:endParaRPr lang="zh-TW" altLang="en-US"/>
          </a:p>
        </p:txBody>
      </p:sp>
    </p:spTree>
    <p:extLst>
      <p:ext uri="{BB962C8B-B14F-4D97-AF65-F5344CB8AC3E}">
        <p14:creationId xmlns:p14="http://schemas.microsoft.com/office/powerpoint/2010/main" val="1079818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122363"/>
            <a:ext cx="9144000" cy="2387600"/>
          </a:xfrm>
        </p:spPr>
        <p:txBody>
          <a:bodyPr anchor="b"/>
          <a:lstStyle>
            <a:lvl1pPr algn="ctr">
              <a:defRPr sz="6000"/>
            </a:lvl1p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12262393-E45D-4D9C-8188-A046829F5082}" type="datetimeFigureOut">
              <a:rPr lang="zh-TW" altLang="en-US" smtClean="0"/>
              <a:t>2016/8/22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CE45EDE-D7B6-4473-91CD-5394B8C4947D}" type="slidenum">
              <a:rPr lang="zh-TW" altLang="en-US" smtClean="0"/>
              <a:t>‹#›</a:t>
            </a:fld>
            <a:endParaRPr lang="zh-TW" altLang="en-US"/>
          </a:p>
        </p:txBody>
      </p:sp>
    </p:spTree>
    <p:extLst>
      <p:ext uri="{BB962C8B-B14F-4D97-AF65-F5344CB8AC3E}">
        <p14:creationId xmlns:p14="http://schemas.microsoft.com/office/powerpoint/2010/main" val="1072327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12262393-E45D-4D9C-8188-A046829F5082}" type="datetimeFigureOut">
              <a:rPr lang="zh-TW" altLang="en-US" smtClean="0"/>
              <a:t>2016/8/22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CE45EDE-D7B6-4473-91CD-5394B8C4947D}" type="slidenum">
              <a:rPr lang="zh-TW" altLang="en-US" smtClean="0"/>
              <a:t>‹#›</a:t>
            </a:fld>
            <a:endParaRPr lang="zh-TW" altLang="en-US"/>
          </a:p>
        </p:txBody>
      </p:sp>
    </p:spTree>
    <p:extLst>
      <p:ext uri="{BB962C8B-B14F-4D97-AF65-F5344CB8AC3E}">
        <p14:creationId xmlns:p14="http://schemas.microsoft.com/office/powerpoint/2010/main" val="1113661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0" y="365125"/>
            <a:ext cx="2628900" cy="5811838"/>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838200" y="365125"/>
            <a:ext cx="7734300" cy="5811838"/>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12262393-E45D-4D9C-8188-A046829F5082}" type="datetimeFigureOut">
              <a:rPr lang="zh-TW" altLang="en-US" smtClean="0"/>
              <a:t>2016/8/22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CE45EDE-D7B6-4473-91CD-5394B8C4947D}" type="slidenum">
              <a:rPr lang="zh-TW" altLang="en-US" smtClean="0"/>
              <a:t>‹#›</a:t>
            </a:fld>
            <a:endParaRPr lang="zh-TW" altLang="en-US"/>
          </a:p>
        </p:txBody>
      </p:sp>
    </p:spTree>
    <p:extLst>
      <p:ext uri="{BB962C8B-B14F-4D97-AF65-F5344CB8AC3E}">
        <p14:creationId xmlns:p14="http://schemas.microsoft.com/office/powerpoint/2010/main" val="4094861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12262393-E45D-4D9C-8188-A046829F5082}" type="datetimeFigureOut">
              <a:rPr lang="zh-TW" altLang="en-US" smtClean="0"/>
              <a:t>2016/8/22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CE45EDE-D7B6-4473-91CD-5394B8C4947D}" type="slidenum">
              <a:rPr lang="zh-TW" altLang="en-US" smtClean="0"/>
              <a:t>‹#›</a:t>
            </a:fld>
            <a:endParaRPr lang="zh-TW" altLang="en-US"/>
          </a:p>
        </p:txBody>
      </p:sp>
    </p:spTree>
    <p:extLst>
      <p:ext uri="{BB962C8B-B14F-4D97-AF65-F5344CB8AC3E}">
        <p14:creationId xmlns:p14="http://schemas.microsoft.com/office/powerpoint/2010/main" val="991256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31850" y="1709738"/>
            <a:ext cx="10515600" cy="2852737"/>
          </a:xfrm>
        </p:spPr>
        <p:txBody>
          <a:bodyPr anchor="b"/>
          <a:lstStyle>
            <a:lvl1pPr>
              <a:defRPr sz="60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12262393-E45D-4D9C-8188-A046829F5082}" type="datetimeFigureOut">
              <a:rPr lang="zh-TW" altLang="en-US" smtClean="0"/>
              <a:t>2016/8/22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CE45EDE-D7B6-4473-91CD-5394B8C4947D}" type="slidenum">
              <a:rPr lang="zh-TW" altLang="en-US" smtClean="0"/>
              <a:t>‹#›</a:t>
            </a:fld>
            <a:endParaRPr lang="zh-TW" altLang="en-US"/>
          </a:p>
        </p:txBody>
      </p:sp>
    </p:spTree>
    <p:extLst>
      <p:ext uri="{BB962C8B-B14F-4D97-AF65-F5344CB8AC3E}">
        <p14:creationId xmlns:p14="http://schemas.microsoft.com/office/powerpoint/2010/main" val="977878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838200" y="1825625"/>
            <a:ext cx="51816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6172200" y="1825625"/>
            <a:ext cx="51816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12262393-E45D-4D9C-8188-A046829F5082}" type="datetimeFigureOut">
              <a:rPr lang="zh-TW" altLang="en-US" smtClean="0"/>
              <a:t>2016/8/22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ECE45EDE-D7B6-4473-91CD-5394B8C4947D}" type="slidenum">
              <a:rPr lang="zh-TW" altLang="en-US" smtClean="0"/>
              <a:t>‹#›</a:t>
            </a:fld>
            <a:endParaRPr lang="zh-TW" altLang="en-US"/>
          </a:p>
        </p:txBody>
      </p:sp>
    </p:spTree>
    <p:extLst>
      <p:ext uri="{BB962C8B-B14F-4D97-AF65-F5344CB8AC3E}">
        <p14:creationId xmlns:p14="http://schemas.microsoft.com/office/powerpoint/2010/main" val="3230274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5"/>
            <a:ext cx="1051560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839788" y="2505075"/>
            <a:ext cx="5157787"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6172200" y="2505075"/>
            <a:ext cx="5183188"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12262393-E45D-4D9C-8188-A046829F5082}" type="datetimeFigureOut">
              <a:rPr lang="zh-TW" altLang="en-US" smtClean="0"/>
              <a:t>2016/8/22</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ECE45EDE-D7B6-4473-91CD-5394B8C4947D}" type="slidenum">
              <a:rPr lang="zh-TW" altLang="en-US" smtClean="0"/>
              <a:t>‹#›</a:t>
            </a:fld>
            <a:endParaRPr lang="zh-TW" altLang="en-US"/>
          </a:p>
        </p:txBody>
      </p:sp>
    </p:spTree>
    <p:extLst>
      <p:ext uri="{BB962C8B-B14F-4D97-AF65-F5344CB8AC3E}">
        <p14:creationId xmlns:p14="http://schemas.microsoft.com/office/powerpoint/2010/main" val="1362075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12262393-E45D-4D9C-8188-A046829F5082}" type="datetimeFigureOut">
              <a:rPr lang="zh-TW" altLang="en-US" smtClean="0"/>
              <a:t>2016/8/22</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ECE45EDE-D7B6-4473-91CD-5394B8C4947D}" type="slidenum">
              <a:rPr lang="zh-TW" altLang="en-US" smtClean="0"/>
              <a:t>‹#›</a:t>
            </a:fld>
            <a:endParaRPr lang="zh-TW" altLang="en-US"/>
          </a:p>
        </p:txBody>
      </p:sp>
    </p:spTree>
    <p:extLst>
      <p:ext uri="{BB962C8B-B14F-4D97-AF65-F5344CB8AC3E}">
        <p14:creationId xmlns:p14="http://schemas.microsoft.com/office/powerpoint/2010/main" val="2445168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12262393-E45D-4D9C-8188-A046829F5082}" type="datetimeFigureOut">
              <a:rPr lang="zh-TW" altLang="en-US" smtClean="0"/>
              <a:t>2016/8/22</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ECE45EDE-D7B6-4473-91CD-5394B8C4947D}" type="slidenum">
              <a:rPr lang="zh-TW" altLang="en-US" smtClean="0"/>
              <a:t>‹#›</a:t>
            </a:fld>
            <a:endParaRPr lang="zh-TW" altLang="en-US"/>
          </a:p>
        </p:txBody>
      </p:sp>
    </p:spTree>
    <p:extLst>
      <p:ext uri="{BB962C8B-B14F-4D97-AF65-F5344CB8AC3E}">
        <p14:creationId xmlns:p14="http://schemas.microsoft.com/office/powerpoint/2010/main" val="1508220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12262393-E45D-4D9C-8188-A046829F5082}" type="datetimeFigureOut">
              <a:rPr lang="zh-TW" altLang="en-US" smtClean="0"/>
              <a:t>2016/8/22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ECE45EDE-D7B6-4473-91CD-5394B8C4947D}" type="slidenum">
              <a:rPr lang="zh-TW" altLang="en-US" smtClean="0"/>
              <a:t>‹#›</a:t>
            </a:fld>
            <a:endParaRPr lang="zh-TW" altLang="en-US"/>
          </a:p>
        </p:txBody>
      </p:sp>
    </p:spTree>
    <p:extLst>
      <p:ext uri="{BB962C8B-B14F-4D97-AF65-F5344CB8AC3E}">
        <p14:creationId xmlns:p14="http://schemas.microsoft.com/office/powerpoint/2010/main" val="2649506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12262393-E45D-4D9C-8188-A046829F5082}" type="datetimeFigureOut">
              <a:rPr lang="zh-TW" altLang="en-US" smtClean="0"/>
              <a:t>2016/8/22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ECE45EDE-D7B6-4473-91CD-5394B8C4947D}" type="slidenum">
              <a:rPr lang="zh-TW" altLang="en-US" smtClean="0"/>
              <a:t>‹#›</a:t>
            </a:fld>
            <a:endParaRPr lang="zh-TW" altLang="en-US"/>
          </a:p>
        </p:txBody>
      </p:sp>
    </p:spTree>
    <p:extLst>
      <p:ext uri="{BB962C8B-B14F-4D97-AF65-F5344CB8AC3E}">
        <p14:creationId xmlns:p14="http://schemas.microsoft.com/office/powerpoint/2010/main" val="3707084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262393-E45D-4D9C-8188-A046829F5082}" type="datetimeFigureOut">
              <a:rPr lang="zh-TW" altLang="en-US" smtClean="0"/>
              <a:t>2016/8/22</a:t>
            </a:fld>
            <a:endParaRPr lang="zh-TW" altLang="en-US"/>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E45EDE-D7B6-4473-91CD-5394B8C4947D}" type="slidenum">
              <a:rPr lang="zh-TW" altLang="en-US" smtClean="0"/>
              <a:t>‹#›</a:t>
            </a:fld>
            <a:endParaRPr lang="zh-TW" altLang="en-US"/>
          </a:p>
        </p:txBody>
      </p:sp>
    </p:spTree>
    <p:extLst>
      <p:ext uri="{BB962C8B-B14F-4D97-AF65-F5344CB8AC3E}">
        <p14:creationId xmlns:p14="http://schemas.microsoft.com/office/powerpoint/2010/main" val="13204776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3.jpeg"/><Relationship Id="rId7" Type="http://schemas.openxmlformats.org/officeDocument/2006/relationships/hyperlink" Target="http://dete.otecs.ntnu.edu.tw/teachmap/" TargetMode="External"/><Relationship Id="rId2" Type="http://schemas.openxmlformats.org/officeDocument/2006/relationships/hyperlink" Target="http://tecs.otecs.ntnu.edu.tw/ntnutecs/tw/pageContent.php?id=70" TargetMode="Externa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7.jpeg"/><Relationship Id="rId4" Type="http://schemas.openxmlformats.org/officeDocument/2006/relationships/image" Target="../media/image12.png"/><Relationship Id="rId9" Type="http://schemas.openxmlformats.org/officeDocument/2006/relationships/hyperlink" Target="http://tecs.otecs.ntnu.edu.tw/ntnutecs/tw/index.php"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7.jpeg"/><Relationship Id="rId7" Type="http://schemas.openxmlformats.org/officeDocument/2006/relationships/hyperlink" Target="http://tecs.otecs.ntnu.edu.tw/ntnutecs/tw/pageContent.php?id=409"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otecs.ntnu.edu.tw/ntnutecs/images/customerFile/tep/professional/4-2-11.htm" TargetMode="External"/><Relationship Id="rId5" Type="http://schemas.openxmlformats.org/officeDocument/2006/relationships/image" Target="../media/image15.png"/><Relationship Id="rId4" Type="http://schemas.openxmlformats.org/officeDocument/2006/relationships/hyperlink" Target="http://dete.otecs.ntnu.edu.tw/teachmap/" TargetMode="External"/><Relationship Id="rId9"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hyperlink" Target="http://ap.itc.ntnu.edu.tw/istudent/oia2/" TargetMode="External"/></Relationships>
</file>

<file path=ppt/slides/_rels/slide1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jpeg"/><Relationship Id="rId7" Type="http://schemas.openxmlformats.org/officeDocument/2006/relationships/diagramColors" Target="../diagrams/colors1.xml"/><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7.jpe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7.jpeg"/><Relationship Id="rId7"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10" Type="http://schemas.openxmlformats.org/officeDocument/2006/relationships/image" Target="../media/image19.png"/><Relationship Id="rId4" Type="http://schemas.openxmlformats.org/officeDocument/2006/relationships/image" Target="../media/image20.jpeg"/><Relationship Id="rId9" Type="http://schemas.openxmlformats.org/officeDocument/2006/relationships/image" Target="../media/image25.jpeg"/></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27.jpeg"/><Relationship Id="rId4" Type="http://schemas.openxmlformats.org/officeDocument/2006/relationships/image" Target="../media/image26.jpeg"/></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hyperlink" Target="http://www.aa.ntnu.edu.tw/graduation/super_pages.php?ID=0graduation3"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圖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88854" y="1635104"/>
            <a:ext cx="8945898" cy="2371348"/>
          </a:xfrm>
          <a:prstGeom prst="rect">
            <a:avLst/>
          </a:prstGeom>
        </p:spPr>
      </p:pic>
      <p:sp>
        <p:nvSpPr>
          <p:cNvPr id="6" name="文字方塊 5"/>
          <p:cNvSpPr txBox="1"/>
          <p:nvPr/>
        </p:nvSpPr>
        <p:spPr>
          <a:xfrm>
            <a:off x="1815934" y="3512222"/>
            <a:ext cx="1861080" cy="584775"/>
          </a:xfrm>
          <a:prstGeom prst="rect">
            <a:avLst/>
          </a:prstGeom>
          <a:noFill/>
        </p:spPr>
        <p:txBody>
          <a:bodyPr wrap="square" rtlCol="0">
            <a:spAutoFit/>
          </a:bodyPr>
          <a:lstStyle/>
          <a:p>
            <a:r>
              <a:rPr lang="zh-TW" altLang="en-US" sz="3200" b="1" dirty="0" smtClean="0">
                <a:solidFill>
                  <a:schemeClr val="accent6">
                    <a:lumMod val="75000"/>
                  </a:schemeClr>
                </a:solidFill>
                <a:latin typeface="華康中圓體" panose="020F0509000000000000" pitchFamily="49" charset="-120"/>
                <a:ea typeface="華康中圓體" panose="020F0509000000000000" pitchFamily="49" charset="-120"/>
              </a:rPr>
              <a:t>課 業 篇</a:t>
            </a:r>
            <a:endParaRPr lang="zh-TW" altLang="en-US" sz="3200" b="1" dirty="0">
              <a:solidFill>
                <a:schemeClr val="accent6">
                  <a:lumMod val="75000"/>
                </a:schemeClr>
              </a:solidFill>
              <a:latin typeface="華康中圓體" panose="020F0509000000000000" pitchFamily="49" charset="-120"/>
              <a:ea typeface="華康中圓體" panose="020F0509000000000000" pitchFamily="49" charset="-120"/>
            </a:endParaRPr>
          </a:p>
        </p:txBody>
      </p:sp>
      <p:pic>
        <p:nvPicPr>
          <p:cNvPr id="8" name="圖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9673" y="5976688"/>
            <a:ext cx="4422657" cy="829058"/>
          </a:xfrm>
          <a:prstGeom prst="rect">
            <a:avLst/>
          </a:prstGeom>
        </p:spPr>
      </p:pic>
      <p:sp>
        <p:nvSpPr>
          <p:cNvPr id="2" name="文字方塊 1"/>
          <p:cNvSpPr txBox="1"/>
          <p:nvPr/>
        </p:nvSpPr>
        <p:spPr>
          <a:xfrm>
            <a:off x="1815934" y="4187542"/>
            <a:ext cx="5372265" cy="461665"/>
          </a:xfrm>
          <a:prstGeom prst="rect">
            <a:avLst/>
          </a:prstGeom>
          <a:noFill/>
        </p:spPr>
        <p:txBody>
          <a:bodyPr wrap="square" rtlCol="0">
            <a:spAutoFit/>
          </a:bodyPr>
          <a:lstStyle/>
          <a:p>
            <a:r>
              <a:rPr lang="zh-TW" altLang="en-US" sz="2400" dirty="0" smtClean="0">
                <a:solidFill>
                  <a:srgbClr val="0000FF"/>
                </a:solidFill>
                <a:latin typeface="華康中特圓體" panose="020F0809000000000000" pitchFamily="49" charset="-120"/>
                <a:ea typeface="華康中特圓體" panose="020F0809000000000000" pitchFamily="49" charset="-120"/>
              </a:rPr>
              <a:t>一本指引你如何亮</a:t>
            </a:r>
            <a:r>
              <a:rPr lang="zh-TW" altLang="en-US" sz="2400" dirty="0">
                <a:solidFill>
                  <a:srgbClr val="0000FF"/>
                </a:solidFill>
                <a:latin typeface="華康中特圓體" panose="020F0809000000000000" pitchFamily="49" charset="-120"/>
                <a:ea typeface="華康中特圓體" panose="020F0809000000000000" pitchFamily="49" charset="-120"/>
              </a:rPr>
              <a:t>麗</a:t>
            </a:r>
            <a:r>
              <a:rPr lang="zh-TW" altLang="en-US" sz="2400" dirty="0" smtClean="0">
                <a:solidFill>
                  <a:srgbClr val="0000FF"/>
                </a:solidFill>
                <a:latin typeface="華康中特圓體" panose="020F0809000000000000" pitchFamily="49" charset="-120"/>
                <a:ea typeface="華康中特圓體" panose="020F0809000000000000" pitchFamily="49" charset="-120"/>
              </a:rPr>
              <a:t>畢業的小手冊</a:t>
            </a:r>
            <a:endParaRPr lang="zh-TW" altLang="en-US" sz="2400" dirty="0">
              <a:solidFill>
                <a:srgbClr val="0000FF"/>
              </a:solidFill>
              <a:latin typeface="華康中特圓體" panose="020F0809000000000000" pitchFamily="49" charset="-120"/>
              <a:ea typeface="華康中特圓體" panose="020F0809000000000000" pitchFamily="49" charset="-120"/>
            </a:endParaRPr>
          </a:p>
        </p:txBody>
      </p:sp>
    </p:spTree>
    <p:extLst>
      <p:ext uri="{BB962C8B-B14F-4D97-AF65-F5344CB8AC3E}">
        <p14:creationId xmlns:p14="http://schemas.microsoft.com/office/powerpoint/2010/main" val="34619140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圖片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981" y="172009"/>
            <a:ext cx="2490991" cy="660303"/>
          </a:xfrm>
          <a:prstGeom prst="rect">
            <a:avLst/>
          </a:prstGeom>
        </p:spPr>
      </p:pic>
      <p:grpSp>
        <p:nvGrpSpPr>
          <p:cNvPr id="8" name="群組 7"/>
          <p:cNvGrpSpPr/>
          <p:nvPr/>
        </p:nvGrpSpPr>
        <p:grpSpPr>
          <a:xfrm>
            <a:off x="3378928" y="819329"/>
            <a:ext cx="5501597" cy="5898461"/>
            <a:chOff x="2963393" y="825071"/>
            <a:chExt cx="5501597" cy="5898461"/>
          </a:xfrm>
        </p:grpSpPr>
        <p:pic>
          <p:nvPicPr>
            <p:cNvPr id="6" name="圖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63393" y="825071"/>
              <a:ext cx="5501597" cy="5898461"/>
            </a:xfrm>
            <a:prstGeom prst="rect">
              <a:avLst/>
            </a:prstGeom>
          </p:spPr>
        </p:pic>
        <p:sp>
          <p:nvSpPr>
            <p:cNvPr id="25" name="文字方塊 24"/>
            <p:cNvSpPr txBox="1"/>
            <p:nvPr/>
          </p:nvSpPr>
          <p:spPr>
            <a:xfrm rot="21245303">
              <a:off x="4139355" y="1428518"/>
              <a:ext cx="1931939" cy="646331"/>
            </a:xfrm>
            <a:prstGeom prst="rect">
              <a:avLst/>
            </a:prstGeom>
            <a:noFill/>
          </p:spPr>
          <p:txBody>
            <a:bodyPr wrap="none" rtlCol="0">
              <a:spAutoFit/>
            </a:bodyPr>
            <a:lstStyle/>
            <a:p>
              <a:r>
                <a:rPr lang="zh-TW" altLang="en-US" b="1" dirty="0" smtClean="0">
                  <a:latin typeface="金梅新細圓全字體" panose="02010509060101010101" pitchFamily="49" charset="-120"/>
                  <a:ea typeface="金梅新細圓全字體" panose="02010509060101010101" pitchFamily="49" charset="-120"/>
                </a:rPr>
                <a:t>學長姐分享     </a:t>
              </a:r>
              <a:endParaRPr lang="en-US" altLang="zh-TW" b="1" dirty="0" smtClean="0">
                <a:latin typeface="金梅新細圓全字體" panose="02010509060101010101" pitchFamily="49" charset="-120"/>
                <a:ea typeface="金梅新細圓全字體" panose="02010509060101010101" pitchFamily="49" charset="-120"/>
              </a:endParaRPr>
            </a:p>
            <a:p>
              <a:endParaRPr lang="zh-TW" altLang="en-US" b="1" dirty="0">
                <a:solidFill>
                  <a:srgbClr val="FF0000"/>
                </a:solidFill>
                <a:latin typeface="金梅新細圓全字體" panose="02010509060101010101" pitchFamily="49" charset="-120"/>
                <a:ea typeface="金梅新細圓全字體" panose="02010509060101010101" pitchFamily="49" charset="-120"/>
              </a:endParaRPr>
            </a:p>
          </p:txBody>
        </p:sp>
      </p:grpSp>
      <p:pic>
        <p:nvPicPr>
          <p:cNvPr id="15" name="圖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04457" y="146660"/>
            <a:ext cx="696907" cy="699414"/>
          </a:xfrm>
          <a:prstGeom prst="rect">
            <a:avLst/>
          </a:prstGeom>
        </p:spPr>
      </p:pic>
      <p:sp>
        <p:nvSpPr>
          <p:cNvPr id="16" name="文字方塊 15"/>
          <p:cNvSpPr txBox="1"/>
          <p:nvPr/>
        </p:nvSpPr>
        <p:spPr>
          <a:xfrm>
            <a:off x="3727269" y="189011"/>
            <a:ext cx="2877711" cy="400110"/>
          </a:xfrm>
          <a:prstGeom prst="rect">
            <a:avLst/>
          </a:prstGeom>
          <a:noFill/>
        </p:spPr>
        <p:txBody>
          <a:bodyPr wrap="none" rtlCol="0">
            <a:spAutoFit/>
          </a:bodyPr>
          <a:lstStyle/>
          <a:p>
            <a:r>
              <a:rPr lang="zh-TW" altLang="en-US" sz="2000" b="1" dirty="0">
                <a:solidFill>
                  <a:srgbClr val="7030A0"/>
                </a:solidFill>
                <a:latin typeface="華康中圓體" panose="020F0509000000000000" pitchFamily="49" charset="-120"/>
                <a:ea typeface="華康中圓體" panose="020F0509000000000000" pitchFamily="49" charset="-120"/>
              </a:rPr>
              <a:t>大學只能拿一個學位</a:t>
            </a:r>
            <a:r>
              <a:rPr lang="zh-TW" altLang="en-US" sz="2000" b="1" dirty="0" smtClean="0">
                <a:solidFill>
                  <a:srgbClr val="7030A0"/>
                </a:solidFill>
                <a:latin typeface="華康中圓體" panose="020F0509000000000000" pitchFamily="49" charset="-120"/>
                <a:ea typeface="華康中圓體" panose="020F0509000000000000" pitchFamily="49" charset="-120"/>
              </a:rPr>
              <a:t>嗎</a:t>
            </a:r>
            <a:r>
              <a:rPr lang="en-US" altLang="zh-TW" sz="2000" b="1" dirty="0" smtClean="0">
                <a:solidFill>
                  <a:srgbClr val="7030A0"/>
                </a:solidFill>
                <a:latin typeface="華康中圓體" panose="020F0509000000000000" pitchFamily="49" charset="-120"/>
                <a:ea typeface="華康中圓體" panose="020F0509000000000000" pitchFamily="49" charset="-120"/>
              </a:rPr>
              <a:t>?</a:t>
            </a:r>
            <a:endParaRPr lang="zh-TW" altLang="en-US" sz="2000" b="1" dirty="0">
              <a:solidFill>
                <a:srgbClr val="FF6699"/>
              </a:solidFill>
              <a:latin typeface="華康中圓體" panose="020F0509000000000000" pitchFamily="49" charset="-120"/>
              <a:ea typeface="華康中圓體" panose="020F0509000000000000" pitchFamily="49" charset="-120"/>
            </a:endParaRPr>
          </a:p>
        </p:txBody>
      </p:sp>
      <p:sp>
        <p:nvSpPr>
          <p:cNvPr id="23" name="Line 11"/>
          <p:cNvSpPr>
            <a:spLocks noChangeShapeType="1"/>
          </p:cNvSpPr>
          <p:nvPr/>
        </p:nvSpPr>
        <p:spPr bwMode="auto">
          <a:xfrm flipH="1">
            <a:off x="3747440" y="612558"/>
            <a:ext cx="4064910" cy="5445"/>
          </a:xfrm>
          <a:prstGeom prst="line">
            <a:avLst/>
          </a:prstGeom>
          <a:noFill/>
          <a:ln w="25400">
            <a:solidFill>
              <a:schemeClr val="bg1">
                <a:lumMod val="65000"/>
              </a:schemeClr>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latin typeface="華康中圓體" panose="020F0509000000000000" pitchFamily="49" charset="-120"/>
              <a:ea typeface="華康中圓體" panose="020F0509000000000000" pitchFamily="49" charset="-120"/>
            </a:endParaRPr>
          </a:p>
        </p:txBody>
      </p:sp>
      <p:sp>
        <p:nvSpPr>
          <p:cNvPr id="2" name="矩形 1"/>
          <p:cNvSpPr/>
          <p:nvPr/>
        </p:nvSpPr>
        <p:spPr>
          <a:xfrm rot="21315428">
            <a:off x="4524473" y="1606428"/>
            <a:ext cx="6096000" cy="4324261"/>
          </a:xfrm>
          <a:prstGeom prst="rect">
            <a:avLst/>
          </a:prstGeom>
        </p:spPr>
        <p:txBody>
          <a:bodyPr>
            <a:spAutoFit/>
          </a:bodyPr>
          <a:lstStyle/>
          <a:p>
            <a:pPr>
              <a:lnSpc>
                <a:spcPts val="2200"/>
              </a:lnSpc>
            </a:pPr>
            <a:r>
              <a:rPr lang="zh-TW" altLang="zh-TW" sz="1200" b="1" dirty="0">
                <a:latin typeface="華康少女文字 Std W3" panose="04000300000000000000" pitchFamily="82" charset="-120"/>
                <a:ea typeface="華康少女文字 Std W3" panose="04000300000000000000" pitchFamily="82" charset="-120"/>
              </a:rPr>
              <a:t>回顧大學課業的學習</a:t>
            </a:r>
            <a:r>
              <a:rPr lang="zh-TW" altLang="zh-TW" sz="1200" b="1" dirty="0" smtClean="0">
                <a:latin typeface="華康少女文字 Std W3" panose="04000300000000000000" pitchFamily="82" charset="-120"/>
                <a:ea typeface="華康少女文字 Std W3" panose="04000300000000000000" pitchFamily="82" charset="-120"/>
              </a:rPr>
              <a:t>，如果</a:t>
            </a:r>
            <a:r>
              <a:rPr lang="zh-TW" altLang="zh-TW" sz="1200" b="1" dirty="0">
                <a:latin typeface="華康少女文字 Std W3" panose="04000300000000000000" pitchFamily="82" charset="-120"/>
                <a:ea typeface="華康少女文字 Std W3" panose="04000300000000000000" pitchFamily="82" charset="-120"/>
              </a:rPr>
              <a:t>說每個科系都是一個</a:t>
            </a:r>
            <a:r>
              <a:rPr lang="zh-TW" altLang="zh-TW" sz="1200" b="1" dirty="0" smtClean="0">
                <a:latin typeface="華康少女文字 Std W3" panose="04000300000000000000" pitchFamily="82" charset="-120"/>
                <a:ea typeface="華康少女文字 Std W3" panose="04000300000000000000" pitchFamily="82" charset="-120"/>
              </a:rPr>
              <a:t>獨立</a:t>
            </a:r>
            <a:endParaRPr lang="en-US" altLang="zh-TW" sz="1200" b="1" dirty="0" smtClean="0">
              <a:latin typeface="華康少女文字 Std W3" panose="04000300000000000000" pitchFamily="82" charset="-120"/>
              <a:ea typeface="華康少女文字 Std W3" panose="04000300000000000000" pitchFamily="82" charset="-120"/>
            </a:endParaRPr>
          </a:p>
          <a:p>
            <a:pPr>
              <a:lnSpc>
                <a:spcPts val="2200"/>
              </a:lnSpc>
            </a:pPr>
            <a:r>
              <a:rPr lang="zh-TW" altLang="zh-TW" sz="1200" b="1" dirty="0" smtClean="0">
                <a:latin typeface="華康少女文字 Std W3" panose="04000300000000000000" pitchFamily="82" charset="-120"/>
                <a:ea typeface="華康少女文字 Std W3" panose="04000300000000000000" pitchFamily="82" charset="-120"/>
              </a:rPr>
              <a:t>世界</a:t>
            </a:r>
            <a:r>
              <a:rPr lang="zh-TW" altLang="zh-TW" sz="1200" b="1" dirty="0">
                <a:latin typeface="華康少女文字 Std W3" panose="04000300000000000000" pitchFamily="82" charset="-120"/>
                <a:ea typeface="華康少女文字 Std W3" panose="04000300000000000000" pitchFamily="82" charset="-120"/>
              </a:rPr>
              <a:t>，修習外系課程</a:t>
            </a:r>
            <a:r>
              <a:rPr lang="zh-TW" altLang="zh-TW" sz="1200" b="1" dirty="0" smtClean="0">
                <a:latin typeface="華康少女文字 Std W3" panose="04000300000000000000" pitchFamily="82" charset="-120"/>
                <a:ea typeface="華康少女文字 Std W3" panose="04000300000000000000" pitchFamily="82" charset="-120"/>
              </a:rPr>
              <a:t>似如</a:t>
            </a:r>
            <a:r>
              <a:rPr lang="zh-TW" altLang="zh-TW" sz="1200" b="1" dirty="0">
                <a:latin typeface="華康少女文字 Std W3" panose="04000300000000000000" pitchFamily="82" charset="-120"/>
                <a:ea typeface="華康少女文字 Std W3" panose="04000300000000000000" pitchFamily="82" charset="-120"/>
              </a:rPr>
              <a:t>跨越學科疆界，感受不同</a:t>
            </a:r>
            <a:r>
              <a:rPr lang="zh-TW" altLang="zh-TW" sz="1200" b="1" dirty="0" smtClean="0">
                <a:latin typeface="華康少女文字 Std W3" panose="04000300000000000000" pitchFamily="82" charset="-120"/>
                <a:ea typeface="華康少女文字 Std W3" panose="04000300000000000000" pitchFamily="82" charset="-120"/>
              </a:rPr>
              <a:t>世</a:t>
            </a:r>
            <a:endParaRPr lang="en-US" altLang="zh-TW" sz="1200" b="1" dirty="0" smtClean="0">
              <a:latin typeface="華康少女文字 Std W3" panose="04000300000000000000" pitchFamily="82" charset="-120"/>
              <a:ea typeface="華康少女文字 Std W3" panose="04000300000000000000" pitchFamily="82" charset="-120"/>
            </a:endParaRPr>
          </a:p>
          <a:p>
            <a:pPr>
              <a:lnSpc>
                <a:spcPts val="2200"/>
              </a:lnSpc>
            </a:pPr>
            <a:r>
              <a:rPr lang="zh-TW" altLang="zh-TW" sz="1200" b="1" dirty="0" smtClean="0">
                <a:latin typeface="華康少女文字 Std W3" panose="04000300000000000000" pitchFamily="82" charset="-120"/>
                <a:ea typeface="華康少女文字 Std W3" panose="04000300000000000000" pitchFamily="82" charset="-120"/>
              </a:rPr>
              <a:t>界</a:t>
            </a:r>
            <a:r>
              <a:rPr lang="zh-TW" altLang="zh-TW" sz="1200" b="1" dirty="0">
                <a:latin typeface="華康少女文字 Std W3" panose="04000300000000000000" pitchFamily="82" charset="-120"/>
                <a:ea typeface="華康少女文字 Std W3" panose="04000300000000000000" pitchFamily="82" charset="-120"/>
              </a:rPr>
              <a:t>的人群及觀點，也</a:t>
            </a:r>
            <a:r>
              <a:rPr lang="zh-TW" altLang="zh-TW" sz="1200" b="1" dirty="0" smtClean="0">
                <a:latin typeface="華康少女文字 Std W3" panose="04000300000000000000" pitchFamily="82" charset="-120"/>
                <a:ea typeface="華康少女文字 Std W3" panose="04000300000000000000" pitchFamily="82" charset="-120"/>
              </a:rPr>
              <a:t>增添自己</a:t>
            </a:r>
            <a:r>
              <a:rPr lang="zh-TW" altLang="zh-TW" sz="1200" b="1" dirty="0">
                <a:latin typeface="華康少女文字 Std W3" panose="04000300000000000000" pitchFamily="82" charset="-120"/>
                <a:ea typeface="華康少女文字 Std W3" panose="04000300000000000000" pitchFamily="82" charset="-120"/>
              </a:rPr>
              <a:t>看待人事物的思考</a:t>
            </a:r>
            <a:r>
              <a:rPr lang="zh-TW" altLang="zh-TW" sz="1200" b="1" dirty="0" smtClean="0">
                <a:latin typeface="華康少女文字 Std W3" panose="04000300000000000000" pitchFamily="82" charset="-120"/>
                <a:ea typeface="華康少女文字 Std W3" panose="04000300000000000000" pitchFamily="82" charset="-120"/>
              </a:rPr>
              <a:t>模式</a:t>
            </a:r>
            <a:endParaRPr lang="en-US" altLang="zh-TW" sz="1200" b="1" dirty="0" smtClean="0">
              <a:latin typeface="華康少女文字 Std W3" panose="04000300000000000000" pitchFamily="82" charset="-120"/>
              <a:ea typeface="華康少女文字 Std W3" panose="04000300000000000000" pitchFamily="82" charset="-120"/>
            </a:endParaRPr>
          </a:p>
          <a:p>
            <a:pPr>
              <a:lnSpc>
                <a:spcPts val="2200"/>
              </a:lnSpc>
            </a:pPr>
            <a:r>
              <a:rPr lang="zh-TW" altLang="zh-TW" sz="1200" b="1" dirty="0">
                <a:latin typeface="華康少女文字 Std W3" panose="04000300000000000000" pitchFamily="82" charset="-120"/>
                <a:ea typeface="華康少女文字 Std W3" panose="04000300000000000000" pitchFamily="82" charset="-120"/>
              </a:rPr>
              <a:t>。</a:t>
            </a:r>
            <a:r>
              <a:rPr lang="zh-TW" altLang="zh-TW" sz="1200" b="1" dirty="0" smtClean="0">
                <a:latin typeface="華康少女文字 Std W3" panose="04000300000000000000" pitchFamily="82" charset="-120"/>
                <a:ea typeface="華康少女文字 Std W3" panose="04000300000000000000" pitchFamily="82" charset="-120"/>
              </a:rPr>
              <a:t>因此其中一個</a:t>
            </a:r>
            <a:r>
              <a:rPr lang="zh-TW" altLang="en-US" sz="1200" b="1" dirty="0" smtClean="0">
                <a:latin typeface="華康少女文字 Std W3" panose="04000300000000000000" pitchFamily="82" charset="-120"/>
                <a:ea typeface="華康少女文字 Std W3" panose="04000300000000000000" pitchFamily="82" charset="-120"/>
              </a:rPr>
              <a:t>個人經驗</a:t>
            </a:r>
            <a:r>
              <a:rPr lang="zh-TW" altLang="zh-TW" sz="1200" b="1" dirty="0" smtClean="0">
                <a:latin typeface="華康少女文字 Std W3" panose="04000300000000000000" pitchFamily="82" charset="-120"/>
                <a:ea typeface="華康少女文字 Std W3" panose="04000300000000000000" pitchFamily="82" charset="-120"/>
              </a:rPr>
              <a:t>轉捩點</a:t>
            </a:r>
            <a:r>
              <a:rPr lang="zh-TW" altLang="zh-TW" sz="1200" b="1" dirty="0">
                <a:latin typeface="華康少女文字 Std W3" panose="04000300000000000000" pitchFamily="82" charset="-120"/>
                <a:ea typeface="華康少女文字 Std W3" panose="04000300000000000000" pitchFamily="82" charset="-120"/>
              </a:rPr>
              <a:t>為</a:t>
            </a:r>
            <a:r>
              <a:rPr lang="zh-TW" altLang="zh-TW" sz="1200" b="1" dirty="0" smtClean="0">
                <a:latin typeface="華康少女文字 Std W3" panose="04000300000000000000" pitchFamily="82" charset="-120"/>
                <a:ea typeface="華康少女文字 Std W3" panose="04000300000000000000" pitchFamily="82" charset="-120"/>
              </a:rPr>
              <a:t>修</a:t>
            </a:r>
            <a:r>
              <a:rPr lang="zh-TW" altLang="zh-TW" sz="1200" b="1" dirty="0">
                <a:latin typeface="華康少女文字 Std W3" panose="04000300000000000000" pitchFamily="82" charset="-120"/>
                <a:ea typeface="華康少女文字 Std W3" panose="04000300000000000000" pitchFamily="82" charset="-120"/>
              </a:rPr>
              <a:t>習輔</a:t>
            </a:r>
            <a:r>
              <a:rPr lang="zh-TW" altLang="zh-TW" sz="1200" b="1" dirty="0" smtClean="0">
                <a:latin typeface="華康少女文字 Std W3" panose="04000300000000000000" pitchFamily="82" charset="-120"/>
                <a:ea typeface="華康少女文字 Std W3" panose="04000300000000000000" pitchFamily="82" charset="-120"/>
              </a:rPr>
              <a:t>系，</a:t>
            </a:r>
            <a:r>
              <a:rPr lang="zh-TW" altLang="zh-TW" sz="1200" b="1" dirty="0">
                <a:latin typeface="華康少女文字 Std W3" panose="04000300000000000000" pitchFamily="82" charset="-120"/>
                <a:ea typeface="華康少女文字 Std W3" panose="04000300000000000000" pitchFamily="82" charset="-120"/>
              </a:rPr>
              <a:t>把握</a:t>
            </a:r>
            <a:r>
              <a:rPr lang="zh-TW" altLang="zh-TW" sz="1200" b="1" dirty="0" smtClean="0">
                <a:latin typeface="華康少女文字 Std W3" panose="04000300000000000000" pitchFamily="82" charset="-120"/>
                <a:ea typeface="華康少女文字 Std W3" panose="04000300000000000000" pitchFamily="82" charset="-120"/>
              </a:rPr>
              <a:t>輔</a:t>
            </a:r>
            <a:endParaRPr lang="en-US" altLang="zh-TW" sz="1200" b="1" dirty="0" smtClean="0">
              <a:latin typeface="華康少女文字 Std W3" panose="04000300000000000000" pitchFamily="82" charset="-120"/>
              <a:ea typeface="華康少女文字 Std W3" panose="04000300000000000000" pitchFamily="82" charset="-120"/>
            </a:endParaRPr>
          </a:p>
          <a:p>
            <a:pPr>
              <a:lnSpc>
                <a:spcPts val="2200"/>
              </a:lnSpc>
            </a:pPr>
            <a:r>
              <a:rPr lang="zh-TW" altLang="zh-TW" sz="1200" b="1" dirty="0" smtClean="0">
                <a:latin typeface="華康少女文字 Std W3" panose="04000300000000000000" pitchFamily="82" charset="-120"/>
                <a:ea typeface="華康少女文字 Std W3" panose="04000300000000000000" pitchFamily="82" charset="-120"/>
              </a:rPr>
              <a:t>系、雙主修、</a:t>
            </a:r>
            <a:r>
              <a:rPr lang="zh-TW" altLang="zh-TW" sz="1200" b="1" dirty="0">
                <a:latin typeface="華康少女文字 Std W3" panose="04000300000000000000" pitchFamily="82" charset="-120"/>
                <a:ea typeface="華康少女文字 Std W3" panose="04000300000000000000" pitchFamily="82" charset="-120"/>
              </a:rPr>
              <a:t>學分學程或是自由選修的途徑，除能</a:t>
            </a:r>
            <a:r>
              <a:rPr lang="zh-TW" altLang="zh-TW" sz="1200" b="1" dirty="0" smtClean="0">
                <a:latin typeface="華康少女文字 Std W3" panose="04000300000000000000" pitchFamily="82" charset="-120"/>
                <a:ea typeface="華康少女文字 Std W3" panose="04000300000000000000" pitchFamily="82" charset="-120"/>
              </a:rPr>
              <a:t>探</a:t>
            </a:r>
            <a:endParaRPr lang="en-US" altLang="zh-TW" sz="1200" b="1" dirty="0" smtClean="0">
              <a:latin typeface="華康少女文字 Std W3" panose="04000300000000000000" pitchFamily="82" charset="-120"/>
              <a:ea typeface="華康少女文字 Std W3" panose="04000300000000000000" pitchFamily="82" charset="-120"/>
            </a:endParaRPr>
          </a:p>
          <a:p>
            <a:pPr>
              <a:lnSpc>
                <a:spcPts val="2200"/>
              </a:lnSpc>
            </a:pPr>
            <a:r>
              <a:rPr lang="zh-TW" altLang="zh-TW" sz="1200" b="1" dirty="0" smtClean="0">
                <a:latin typeface="華康少女文字 Std W3" panose="04000300000000000000" pitchFamily="82" charset="-120"/>
                <a:ea typeface="華康少女文字 Std W3" panose="04000300000000000000" pitchFamily="82" charset="-120"/>
              </a:rPr>
              <a:t>尋自己</a:t>
            </a:r>
            <a:r>
              <a:rPr lang="zh-TW" altLang="zh-TW" sz="1200" b="1" dirty="0">
                <a:latin typeface="華康少女文字 Std W3" panose="04000300000000000000" pitchFamily="82" charset="-120"/>
                <a:ea typeface="華康少女文字 Std W3" panose="04000300000000000000" pitchFamily="82" charset="-120"/>
              </a:rPr>
              <a:t>的</a:t>
            </a:r>
            <a:r>
              <a:rPr lang="zh-TW" altLang="zh-TW" sz="1200" b="1" dirty="0" smtClean="0">
                <a:latin typeface="華康少女文字 Std W3" panose="04000300000000000000" pitchFamily="82" charset="-120"/>
                <a:ea typeface="華康少女文字 Std W3" panose="04000300000000000000" pitchFamily="82" charset="-120"/>
              </a:rPr>
              <a:t>學習興趣</a:t>
            </a:r>
            <a:r>
              <a:rPr lang="zh-TW" altLang="zh-TW" sz="1200" b="1" dirty="0">
                <a:latin typeface="華康少女文字 Std W3" panose="04000300000000000000" pitchFamily="82" charset="-120"/>
                <a:ea typeface="華康少女文字 Std W3" panose="04000300000000000000" pitchFamily="82" charset="-120"/>
              </a:rPr>
              <a:t>，更是體會大學的可貴之處。</a:t>
            </a:r>
            <a:r>
              <a:rPr lang="zh-TW" altLang="zh-TW" sz="1200" b="1" dirty="0" smtClean="0">
                <a:latin typeface="華康少女文字 Std W3" panose="04000300000000000000" pitchFamily="82" charset="-120"/>
                <a:ea typeface="華康少女文字 Std W3" panose="04000300000000000000" pitchFamily="82" charset="-120"/>
              </a:rPr>
              <a:t>另外</a:t>
            </a:r>
            <a:endParaRPr lang="en-US" altLang="zh-TW" sz="1200" b="1" dirty="0" smtClean="0">
              <a:latin typeface="華康少女文字 Std W3" panose="04000300000000000000" pitchFamily="82" charset="-120"/>
              <a:ea typeface="華康少女文字 Std W3" panose="04000300000000000000" pitchFamily="82" charset="-120"/>
            </a:endParaRPr>
          </a:p>
          <a:p>
            <a:pPr>
              <a:lnSpc>
                <a:spcPts val="2200"/>
              </a:lnSpc>
            </a:pPr>
            <a:r>
              <a:rPr lang="zh-TW" altLang="zh-TW" sz="1200" b="1" dirty="0" smtClean="0">
                <a:latin typeface="華康少女文字 Std W3" panose="04000300000000000000" pitchFamily="82" charset="-120"/>
                <a:ea typeface="華康少女文字 Std W3" panose="04000300000000000000" pitchFamily="82" charset="-120"/>
              </a:rPr>
              <a:t>，假若</a:t>
            </a:r>
            <a:r>
              <a:rPr lang="zh-TW" altLang="zh-TW" sz="1200" b="1" dirty="0">
                <a:latin typeface="華康少女文字 Std W3" panose="04000300000000000000" pitchFamily="82" charset="-120"/>
                <a:ea typeface="華康少女文字 Std W3" panose="04000300000000000000" pitchFamily="82" charset="-120"/>
              </a:rPr>
              <a:t>課業過多</a:t>
            </a:r>
            <a:r>
              <a:rPr lang="zh-TW" altLang="zh-TW" sz="1200" b="1" dirty="0" smtClean="0">
                <a:latin typeface="華康少女文字 Std W3" panose="04000300000000000000" pitchFamily="82" charset="-120"/>
                <a:ea typeface="華康少女文字 Std W3" panose="04000300000000000000" pitchFamily="82" charset="-120"/>
              </a:rPr>
              <a:t>，而</a:t>
            </a:r>
            <a:r>
              <a:rPr lang="zh-TW" altLang="zh-TW" sz="1200" b="1" dirty="0">
                <a:latin typeface="華康少女文字 Std W3" panose="04000300000000000000" pitchFamily="82" charset="-120"/>
                <a:ea typeface="華康少女文字 Std W3" panose="04000300000000000000" pitchFamily="82" charset="-120"/>
              </a:rPr>
              <a:t>沒有時間修習其他課程</a:t>
            </a:r>
            <a:r>
              <a:rPr lang="zh-TW" altLang="zh-TW" sz="1200" b="1" dirty="0" smtClean="0">
                <a:latin typeface="華康少女文字 Std W3" panose="04000300000000000000" pitchFamily="82" charset="-120"/>
                <a:ea typeface="華康少女文字 Std W3" panose="04000300000000000000" pitchFamily="82" charset="-120"/>
              </a:rPr>
              <a:t>，</a:t>
            </a:r>
            <a:r>
              <a:rPr lang="zh-TW" altLang="en-US" sz="1200" b="1" dirty="0" smtClean="0">
                <a:latin typeface="華康少女文字 Std W3" panose="04000300000000000000" pitchFamily="82" charset="-120"/>
                <a:ea typeface="華康少女文字 Std W3" panose="04000300000000000000" pitchFamily="82" charset="-120"/>
              </a:rPr>
              <a:t>單</a:t>
            </a:r>
            <a:r>
              <a:rPr lang="zh-TW" altLang="en-US" sz="1200" b="1" dirty="0">
                <a:latin typeface="華康少女文字 Std W3" panose="04000300000000000000" pitchFamily="82" charset="-120"/>
                <a:ea typeface="華康少女文字 Std W3" panose="04000300000000000000" pitchFamily="82" charset="-120"/>
              </a:rPr>
              <a:t>單</a:t>
            </a:r>
            <a:r>
              <a:rPr lang="zh-TW" altLang="zh-TW" sz="1200" b="1" dirty="0" smtClean="0">
                <a:latin typeface="華康少女文字 Std W3" panose="04000300000000000000" pitchFamily="82" charset="-120"/>
                <a:ea typeface="華康少女文字 Std W3" panose="04000300000000000000" pitchFamily="82" charset="-120"/>
              </a:rPr>
              <a:t>查</a:t>
            </a:r>
            <a:endParaRPr lang="en-US" altLang="zh-TW" sz="1200" b="1" dirty="0" smtClean="0">
              <a:latin typeface="華康少女文字 Std W3" panose="04000300000000000000" pitchFamily="82" charset="-120"/>
              <a:ea typeface="華康少女文字 Std W3" panose="04000300000000000000" pitchFamily="82" charset="-120"/>
            </a:endParaRPr>
          </a:p>
          <a:p>
            <a:pPr>
              <a:lnSpc>
                <a:spcPts val="2200"/>
              </a:lnSpc>
            </a:pPr>
            <a:r>
              <a:rPr lang="zh-TW" altLang="zh-TW" sz="1200" b="1" dirty="0" smtClean="0">
                <a:latin typeface="華康少女文字 Std W3" panose="04000300000000000000" pitchFamily="82" charset="-120"/>
                <a:ea typeface="華康少女文字 Std W3" panose="04000300000000000000" pitchFamily="82" charset="-120"/>
              </a:rPr>
              <a:t>看課程綱要</a:t>
            </a:r>
            <a:r>
              <a:rPr lang="zh-TW" altLang="zh-TW" sz="1200" b="1" dirty="0">
                <a:latin typeface="華康少女文字 Std W3" panose="04000300000000000000" pitchFamily="82" charset="-120"/>
                <a:ea typeface="華康少女文字 Std W3" panose="04000300000000000000" pitchFamily="82" charset="-120"/>
              </a:rPr>
              <a:t>裡的書單也能</a:t>
            </a:r>
            <a:r>
              <a:rPr lang="zh-TW" altLang="zh-TW" sz="1200" b="1" dirty="0" smtClean="0">
                <a:latin typeface="華康少女文字 Std W3" panose="04000300000000000000" pitchFamily="82" charset="-120"/>
                <a:ea typeface="華康少女文字 Std W3" panose="04000300000000000000" pitchFamily="82" charset="-120"/>
              </a:rPr>
              <a:t>提供</a:t>
            </a:r>
            <a:r>
              <a:rPr lang="zh-TW" altLang="zh-TW" sz="1200" b="1" dirty="0">
                <a:latin typeface="華康少女文字 Std W3" panose="04000300000000000000" pitchFamily="82" charset="-120"/>
                <a:ea typeface="華康少女文字 Std W3" panose="04000300000000000000" pitchFamily="82" charset="-120"/>
              </a:rPr>
              <a:t>自學依循的方向。</a:t>
            </a:r>
          </a:p>
          <a:p>
            <a:pPr>
              <a:lnSpc>
                <a:spcPts val="2200"/>
              </a:lnSpc>
            </a:pPr>
            <a:r>
              <a:rPr lang="zh-TW" altLang="zh-TW" sz="1200" b="1" dirty="0">
                <a:latin typeface="華康少女文字 Std W3" panose="04000300000000000000" pitchFamily="82" charset="-120"/>
                <a:ea typeface="華康少女文字 Std W3" panose="04000300000000000000" pitchFamily="82" charset="-120"/>
              </a:rPr>
              <a:t>　　最後，作為一位大學畢業的過來人，如果可以</a:t>
            </a:r>
            <a:r>
              <a:rPr lang="zh-TW" altLang="zh-TW" sz="1200" b="1" dirty="0" smtClean="0">
                <a:latin typeface="華康少女文字 Std W3" panose="04000300000000000000" pitchFamily="82" charset="-120"/>
                <a:ea typeface="華康少女文字 Std W3" panose="04000300000000000000" pitchFamily="82" charset="-120"/>
              </a:rPr>
              <a:t>再</a:t>
            </a:r>
            <a:endParaRPr lang="en-US" altLang="zh-TW" sz="1200" b="1" dirty="0" smtClean="0">
              <a:latin typeface="華康少女文字 Std W3" panose="04000300000000000000" pitchFamily="82" charset="-120"/>
              <a:ea typeface="華康少女文字 Std W3" panose="04000300000000000000" pitchFamily="82" charset="-120"/>
            </a:endParaRPr>
          </a:p>
          <a:p>
            <a:pPr>
              <a:lnSpc>
                <a:spcPts val="2200"/>
              </a:lnSpc>
            </a:pPr>
            <a:r>
              <a:rPr lang="zh-TW" altLang="zh-TW" sz="1200" b="1" dirty="0" smtClean="0">
                <a:latin typeface="華康少女文字 Std W3" panose="04000300000000000000" pitchFamily="82" charset="-120"/>
                <a:ea typeface="華康少女文字 Std W3" panose="04000300000000000000" pitchFamily="82" charset="-120"/>
              </a:rPr>
              <a:t>讀一次</a:t>
            </a:r>
            <a:r>
              <a:rPr lang="zh-TW" altLang="zh-TW" sz="1200" b="1" dirty="0">
                <a:latin typeface="華康少女文字 Std W3" panose="04000300000000000000" pitchFamily="82" charset="-120"/>
                <a:ea typeface="華康少女文字 Std W3" panose="04000300000000000000" pitchFamily="82" charset="-120"/>
              </a:rPr>
              <a:t>大學，在課業學習之餘，多利用</a:t>
            </a:r>
            <a:r>
              <a:rPr lang="zh-TW" altLang="zh-TW" sz="1200" b="1" dirty="0" smtClean="0">
                <a:latin typeface="華康少女文字 Std W3" panose="04000300000000000000" pitchFamily="82" charset="-120"/>
                <a:ea typeface="華康少女文字 Std W3" panose="04000300000000000000" pitchFamily="82" charset="-120"/>
              </a:rPr>
              <a:t>時間</a:t>
            </a:r>
            <a:r>
              <a:rPr lang="zh-TW" altLang="en-US" sz="1200" b="1" dirty="0" smtClean="0">
                <a:latin typeface="華康少女文字 Std W3" panose="04000300000000000000" pitchFamily="82" charset="-120"/>
                <a:ea typeface="華康少女文字 Std W3" panose="04000300000000000000" pitchFamily="82" charset="-120"/>
              </a:rPr>
              <a:t>參與</a:t>
            </a:r>
            <a:r>
              <a:rPr lang="zh-TW" altLang="zh-TW" sz="1200" b="1" dirty="0" smtClean="0">
                <a:latin typeface="華康少女文字 Std W3" panose="04000300000000000000" pitchFamily="82" charset="-120"/>
                <a:ea typeface="華康少女文字 Std W3" panose="04000300000000000000" pitchFamily="82" charset="-120"/>
              </a:rPr>
              <a:t>社會</a:t>
            </a:r>
            <a:endParaRPr lang="en-US" altLang="zh-TW" sz="1200" b="1" dirty="0" smtClean="0">
              <a:latin typeface="華康少女文字 Std W3" panose="04000300000000000000" pitchFamily="82" charset="-120"/>
              <a:ea typeface="華康少女文字 Std W3" panose="04000300000000000000" pitchFamily="82" charset="-120"/>
            </a:endParaRPr>
          </a:p>
          <a:p>
            <a:pPr>
              <a:lnSpc>
                <a:spcPts val="2200"/>
              </a:lnSpc>
            </a:pPr>
            <a:r>
              <a:rPr lang="zh-TW" altLang="zh-TW" sz="1200" b="1" dirty="0" smtClean="0">
                <a:latin typeface="華康少女文字 Std W3" panose="04000300000000000000" pitchFamily="82" charset="-120"/>
                <a:ea typeface="華康少女文字 Std W3" panose="04000300000000000000" pitchFamily="82" charset="-120"/>
              </a:rPr>
              <a:t>或</a:t>
            </a:r>
            <a:r>
              <a:rPr lang="zh-TW" altLang="zh-TW" sz="1200" b="1" dirty="0">
                <a:latin typeface="華康少女文字 Std W3" panose="04000300000000000000" pitchFamily="82" charset="-120"/>
                <a:ea typeface="華康少女文字 Std W3" panose="04000300000000000000" pitchFamily="82" charset="-120"/>
              </a:rPr>
              <a:t>環境</a:t>
            </a:r>
            <a:r>
              <a:rPr lang="zh-TW" altLang="zh-TW" sz="1200" b="1" dirty="0" smtClean="0">
                <a:latin typeface="華康少女文字 Std W3" panose="04000300000000000000" pitchFamily="82" charset="-120"/>
                <a:ea typeface="華康少女文字 Std W3" panose="04000300000000000000" pitchFamily="82" charset="-120"/>
              </a:rPr>
              <a:t>是自己</a:t>
            </a:r>
            <a:r>
              <a:rPr lang="zh-TW" altLang="zh-TW" sz="1200" b="1" dirty="0">
                <a:latin typeface="華康少女文字 Std W3" panose="04000300000000000000" pitchFamily="82" charset="-120"/>
                <a:ea typeface="華康少女文字 Std W3" panose="04000300000000000000" pitchFamily="82" charset="-120"/>
              </a:rPr>
              <a:t>認為最需充實的部份。畢竟大學雖大</a:t>
            </a:r>
            <a:r>
              <a:rPr lang="zh-TW" altLang="zh-TW" sz="1200" b="1" dirty="0" smtClean="0">
                <a:latin typeface="華康少女文字 Std W3" panose="04000300000000000000" pitchFamily="82" charset="-120"/>
                <a:ea typeface="華康少女文字 Std W3" panose="04000300000000000000" pitchFamily="82" charset="-120"/>
              </a:rPr>
              <a:t>，</a:t>
            </a:r>
            <a:endParaRPr lang="en-US" altLang="zh-TW" sz="1200" b="1" dirty="0" smtClean="0">
              <a:latin typeface="華康少女文字 Std W3" panose="04000300000000000000" pitchFamily="82" charset="-120"/>
              <a:ea typeface="華康少女文字 Std W3" panose="04000300000000000000" pitchFamily="82" charset="-120"/>
            </a:endParaRPr>
          </a:p>
          <a:p>
            <a:pPr>
              <a:lnSpc>
                <a:spcPts val="2200"/>
              </a:lnSpc>
            </a:pPr>
            <a:r>
              <a:rPr lang="zh-TW" altLang="zh-TW" sz="1200" b="1" dirty="0" smtClean="0">
                <a:latin typeface="華康少女文字 Std W3" panose="04000300000000000000" pitchFamily="82" charset="-120"/>
                <a:ea typeface="華康少女文字 Std W3" panose="04000300000000000000" pitchFamily="82" charset="-120"/>
              </a:rPr>
              <a:t>仍</a:t>
            </a:r>
            <a:r>
              <a:rPr lang="zh-TW" altLang="zh-TW" sz="1200" b="1" dirty="0">
                <a:latin typeface="華康少女文字 Std W3" panose="04000300000000000000" pitchFamily="82" charset="-120"/>
                <a:ea typeface="華康少女文字 Std W3" panose="04000300000000000000" pitchFamily="82" charset="-120"/>
              </a:rPr>
              <a:t>不比社會</a:t>
            </a:r>
            <a:r>
              <a:rPr lang="zh-TW" altLang="zh-TW" sz="1200" b="1" dirty="0" smtClean="0">
                <a:latin typeface="華康少女文字 Std W3" panose="04000300000000000000" pitchFamily="82" charset="-120"/>
                <a:ea typeface="華康少女文字 Std W3" panose="04000300000000000000" pitchFamily="82" charset="-120"/>
              </a:rPr>
              <a:t>或環境</a:t>
            </a:r>
            <a:r>
              <a:rPr lang="zh-TW" altLang="zh-TW" sz="1200" b="1" dirty="0">
                <a:latin typeface="華康少女文字 Std W3" panose="04000300000000000000" pitchFamily="82" charset="-120"/>
                <a:ea typeface="華康少女文字 Std W3" panose="04000300000000000000" pitchFamily="82" charset="-120"/>
              </a:rPr>
              <a:t>，走出圍牆以外的世界，接觸</a:t>
            </a:r>
            <a:r>
              <a:rPr lang="zh-TW" altLang="zh-TW" sz="1200" b="1" dirty="0" smtClean="0">
                <a:latin typeface="華康少女文字 Std W3" panose="04000300000000000000" pitchFamily="82" charset="-120"/>
                <a:ea typeface="華康少女文字 Std W3" panose="04000300000000000000" pitchFamily="82" charset="-120"/>
              </a:rPr>
              <a:t>現實</a:t>
            </a:r>
            <a:endParaRPr lang="en-US" altLang="zh-TW" sz="1200" b="1" dirty="0" smtClean="0">
              <a:latin typeface="華康少女文字 Std W3" panose="04000300000000000000" pitchFamily="82" charset="-120"/>
              <a:ea typeface="華康少女文字 Std W3" panose="04000300000000000000" pitchFamily="82" charset="-120"/>
            </a:endParaRPr>
          </a:p>
          <a:p>
            <a:pPr>
              <a:lnSpc>
                <a:spcPts val="2200"/>
              </a:lnSpc>
            </a:pPr>
            <a:r>
              <a:rPr lang="zh-TW" altLang="zh-TW" sz="1200" b="1" dirty="0" smtClean="0">
                <a:latin typeface="華康少女文字 Std W3" panose="04000300000000000000" pitchFamily="82" charset="-120"/>
                <a:ea typeface="華康少女文字 Std W3" panose="04000300000000000000" pitchFamily="82" charset="-120"/>
              </a:rPr>
              <a:t>與</a:t>
            </a:r>
            <a:r>
              <a:rPr lang="zh-TW" altLang="zh-TW" sz="1200" b="1" dirty="0">
                <a:latin typeface="華康少女文字 Std W3" panose="04000300000000000000" pitchFamily="82" charset="-120"/>
                <a:ea typeface="華康少女文字 Std W3" panose="04000300000000000000" pitchFamily="82" charset="-120"/>
              </a:rPr>
              <a:t>人群，不只讓</a:t>
            </a:r>
            <a:r>
              <a:rPr lang="zh-TW" altLang="zh-TW" sz="1200" b="1" dirty="0" smtClean="0">
                <a:latin typeface="華康少女文字 Std W3" panose="04000300000000000000" pitchFamily="82" charset="-120"/>
                <a:ea typeface="華康少女文字 Std W3" panose="04000300000000000000" pitchFamily="82" charset="-120"/>
              </a:rPr>
              <a:t>自己不會</a:t>
            </a:r>
            <a:r>
              <a:rPr lang="zh-TW" altLang="zh-TW" sz="1200" b="1" dirty="0">
                <a:latin typeface="華康少女文字 Std W3" panose="04000300000000000000" pitchFamily="82" charset="-120"/>
                <a:ea typeface="華康少女文字 Std W3" panose="04000300000000000000" pitchFamily="82" charset="-120"/>
              </a:rPr>
              <a:t>僅沈浸在大學校園或書堆</a:t>
            </a:r>
            <a:r>
              <a:rPr lang="zh-TW" altLang="zh-TW" sz="1200" b="1" dirty="0" smtClean="0">
                <a:latin typeface="華康少女文字 Std W3" panose="04000300000000000000" pitchFamily="82" charset="-120"/>
                <a:ea typeface="華康少女文字 Std W3" panose="04000300000000000000" pitchFamily="82" charset="-120"/>
              </a:rPr>
              <a:t>之</a:t>
            </a:r>
            <a:endParaRPr lang="en-US" altLang="zh-TW" sz="1200" b="1" dirty="0" smtClean="0">
              <a:latin typeface="華康少女文字 Std W3" panose="04000300000000000000" pitchFamily="82" charset="-120"/>
              <a:ea typeface="華康少女文字 Std W3" panose="04000300000000000000" pitchFamily="82" charset="-120"/>
            </a:endParaRPr>
          </a:p>
          <a:p>
            <a:pPr>
              <a:lnSpc>
                <a:spcPts val="2200"/>
              </a:lnSpc>
            </a:pPr>
            <a:r>
              <a:rPr lang="zh-TW" altLang="zh-TW" sz="1200" b="1" dirty="0" smtClean="0">
                <a:latin typeface="華康少女文字 Std W3" panose="04000300000000000000" pitchFamily="82" charset="-120"/>
                <a:ea typeface="華康少女文字 Std W3" panose="04000300000000000000" pitchFamily="82" charset="-120"/>
              </a:rPr>
              <a:t>中</a:t>
            </a:r>
            <a:r>
              <a:rPr lang="zh-TW" altLang="zh-TW" sz="1200" b="1" dirty="0">
                <a:latin typeface="華康少女文字 Std W3" panose="04000300000000000000" pitchFamily="82" charset="-120"/>
                <a:ea typeface="華康少女文字 Std W3" panose="04000300000000000000" pitchFamily="82" charset="-120"/>
              </a:rPr>
              <a:t>，而與外在世界</a:t>
            </a:r>
            <a:r>
              <a:rPr lang="zh-TW" altLang="zh-TW" sz="1200" b="1" dirty="0" smtClean="0">
                <a:latin typeface="華康少女文字 Std W3" panose="04000300000000000000" pitchFamily="82" charset="-120"/>
                <a:ea typeface="華康少女文字 Std W3" panose="04000300000000000000" pitchFamily="82" charset="-120"/>
              </a:rPr>
              <a:t>脫離，</a:t>
            </a:r>
            <a:r>
              <a:rPr lang="zh-TW" altLang="zh-TW" sz="1200" b="1" dirty="0">
                <a:latin typeface="華康少女文字 Std W3" panose="04000300000000000000" pitchFamily="82" charset="-120"/>
                <a:ea typeface="華康少女文字 Std W3" panose="04000300000000000000" pitchFamily="82" charset="-120"/>
              </a:rPr>
              <a:t>並</a:t>
            </a:r>
            <a:r>
              <a:rPr lang="zh-TW" altLang="zh-TW" sz="1200" b="1" dirty="0" smtClean="0">
                <a:latin typeface="華康少女文字 Std W3" panose="04000300000000000000" pitchFamily="82" charset="-120"/>
                <a:ea typeface="華康少女文字 Std W3" panose="04000300000000000000" pitchFamily="82" charset="-120"/>
              </a:rPr>
              <a:t>能豐富</a:t>
            </a:r>
            <a:r>
              <a:rPr lang="zh-TW" altLang="zh-TW" sz="1200" b="1" dirty="0">
                <a:latin typeface="華康少女文字 Std W3" panose="04000300000000000000" pitchFamily="82" charset="-120"/>
                <a:ea typeface="華康少女文字 Std W3" panose="04000300000000000000" pitchFamily="82" charset="-120"/>
              </a:rPr>
              <a:t>及開闊大學學習</a:t>
            </a:r>
            <a:r>
              <a:rPr lang="zh-TW" altLang="zh-TW" sz="1200" b="1" dirty="0" smtClean="0">
                <a:latin typeface="華康少女文字 Std W3" panose="04000300000000000000" pitchFamily="82" charset="-120"/>
                <a:ea typeface="華康少女文字 Std W3" panose="04000300000000000000" pitchFamily="82" charset="-120"/>
              </a:rPr>
              <a:t>的</a:t>
            </a:r>
            <a:endParaRPr lang="en-US" altLang="zh-TW" sz="1200" b="1" dirty="0" smtClean="0">
              <a:latin typeface="華康少女文字 Std W3" panose="04000300000000000000" pitchFamily="82" charset="-120"/>
              <a:ea typeface="華康少女文字 Std W3" panose="04000300000000000000" pitchFamily="82" charset="-120"/>
            </a:endParaRPr>
          </a:p>
          <a:p>
            <a:pPr>
              <a:lnSpc>
                <a:spcPts val="2200"/>
              </a:lnSpc>
            </a:pPr>
            <a:r>
              <a:rPr lang="zh-TW" altLang="zh-TW" sz="1200" b="1" dirty="0" smtClean="0">
                <a:latin typeface="華康少女文字 Std W3" panose="04000300000000000000" pitchFamily="82" charset="-120"/>
                <a:ea typeface="華康少女文字 Std W3" panose="04000300000000000000" pitchFamily="82" charset="-120"/>
              </a:rPr>
              <a:t>視野</a:t>
            </a:r>
            <a:r>
              <a:rPr lang="zh-TW" altLang="zh-TW" sz="1200" b="1" dirty="0">
                <a:latin typeface="華康少女文字 Std W3" panose="04000300000000000000" pitchFamily="82" charset="-120"/>
                <a:ea typeface="華康少女文字 Std W3" panose="04000300000000000000" pitchFamily="82" charset="-120"/>
              </a:rPr>
              <a:t>。</a:t>
            </a:r>
          </a:p>
        </p:txBody>
      </p:sp>
    </p:spTree>
    <p:extLst>
      <p:ext uri="{BB962C8B-B14F-4D97-AF65-F5344CB8AC3E}">
        <p14:creationId xmlns:p14="http://schemas.microsoft.com/office/powerpoint/2010/main" val="11743818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字方塊 12"/>
          <p:cNvSpPr txBox="1"/>
          <p:nvPr/>
        </p:nvSpPr>
        <p:spPr>
          <a:xfrm>
            <a:off x="1179327" y="1396299"/>
            <a:ext cx="8435323" cy="892552"/>
          </a:xfrm>
          <a:prstGeom prst="rect">
            <a:avLst/>
          </a:prstGeom>
          <a:noFill/>
        </p:spPr>
        <p:txBody>
          <a:bodyPr wrap="none" rtlCol="0">
            <a:spAutoFit/>
          </a:bodyPr>
          <a:lstStyle/>
          <a:p>
            <a:r>
              <a:rPr lang="zh-TW" altLang="en-US" b="1" dirty="0">
                <a:latin typeface="華康中圓體" panose="020F0509000000000000" pitchFamily="49" charset="-120"/>
                <a:ea typeface="華康中圓體" panose="020F0509000000000000" pitchFamily="49" charset="-120"/>
              </a:rPr>
              <a:t>一加一大於二 </a:t>
            </a:r>
            <a:r>
              <a:rPr lang="el-GR" altLang="zh-TW" b="1" dirty="0">
                <a:latin typeface="華康中圓體" panose="020F0509000000000000" pitchFamily="49" charset="-120"/>
                <a:ea typeface="華康中圓體" panose="020F0509000000000000" pitchFamily="49" charset="-120"/>
              </a:rPr>
              <a:t>π</a:t>
            </a:r>
            <a:r>
              <a:rPr lang="zh-TW" altLang="en-US" b="1" dirty="0">
                <a:latin typeface="華康中圓體" panose="020F0509000000000000" pitchFamily="49" charset="-120"/>
                <a:ea typeface="華康中圓體" panose="020F0509000000000000" pitchFamily="49" charset="-120"/>
              </a:rPr>
              <a:t>型人是</a:t>
            </a:r>
            <a:r>
              <a:rPr lang="zh-TW" altLang="en-US" b="1" dirty="0" smtClean="0">
                <a:latin typeface="華康中圓體" panose="020F0509000000000000" pitchFamily="49" charset="-120"/>
                <a:ea typeface="華康中圓體" panose="020F0509000000000000" pitchFamily="49" charset="-120"/>
              </a:rPr>
              <a:t>趨勢，單一</a:t>
            </a:r>
            <a:r>
              <a:rPr lang="zh-TW" altLang="en-US" b="1" dirty="0">
                <a:latin typeface="華康中圓體" panose="020F0509000000000000" pitchFamily="49" charset="-120"/>
                <a:ea typeface="華康中圓體" panose="020F0509000000000000" pitchFamily="49" charset="-120"/>
              </a:rPr>
              <a:t>專長無法滿足職場所</a:t>
            </a:r>
            <a:r>
              <a:rPr lang="zh-TW" altLang="en-US" b="1" dirty="0" smtClean="0">
                <a:latin typeface="華康中圓體" panose="020F0509000000000000" pitchFamily="49" charset="-120"/>
                <a:ea typeface="華康中圓體" panose="020F0509000000000000" pitchFamily="49" charset="-120"/>
              </a:rPr>
              <a:t>需。請為你的學位加值！</a:t>
            </a:r>
            <a:endParaRPr lang="en-US" altLang="zh-TW" b="1" dirty="0" smtClean="0">
              <a:latin typeface="華康中圓體" panose="020F0509000000000000" pitchFamily="49" charset="-120"/>
              <a:ea typeface="華康中圓體" panose="020F0509000000000000" pitchFamily="49" charset="-120"/>
            </a:endParaRPr>
          </a:p>
          <a:p>
            <a:r>
              <a:rPr lang="zh-TW" altLang="zh-TW" b="1" dirty="0" smtClean="0">
                <a:latin typeface="華康中圓體" panose="020F0509000000000000" pitchFamily="49" charset="-120"/>
                <a:ea typeface="華康中圓體" panose="020F0509000000000000" pitchFamily="49" charset="-120"/>
              </a:rPr>
              <a:t>有系統</a:t>
            </a:r>
            <a:r>
              <a:rPr lang="zh-TW" altLang="en-US" b="1" dirty="0" smtClean="0">
                <a:latin typeface="華康中圓體" panose="020F0509000000000000" pitchFamily="49" charset="-120"/>
                <a:ea typeface="華康中圓體" panose="020F0509000000000000" pitchFamily="49" charset="-120"/>
              </a:rPr>
              <a:t>的</a:t>
            </a:r>
            <a:r>
              <a:rPr lang="zh-TW" altLang="zh-TW" b="1" dirty="0" smtClean="0">
                <a:latin typeface="華康中圓體" panose="020F0509000000000000" pitchFamily="49" charset="-120"/>
                <a:ea typeface="華康中圓體" panose="020F0509000000000000" pitchFamily="49" charset="-120"/>
              </a:rPr>
              <a:t>修</a:t>
            </a:r>
            <a:r>
              <a:rPr lang="zh-TW" altLang="zh-TW" b="1" dirty="0">
                <a:latin typeface="華康中圓體" panose="020F0509000000000000" pitchFamily="49" charset="-120"/>
                <a:ea typeface="華康中圓體" panose="020F0509000000000000" pitchFamily="49" charset="-120"/>
              </a:rPr>
              <a:t>雙主修、輔系及</a:t>
            </a:r>
            <a:r>
              <a:rPr lang="zh-TW" altLang="zh-TW" b="1" dirty="0" smtClean="0">
                <a:latin typeface="華康中圓體" panose="020F0509000000000000" pitchFamily="49" charset="-120"/>
                <a:ea typeface="華康中圓體" panose="020F0509000000000000" pitchFamily="49" charset="-120"/>
              </a:rPr>
              <a:t>學分學程，透過</a:t>
            </a:r>
            <a:r>
              <a:rPr lang="zh-TW" altLang="zh-TW" b="1" dirty="0">
                <a:latin typeface="華康中圓體" panose="020F0509000000000000" pitchFamily="49" charset="-120"/>
                <a:ea typeface="華康中圓體" panose="020F0509000000000000" pitchFamily="49" charset="-120"/>
              </a:rPr>
              <a:t>跨領域學習，</a:t>
            </a:r>
            <a:r>
              <a:rPr lang="zh-TW" altLang="zh-TW" b="1" dirty="0" smtClean="0">
                <a:latin typeface="華康中圓體" panose="020F0509000000000000" pitchFamily="49" charset="-120"/>
                <a:ea typeface="華康中圓體" panose="020F0509000000000000" pitchFamily="49" charset="-120"/>
              </a:rPr>
              <a:t>創造獨特</a:t>
            </a:r>
            <a:r>
              <a:rPr lang="zh-TW" altLang="zh-TW" b="1" dirty="0">
                <a:latin typeface="華康中圓體" panose="020F0509000000000000" pitchFamily="49" charset="-120"/>
                <a:ea typeface="華康中圓體" panose="020F0509000000000000" pitchFamily="49" charset="-120"/>
              </a:rPr>
              <a:t>的競爭</a:t>
            </a:r>
            <a:r>
              <a:rPr lang="zh-TW" altLang="zh-TW" b="1" dirty="0" smtClean="0">
                <a:latin typeface="華康中圓體" panose="020F0509000000000000" pitchFamily="49" charset="-120"/>
                <a:ea typeface="華康中圓體" panose="020F0509000000000000" pitchFamily="49" charset="-120"/>
              </a:rPr>
              <a:t>優勢。</a:t>
            </a:r>
            <a:endParaRPr lang="zh-TW" altLang="zh-TW" sz="1600" b="1" dirty="0">
              <a:latin typeface="華康中圓體" panose="020F0509000000000000" pitchFamily="49" charset="-120"/>
              <a:ea typeface="華康中圓體" panose="020F0509000000000000" pitchFamily="49" charset="-120"/>
            </a:endParaRPr>
          </a:p>
          <a:p>
            <a:endParaRPr lang="zh-TW" altLang="en-US" sz="1600" b="1" dirty="0">
              <a:solidFill>
                <a:srgbClr val="FF0000"/>
              </a:solidFill>
              <a:latin typeface="華康中圓體" panose="020F0509000000000000" pitchFamily="49" charset="-120"/>
              <a:ea typeface="華康中圓體" panose="020F0509000000000000" pitchFamily="49" charset="-120"/>
            </a:endParaRPr>
          </a:p>
        </p:txBody>
      </p:sp>
      <p:pic>
        <p:nvPicPr>
          <p:cNvPr id="5" name="圖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04457" y="146660"/>
            <a:ext cx="696907" cy="699414"/>
          </a:xfrm>
          <a:prstGeom prst="rect">
            <a:avLst/>
          </a:prstGeom>
        </p:spPr>
      </p:pic>
      <p:sp>
        <p:nvSpPr>
          <p:cNvPr id="6" name="文字方塊 5"/>
          <p:cNvSpPr txBox="1"/>
          <p:nvPr/>
        </p:nvSpPr>
        <p:spPr>
          <a:xfrm>
            <a:off x="3727269" y="189011"/>
            <a:ext cx="2877711" cy="400110"/>
          </a:xfrm>
          <a:prstGeom prst="rect">
            <a:avLst/>
          </a:prstGeom>
          <a:noFill/>
        </p:spPr>
        <p:txBody>
          <a:bodyPr wrap="none" rtlCol="0">
            <a:spAutoFit/>
          </a:bodyPr>
          <a:lstStyle/>
          <a:p>
            <a:r>
              <a:rPr lang="zh-TW" altLang="en-US" sz="2000" b="1" dirty="0">
                <a:solidFill>
                  <a:srgbClr val="7030A0"/>
                </a:solidFill>
                <a:latin typeface="華康中圓體" panose="020F0509000000000000" pitchFamily="49" charset="-120"/>
                <a:ea typeface="華康中圓體" panose="020F0509000000000000" pitchFamily="49" charset="-120"/>
              </a:rPr>
              <a:t>大學只能拿一個學位</a:t>
            </a:r>
            <a:r>
              <a:rPr lang="zh-TW" altLang="en-US" sz="2000" b="1" dirty="0" smtClean="0">
                <a:solidFill>
                  <a:srgbClr val="7030A0"/>
                </a:solidFill>
                <a:latin typeface="華康中圓體" panose="020F0509000000000000" pitchFamily="49" charset="-120"/>
                <a:ea typeface="華康中圓體" panose="020F0509000000000000" pitchFamily="49" charset="-120"/>
              </a:rPr>
              <a:t>嗎</a:t>
            </a:r>
            <a:r>
              <a:rPr lang="en-US" altLang="zh-TW" sz="2000" b="1" dirty="0" smtClean="0">
                <a:solidFill>
                  <a:srgbClr val="7030A0"/>
                </a:solidFill>
                <a:latin typeface="華康中圓體" panose="020F0509000000000000" pitchFamily="49" charset="-120"/>
                <a:ea typeface="華康中圓體" panose="020F0509000000000000" pitchFamily="49" charset="-120"/>
              </a:rPr>
              <a:t>?</a:t>
            </a:r>
            <a:endParaRPr lang="zh-TW" altLang="en-US" sz="2000" b="1" dirty="0">
              <a:solidFill>
                <a:srgbClr val="FF6699"/>
              </a:solidFill>
              <a:latin typeface="華康中圓體" panose="020F0509000000000000" pitchFamily="49" charset="-120"/>
              <a:ea typeface="華康中圓體" panose="020F0509000000000000" pitchFamily="49" charset="-120"/>
            </a:endParaRPr>
          </a:p>
        </p:txBody>
      </p:sp>
      <p:sp>
        <p:nvSpPr>
          <p:cNvPr id="10" name="Line 11"/>
          <p:cNvSpPr>
            <a:spLocks noChangeShapeType="1"/>
          </p:cNvSpPr>
          <p:nvPr/>
        </p:nvSpPr>
        <p:spPr bwMode="auto">
          <a:xfrm flipH="1">
            <a:off x="3747440" y="612558"/>
            <a:ext cx="4064910" cy="5445"/>
          </a:xfrm>
          <a:prstGeom prst="line">
            <a:avLst/>
          </a:prstGeom>
          <a:noFill/>
          <a:ln w="25400">
            <a:solidFill>
              <a:schemeClr val="bg1">
                <a:lumMod val="65000"/>
              </a:schemeClr>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latin typeface="華康中圓體" panose="020F0509000000000000" pitchFamily="49" charset="-120"/>
              <a:ea typeface="華康中圓體" panose="020F0509000000000000" pitchFamily="49" charset="-120"/>
            </a:endParaRPr>
          </a:p>
        </p:txBody>
      </p:sp>
      <p:pic>
        <p:nvPicPr>
          <p:cNvPr id="28" name="圖片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981" y="172009"/>
            <a:ext cx="2490991" cy="660303"/>
          </a:xfrm>
          <a:prstGeom prst="rect">
            <a:avLst/>
          </a:prstGeom>
        </p:spPr>
      </p:pic>
      <p:sp>
        <p:nvSpPr>
          <p:cNvPr id="31" name="文字方塊 30"/>
          <p:cNvSpPr txBox="1"/>
          <p:nvPr/>
        </p:nvSpPr>
        <p:spPr>
          <a:xfrm>
            <a:off x="1090302" y="2629268"/>
            <a:ext cx="1338828" cy="1323439"/>
          </a:xfrm>
          <a:prstGeom prst="rect">
            <a:avLst/>
          </a:prstGeom>
          <a:noFill/>
        </p:spPr>
        <p:txBody>
          <a:bodyPr wrap="none" rtlCol="0">
            <a:spAutoFit/>
          </a:bodyPr>
          <a:lstStyle/>
          <a:p>
            <a:r>
              <a:rPr lang="en-US" altLang="zh-TW" sz="2000" b="1" dirty="0">
                <a:latin typeface="華康中圓體" panose="020F0509000000000000" pitchFamily="49" charset="-120"/>
                <a:ea typeface="華康中圓體" panose="020F0509000000000000" pitchFamily="49" charset="-120"/>
              </a:rPr>
              <a:t>(1)</a:t>
            </a:r>
            <a:r>
              <a:rPr lang="zh-TW" altLang="zh-TW" sz="2000" b="1" dirty="0">
                <a:latin typeface="華康中圓體" panose="020F0509000000000000" pitchFamily="49" charset="-120"/>
                <a:ea typeface="華康中圓體" panose="020F0509000000000000" pitchFamily="49" charset="-120"/>
              </a:rPr>
              <a:t>雙主修</a:t>
            </a:r>
          </a:p>
          <a:p>
            <a:endParaRPr lang="zh-TW" altLang="en-US" sz="2000" b="1" dirty="0">
              <a:latin typeface="華康中圓體" panose="020F0509000000000000" pitchFamily="49" charset="-120"/>
              <a:ea typeface="華康中圓體" panose="020F0509000000000000" pitchFamily="49" charset="-120"/>
            </a:endParaRPr>
          </a:p>
          <a:p>
            <a:endParaRPr lang="zh-TW" altLang="en-US" sz="2000" b="1" dirty="0">
              <a:latin typeface="華康中圓體" panose="020F0509000000000000" pitchFamily="49" charset="-120"/>
              <a:ea typeface="華康中圓體" panose="020F0509000000000000" pitchFamily="49" charset="-120"/>
            </a:endParaRPr>
          </a:p>
          <a:p>
            <a:endParaRPr lang="zh-TW" altLang="en-US" sz="2000" b="1" dirty="0">
              <a:latin typeface="華康中圓體" panose="020F0509000000000000" pitchFamily="49" charset="-120"/>
              <a:ea typeface="華康中圓體" panose="020F0509000000000000" pitchFamily="49" charset="-120"/>
            </a:endParaRPr>
          </a:p>
        </p:txBody>
      </p:sp>
      <p:sp>
        <p:nvSpPr>
          <p:cNvPr id="33" name="文字方塊 32"/>
          <p:cNvSpPr txBox="1"/>
          <p:nvPr/>
        </p:nvSpPr>
        <p:spPr>
          <a:xfrm>
            <a:off x="1115957" y="4457571"/>
            <a:ext cx="1082348" cy="1631216"/>
          </a:xfrm>
          <a:prstGeom prst="rect">
            <a:avLst/>
          </a:prstGeom>
          <a:noFill/>
        </p:spPr>
        <p:txBody>
          <a:bodyPr wrap="none" rtlCol="0">
            <a:spAutoFit/>
          </a:bodyPr>
          <a:lstStyle/>
          <a:p>
            <a:r>
              <a:rPr lang="en-US" altLang="zh-TW" sz="2000" b="1" dirty="0" smtClean="0">
                <a:latin typeface="華康中圓體" panose="020F0509000000000000" pitchFamily="49" charset="-120"/>
                <a:ea typeface="華康中圓體" panose="020F0509000000000000" pitchFamily="49" charset="-120"/>
              </a:rPr>
              <a:t>(</a:t>
            </a:r>
            <a:r>
              <a:rPr lang="en-US" altLang="zh-TW" sz="2000" b="1" dirty="0">
                <a:latin typeface="華康中圓體" panose="020F0509000000000000" pitchFamily="49" charset="-120"/>
                <a:ea typeface="華康中圓體" panose="020F0509000000000000" pitchFamily="49" charset="-120"/>
              </a:rPr>
              <a:t>2)</a:t>
            </a:r>
            <a:r>
              <a:rPr lang="zh-TW" altLang="zh-TW" sz="2000" b="1" dirty="0">
                <a:latin typeface="華康中圓體" panose="020F0509000000000000" pitchFamily="49" charset="-120"/>
                <a:ea typeface="華康中圓體" panose="020F0509000000000000" pitchFamily="49" charset="-120"/>
              </a:rPr>
              <a:t>輔系</a:t>
            </a:r>
          </a:p>
          <a:p>
            <a:endParaRPr lang="zh-TW" altLang="zh-TW" sz="2000" b="1" dirty="0">
              <a:latin typeface="華康中圓體" panose="020F0509000000000000" pitchFamily="49" charset="-120"/>
              <a:ea typeface="華康中圓體" panose="020F0509000000000000" pitchFamily="49" charset="-120"/>
            </a:endParaRPr>
          </a:p>
          <a:p>
            <a:endParaRPr lang="zh-TW" altLang="en-US" sz="2000" b="1" dirty="0">
              <a:latin typeface="華康中圓體" panose="020F0509000000000000" pitchFamily="49" charset="-120"/>
              <a:ea typeface="華康中圓體" panose="020F0509000000000000" pitchFamily="49" charset="-120"/>
            </a:endParaRPr>
          </a:p>
          <a:p>
            <a:endParaRPr lang="zh-TW" altLang="en-US" sz="2000" b="1" dirty="0">
              <a:latin typeface="華康中圓體" panose="020F0509000000000000" pitchFamily="49" charset="-120"/>
              <a:ea typeface="華康中圓體" panose="020F0509000000000000" pitchFamily="49" charset="-120"/>
            </a:endParaRPr>
          </a:p>
          <a:p>
            <a:endParaRPr lang="zh-TW" altLang="en-US" sz="2000" b="1" dirty="0">
              <a:latin typeface="華康中圓體" panose="020F0509000000000000" pitchFamily="49" charset="-120"/>
              <a:ea typeface="華康中圓體" panose="020F0509000000000000" pitchFamily="49" charset="-120"/>
            </a:endParaRPr>
          </a:p>
        </p:txBody>
      </p:sp>
      <p:graphicFrame>
        <p:nvGraphicFramePr>
          <p:cNvPr id="2" name="表格 1"/>
          <p:cNvGraphicFramePr>
            <a:graphicFrameLocks noGrp="1"/>
          </p:cNvGraphicFramePr>
          <p:nvPr>
            <p:extLst>
              <p:ext uri="{D42A27DB-BD31-4B8C-83A1-F6EECF244321}">
                <p14:modId xmlns:p14="http://schemas.microsoft.com/office/powerpoint/2010/main" val="920472835"/>
              </p:ext>
            </p:extLst>
          </p:nvPr>
        </p:nvGraphicFramePr>
        <p:xfrm>
          <a:off x="1532600" y="3162670"/>
          <a:ext cx="8561360" cy="1097280"/>
        </p:xfrm>
        <a:graphic>
          <a:graphicData uri="http://schemas.openxmlformats.org/drawingml/2006/table">
            <a:tbl>
              <a:tblPr firstRow="1" bandRow="1">
                <a:tableStyleId>{21E4AEA4-8DFA-4A89-87EB-49C32662AFE0}</a:tableStyleId>
              </a:tblPr>
              <a:tblGrid>
                <a:gridCol w="4007140">
                  <a:extLst>
                    <a:ext uri="{9D8B030D-6E8A-4147-A177-3AD203B41FA5}">
                      <a16:colId xmlns="" xmlns:a16="http://schemas.microsoft.com/office/drawing/2014/main" val="20000"/>
                    </a:ext>
                  </a:extLst>
                </a:gridCol>
                <a:gridCol w="3147060">
                  <a:extLst>
                    <a:ext uri="{9D8B030D-6E8A-4147-A177-3AD203B41FA5}">
                      <a16:colId xmlns="" xmlns:a16="http://schemas.microsoft.com/office/drawing/2014/main" val="20001"/>
                    </a:ext>
                  </a:extLst>
                </a:gridCol>
                <a:gridCol w="1407160">
                  <a:extLst>
                    <a:ext uri="{9D8B030D-6E8A-4147-A177-3AD203B41FA5}">
                      <a16:colId xmlns="" xmlns:a16="http://schemas.microsoft.com/office/drawing/2014/main" val="20002"/>
                    </a:ext>
                  </a:extLst>
                </a:gridCol>
              </a:tblGrid>
              <a:tr h="0">
                <a:tc>
                  <a:txBody>
                    <a:bodyPr/>
                    <a:lstStyle/>
                    <a:p>
                      <a:pPr algn="ctr">
                        <a:spcAft>
                          <a:spcPts val="0"/>
                        </a:spcAft>
                      </a:pPr>
                      <a:r>
                        <a:rPr lang="zh-TW" sz="1800" kern="100" dirty="0">
                          <a:effectLst/>
                          <a:latin typeface="華康中圓體" panose="020F0509000000000000" pitchFamily="49" charset="-120"/>
                          <a:ea typeface="華康中圓體" panose="020F0509000000000000" pitchFamily="49" charset="-120"/>
                        </a:rPr>
                        <a:t>申請期程</a:t>
                      </a:r>
                      <a:endParaRPr lang="zh-TW" sz="1800" kern="100" dirty="0">
                        <a:effectLst/>
                        <a:latin typeface="華康中圓體" panose="020F0509000000000000" pitchFamily="49" charset="-120"/>
                        <a:ea typeface="華康中圓體" panose="020F0509000000000000" pitchFamily="49" charset="-120"/>
                        <a:cs typeface="Times New Roman" panose="02020603050405020304" pitchFamily="18" charset="0"/>
                      </a:endParaRPr>
                    </a:p>
                  </a:txBody>
                  <a:tcPr marL="68580" marR="68580" marT="0" marB="0"/>
                </a:tc>
                <a:tc>
                  <a:txBody>
                    <a:bodyPr/>
                    <a:lstStyle/>
                    <a:p>
                      <a:pPr algn="ctr">
                        <a:spcAft>
                          <a:spcPts val="0"/>
                        </a:spcAft>
                      </a:pPr>
                      <a:r>
                        <a:rPr lang="zh-TW" sz="1800" kern="100" dirty="0">
                          <a:effectLst/>
                          <a:latin typeface="華康中圓體" panose="020F0509000000000000" pitchFamily="49" charset="-120"/>
                          <a:ea typeface="華康中圓體" panose="020F0509000000000000" pitchFamily="49" charset="-120"/>
                        </a:rPr>
                        <a:t>修習學分數</a:t>
                      </a:r>
                      <a:endParaRPr lang="zh-TW" sz="1800" kern="100" dirty="0">
                        <a:effectLst/>
                        <a:latin typeface="華康中圓體" panose="020F0509000000000000" pitchFamily="49" charset="-120"/>
                        <a:ea typeface="華康中圓體" panose="020F0509000000000000" pitchFamily="49" charset="-120"/>
                        <a:cs typeface="Times New Roman" panose="02020603050405020304" pitchFamily="18" charset="0"/>
                      </a:endParaRPr>
                    </a:p>
                  </a:txBody>
                  <a:tcPr marL="68580" marR="68580" marT="0" marB="0"/>
                </a:tc>
                <a:tc>
                  <a:txBody>
                    <a:bodyPr/>
                    <a:lstStyle/>
                    <a:p>
                      <a:pPr algn="ctr">
                        <a:spcAft>
                          <a:spcPts val="0"/>
                        </a:spcAft>
                      </a:pPr>
                      <a:r>
                        <a:rPr lang="zh-TW" sz="1800" kern="100" dirty="0">
                          <a:effectLst/>
                          <a:latin typeface="華康中圓體" panose="020F0509000000000000" pitchFamily="49" charset="-120"/>
                          <a:ea typeface="華康中圓體" panose="020F0509000000000000" pitchFamily="49" charset="-120"/>
                        </a:rPr>
                        <a:t>可加修個數</a:t>
                      </a:r>
                      <a:endParaRPr lang="zh-TW" sz="1800" kern="100" dirty="0">
                        <a:effectLst/>
                        <a:latin typeface="華康中圓體" panose="020F0509000000000000" pitchFamily="49" charset="-120"/>
                        <a:ea typeface="華康中圓體" panose="020F0509000000000000" pitchFamily="49" charset="-120"/>
                        <a:cs typeface="Times New Roman" panose="02020603050405020304" pitchFamily="18" charset="0"/>
                      </a:endParaRPr>
                    </a:p>
                  </a:txBody>
                  <a:tcPr marL="68580" marR="68580" marT="0" marB="0"/>
                </a:tc>
                <a:extLst>
                  <a:ext uri="{0D108BD9-81ED-4DB2-BD59-A6C34878D82A}">
                    <a16:rowId xmlns="" xmlns:a16="http://schemas.microsoft.com/office/drawing/2014/main" val="10000"/>
                  </a:ext>
                </a:extLst>
              </a:tr>
              <a:tr h="0">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lang="zh-TW" sz="1800" b="0" kern="100" dirty="0">
                          <a:solidFill>
                            <a:sysClr val="windowText" lastClr="000000"/>
                          </a:solidFill>
                          <a:effectLst/>
                          <a:latin typeface="華康中圓體" panose="020F0509000000000000" pitchFamily="49" charset="-120"/>
                          <a:ea typeface="華康中圓體" panose="020F0509000000000000" pitchFamily="49" charset="-120"/>
                          <a:cs typeface="+mn-cs"/>
                        </a:rPr>
                        <a:t>可於一至四年級（不含延畢</a:t>
                      </a:r>
                      <a:r>
                        <a:rPr lang="zh-TW" sz="1800" b="0" kern="100" dirty="0" smtClean="0">
                          <a:solidFill>
                            <a:sysClr val="windowText" lastClr="000000"/>
                          </a:solidFill>
                          <a:effectLst/>
                          <a:latin typeface="華康中圓體" panose="020F0509000000000000" pitchFamily="49" charset="-120"/>
                          <a:ea typeface="華康中圓體" panose="020F0509000000000000" pitchFamily="49" charset="-120"/>
                          <a:cs typeface="+mn-cs"/>
                        </a:rPr>
                        <a:t>期間）</a:t>
                      </a:r>
                      <a:r>
                        <a:rPr lang="zh-TW" sz="1800" b="0" kern="100" dirty="0">
                          <a:solidFill>
                            <a:sysClr val="windowText" lastClr="000000"/>
                          </a:solidFill>
                          <a:effectLst/>
                          <a:latin typeface="華康中圓體" panose="020F0509000000000000" pitchFamily="49" charset="-120"/>
                          <a:ea typeface="華康中圓體" panose="020F0509000000000000" pitchFamily="49" charset="-120"/>
                          <a:cs typeface="+mn-cs"/>
                        </a:rPr>
                        <a:t>，每學年度第二</a:t>
                      </a:r>
                      <a:r>
                        <a:rPr lang="zh-TW" sz="1800" b="0" kern="100" dirty="0" smtClean="0">
                          <a:solidFill>
                            <a:sysClr val="windowText" lastClr="000000"/>
                          </a:solidFill>
                          <a:effectLst/>
                          <a:latin typeface="華康中圓體" panose="020F0509000000000000" pitchFamily="49" charset="-120"/>
                          <a:ea typeface="華康中圓體" panose="020F0509000000000000" pitchFamily="49" charset="-120"/>
                          <a:cs typeface="+mn-cs"/>
                        </a:rPr>
                        <a:t>學期</a:t>
                      </a:r>
                      <a:r>
                        <a:rPr lang="zh-TW" altLang="en-US" sz="1800" b="0" kern="100" dirty="0" smtClean="0">
                          <a:solidFill>
                            <a:sysClr val="windowText" lastClr="000000"/>
                          </a:solidFill>
                          <a:effectLst/>
                          <a:latin typeface="華康中圓體" panose="020F0509000000000000" pitchFamily="49" charset="-120"/>
                          <a:ea typeface="華康中圓體" panose="020F0509000000000000" pitchFamily="49" charset="-120"/>
                          <a:cs typeface="+mn-cs"/>
                        </a:rPr>
                        <a:t>線上</a:t>
                      </a:r>
                      <a:r>
                        <a:rPr lang="zh-TW" sz="1800" b="0" kern="100" dirty="0" smtClean="0">
                          <a:solidFill>
                            <a:sysClr val="windowText" lastClr="000000"/>
                          </a:solidFill>
                          <a:effectLst/>
                          <a:latin typeface="華康中圓體" panose="020F0509000000000000" pitchFamily="49" charset="-120"/>
                          <a:ea typeface="華康中圓體" panose="020F0509000000000000" pitchFamily="49" charset="-120"/>
                          <a:cs typeface="+mn-cs"/>
                        </a:rPr>
                        <a:t>提出申請。</a:t>
                      </a:r>
                      <a:endParaRPr lang="en-US" altLang="zh-TW" sz="1800" b="0" kern="100" dirty="0" smtClean="0">
                        <a:solidFill>
                          <a:sysClr val="windowText" lastClr="000000"/>
                        </a:solidFill>
                        <a:effectLst/>
                        <a:latin typeface="華康中圓體" panose="020F0509000000000000" pitchFamily="49" charset="-120"/>
                        <a:ea typeface="華康中圓體" panose="020F0509000000000000" pitchFamily="49" charset="-120"/>
                        <a:cs typeface="+mn-cs"/>
                      </a:endParaRP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lang="zh-TW" altLang="en-US" sz="1800" b="0" kern="100" dirty="0" smtClean="0">
                          <a:solidFill>
                            <a:sysClr val="windowText" lastClr="000000"/>
                          </a:solidFill>
                          <a:effectLst/>
                          <a:latin typeface="華康中圓體" panose="020F0509000000000000" pitchFamily="49" charset="-120"/>
                          <a:ea typeface="華康中圓體" panose="020F0509000000000000" pitchFamily="49" charset="-120"/>
                          <a:cs typeface="+mn-cs"/>
                        </a:rPr>
                        <a:t>部分學系兼採事後認證。</a:t>
                      </a:r>
                      <a:r>
                        <a:rPr lang="zh-TW" sz="1800" b="0" kern="100" dirty="0" smtClean="0">
                          <a:solidFill>
                            <a:sysClr val="windowText" lastClr="000000"/>
                          </a:solidFill>
                          <a:effectLst/>
                          <a:latin typeface="華康中圓體" panose="020F0509000000000000" pitchFamily="49" charset="-120"/>
                          <a:ea typeface="華康中圓體" panose="020F0509000000000000" pitchFamily="49" charset="-120"/>
                          <a:cs typeface="+mn-cs"/>
                        </a:rPr>
                        <a:t> </a:t>
                      </a:r>
                      <a:endParaRPr lang="zh-TW" sz="1800" b="0" kern="100" dirty="0">
                        <a:solidFill>
                          <a:sysClr val="windowText" lastClr="000000"/>
                        </a:solidFill>
                        <a:effectLst/>
                        <a:latin typeface="華康中圓體" panose="020F0509000000000000" pitchFamily="49" charset="-120"/>
                        <a:ea typeface="華康中圓體" panose="020F0509000000000000" pitchFamily="49" charset="-120"/>
                        <a:cs typeface="+mn-cs"/>
                      </a:endParaRPr>
                    </a:p>
                  </a:txBody>
                  <a:tcPr marL="68580" marR="68580" marT="0" marB="0"/>
                </a:tc>
                <a:tc>
                  <a:txBody>
                    <a:bodyPr/>
                    <a:lstStyle/>
                    <a:p>
                      <a:pPr>
                        <a:spcAft>
                          <a:spcPts val="0"/>
                        </a:spcAft>
                      </a:pPr>
                      <a:r>
                        <a:rPr lang="zh-TW" sz="1800" kern="100" dirty="0">
                          <a:effectLst/>
                          <a:latin typeface="華康中圓體" panose="020F0509000000000000" pitchFamily="49" charset="-120"/>
                          <a:ea typeface="華康中圓體" panose="020F0509000000000000" pitchFamily="49" charset="-120"/>
                        </a:rPr>
                        <a:t>修滿加修學系規定之全部專業課程之科目及學分</a:t>
                      </a:r>
                      <a:r>
                        <a:rPr lang="en-US" sz="1800" kern="100" dirty="0" smtClean="0">
                          <a:effectLst/>
                          <a:latin typeface="華康中圓體" panose="020F0509000000000000" pitchFamily="49" charset="-120"/>
                          <a:ea typeface="華康中圓體" panose="020F0509000000000000" pitchFamily="49" charset="-120"/>
                        </a:rPr>
                        <a:t>(44〜75</a:t>
                      </a:r>
                      <a:r>
                        <a:rPr lang="en-US" sz="1800" kern="100" dirty="0">
                          <a:effectLst/>
                          <a:latin typeface="華康中圓體" panose="020F0509000000000000" pitchFamily="49" charset="-120"/>
                          <a:ea typeface="華康中圓體" panose="020F0509000000000000" pitchFamily="49" charset="-120"/>
                        </a:rPr>
                        <a:t>)</a:t>
                      </a:r>
                      <a:r>
                        <a:rPr lang="zh-TW" sz="1800" kern="100" dirty="0">
                          <a:effectLst/>
                          <a:latin typeface="華康中圓體" panose="020F0509000000000000" pitchFamily="49" charset="-120"/>
                          <a:ea typeface="華康中圓體" panose="020F0509000000000000" pitchFamily="49" charset="-120"/>
                        </a:rPr>
                        <a:t>。 </a:t>
                      </a:r>
                      <a:endParaRPr lang="zh-TW" sz="1800" kern="100" dirty="0">
                        <a:effectLst/>
                        <a:latin typeface="華康中圓體" panose="020F0509000000000000" pitchFamily="49" charset="-120"/>
                        <a:ea typeface="華康中圓體" panose="020F0509000000000000" pitchFamily="49" charset="-120"/>
                        <a:cs typeface="Times New Roman" panose="02020603050405020304" pitchFamily="18" charset="0"/>
                      </a:endParaRPr>
                    </a:p>
                  </a:txBody>
                  <a:tcPr marL="68580" marR="68580" marT="0" marB="0"/>
                </a:tc>
                <a:tc>
                  <a:txBody>
                    <a:bodyPr/>
                    <a:lstStyle/>
                    <a:p>
                      <a:pPr algn="ctr">
                        <a:spcAft>
                          <a:spcPts val="0"/>
                        </a:spcAft>
                      </a:pPr>
                      <a:r>
                        <a:rPr lang="en-US" sz="1800" kern="100" dirty="0">
                          <a:effectLst/>
                          <a:latin typeface="華康中圓體" panose="020F0509000000000000" pitchFamily="49" charset="-120"/>
                          <a:ea typeface="華康中圓體" panose="020F0509000000000000" pitchFamily="49" charset="-120"/>
                        </a:rPr>
                        <a:t>1</a:t>
                      </a:r>
                      <a:r>
                        <a:rPr lang="zh-TW" sz="1800" kern="100" dirty="0">
                          <a:effectLst/>
                          <a:latin typeface="華康中圓體" panose="020F0509000000000000" pitchFamily="49" charset="-120"/>
                          <a:ea typeface="華康中圓體" panose="020F0509000000000000" pitchFamily="49" charset="-120"/>
                        </a:rPr>
                        <a:t>個</a:t>
                      </a:r>
                      <a:endParaRPr lang="zh-TW" sz="1800" kern="100" dirty="0">
                        <a:effectLst/>
                        <a:latin typeface="華康中圓體" panose="020F0509000000000000" pitchFamily="49" charset="-120"/>
                        <a:ea typeface="華康中圓體" panose="020F0509000000000000" pitchFamily="49" charset="-120"/>
                        <a:cs typeface="Times New Roman" panose="02020603050405020304" pitchFamily="18" charset="0"/>
                      </a:endParaRPr>
                    </a:p>
                  </a:txBody>
                  <a:tcPr marL="68580" marR="68580" marT="0" marB="0" anchor="ctr"/>
                </a:tc>
                <a:extLst>
                  <a:ext uri="{0D108BD9-81ED-4DB2-BD59-A6C34878D82A}">
                    <a16:rowId xmlns="" xmlns:a16="http://schemas.microsoft.com/office/drawing/2014/main" val="10001"/>
                  </a:ext>
                </a:extLst>
              </a:tr>
            </a:tbl>
          </a:graphicData>
        </a:graphic>
      </p:graphicFrame>
      <p:graphicFrame>
        <p:nvGraphicFramePr>
          <p:cNvPr id="3" name="表格 2"/>
          <p:cNvGraphicFramePr>
            <a:graphicFrameLocks noGrp="1"/>
          </p:cNvGraphicFramePr>
          <p:nvPr>
            <p:extLst>
              <p:ext uri="{D42A27DB-BD31-4B8C-83A1-F6EECF244321}">
                <p14:modId xmlns:p14="http://schemas.microsoft.com/office/powerpoint/2010/main" val="887705045"/>
              </p:ext>
            </p:extLst>
          </p:nvPr>
        </p:nvGraphicFramePr>
        <p:xfrm>
          <a:off x="1469229" y="5005950"/>
          <a:ext cx="8634442" cy="1097280"/>
        </p:xfrm>
        <a:graphic>
          <a:graphicData uri="http://schemas.openxmlformats.org/drawingml/2006/table">
            <a:tbl>
              <a:tblPr firstRow="1" bandRow="1">
                <a:tableStyleId>{93296810-A885-4BE3-A3E7-6D5BEEA58F35}</a:tableStyleId>
              </a:tblPr>
              <a:tblGrid>
                <a:gridCol w="3983214">
                  <a:extLst>
                    <a:ext uri="{9D8B030D-6E8A-4147-A177-3AD203B41FA5}">
                      <a16:colId xmlns="" xmlns:a16="http://schemas.microsoft.com/office/drawing/2014/main" val="20000"/>
                    </a:ext>
                  </a:extLst>
                </a:gridCol>
                <a:gridCol w="3217919">
                  <a:extLst>
                    <a:ext uri="{9D8B030D-6E8A-4147-A177-3AD203B41FA5}">
                      <a16:colId xmlns="" xmlns:a16="http://schemas.microsoft.com/office/drawing/2014/main" val="20001"/>
                    </a:ext>
                  </a:extLst>
                </a:gridCol>
                <a:gridCol w="1433309">
                  <a:extLst>
                    <a:ext uri="{9D8B030D-6E8A-4147-A177-3AD203B41FA5}">
                      <a16:colId xmlns="" xmlns:a16="http://schemas.microsoft.com/office/drawing/2014/main" val="20002"/>
                    </a:ext>
                  </a:extLst>
                </a:gridCol>
              </a:tblGrid>
              <a:tr h="0">
                <a:tc>
                  <a:txBody>
                    <a:bodyPr/>
                    <a:lstStyle/>
                    <a:p>
                      <a:pPr algn="ctr">
                        <a:spcAft>
                          <a:spcPts val="0"/>
                        </a:spcAft>
                      </a:pPr>
                      <a:r>
                        <a:rPr lang="zh-TW" sz="1800" kern="100" dirty="0">
                          <a:effectLst/>
                          <a:latin typeface="華康中圓體" panose="020F0509000000000000" pitchFamily="49" charset="-120"/>
                          <a:ea typeface="華康中圓體" panose="020F0509000000000000" pitchFamily="49" charset="-120"/>
                        </a:rPr>
                        <a:t>申請期程</a:t>
                      </a:r>
                      <a:endParaRPr lang="zh-TW" sz="1800" kern="100" dirty="0">
                        <a:effectLst/>
                        <a:latin typeface="華康中圓體" panose="020F0509000000000000" pitchFamily="49" charset="-120"/>
                        <a:ea typeface="華康中圓體" panose="020F0509000000000000" pitchFamily="49" charset="-120"/>
                        <a:cs typeface="Times New Roman" panose="02020603050405020304" pitchFamily="18" charset="0"/>
                      </a:endParaRPr>
                    </a:p>
                  </a:txBody>
                  <a:tcPr marL="68580" marR="68580" marT="0" marB="0"/>
                </a:tc>
                <a:tc>
                  <a:txBody>
                    <a:bodyPr/>
                    <a:lstStyle/>
                    <a:p>
                      <a:pPr algn="ctr">
                        <a:spcAft>
                          <a:spcPts val="0"/>
                        </a:spcAft>
                      </a:pPr>
                      <a:r>
                        <a:rPr lang="zh-TW" sz="1800" kern="100" dirty="0">
                          <a:effectLst/>
                          <a:latin typeface="華康中圓體" panose="020F0509000000000000" pitchFamily="49" charset="-120"/>
                          <a:ea typeface="華康中圓體" panose="020F0509000000000000" pitchFamily="49" charset="-120"/>
                        </a:rPr>
                        <a:t>修習學分數</a:t>
                      </a:r>
                      <a:endParaRPr lang="zh-TW" sz="1800" kern="100" dirty="0">
                        <a:effectLst/>
                        <a:latin typeface="華康中圓體" panose="020F0509000000000000" pitchFamily="49" charset="-120"/>
                        <a:ea typeface="華康中圓體" panose="020F0509000000000000" pitchFamily="49" charset="-120"/>
                        <a:cs typeface="Times New Roman" panose="02020603050405020304" pitchFamily="18" charset="0"/>
                      </a:endParaRPr>
                    </a:p>
                  </a:txBody>
                  <a:tcPr marL="68580" marR="68580" marT="0" marB="0"/>
                </a:tc>
                <a:tc>
                  <a:txBody>
                    <a:bodyPr/>
                    <a:lstStyle/>
                    <a:p>
                      <a:pPr algn="ctr">
                        <a:spcAft>
                          <a:spcPts val="0"/>
                        </a:spcAft>
                      </a:pPr>
                      <a:r>
                        <a:rPr lang="zh-TW" sz="1800" kern="100">
                          <a:effectLst/>
                          <a:latin typeface="華康中圓體" panose="020F0509000000000000" pitchFamily="49" charset="-120"/>
                          <a:ea typeface="華康中圓體" panose="020F0509000000000000" pitchFamily="49" charset="-120"/>
                        </a:rPr>
                        <a:t>可加修個數</a:t>
                      </a:r>
                      <a:endParaRPr lang="zh-TW" sz="1800" kern="100">
                        <a:effectLst/>
                        <a:latin typeface="華康中圓體" panose="020F0509000000000000" pitchFamily="49" charset="-120"/>
                        <a:ea typeface="華康中圓體" panose="020F0509000000000000" pitchFamily="49" charset="-120"/>
                        <a:cs typeface="Times New Roman" panose="02020603050405020304" pitchFamily="18" charset="0"/>
                      </a:endParaRPr>
                    </a:p>
                  </a:txBody>
                  <a:tcPr marL="68580" marR="68580" marT="0" marB="0"/>
                </a:tc>
                <a:extLst>
                  <a:ext uri="{0D108BD9-81ED-4DB2-BD59-A6C34878D82A}">
                    <a16:rowId xmlns="" xmlns:a16="http://schemas.microsoft.com/office/drawing/2014/main" val="10000"/>
                  </a:ext>
                </a:extLst>
              </a:tr>
              <a:tr h="0">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lang="zh-TW" sz="1800" kern="100" dirty="0">
                          <a:effectLst/>
                          <a:latin typeface="華康中圓體" panose="020F0509000000000000" pitchFamily="49" charset="-120"/>
                          <a:ea typeface="華康中圓體" panose="020F0509000000000000" pitchFamily="49" charset="-120"/>
                        </a:rPr>
                        <a:t>可於一至四年級（不含延畢</a:t>
                      </a:r>
                      <a:r>
                        <a:rPr lang="zh-TW" sz="1800" kern="100" dirty="0" smtClean="0">
                          <a:effectLst/>
                          <a:latin typeface="華康中圓體" panose="020F0509000000000000" pitchFamily="49" charset="-120"/>
                          <a:ea typeface="華康中圓體" panose="020F0509000000000000" pitchFamily="49" charset="-120"/>
                        </a:rPr>
                        <a:t>期間）</a:t>
                      </a:r>
                      <a:r>
                        <a:rPr lang="zh-TW" sz="1800" kern="100" dirty="0">
                          <a:effectLst/>
                          <a:latin typeface="華康中圓體" panose="020F0509000000000000" pitchFamily="49" charset="-120"/>
                          <a:ea typeface="華康中圓體" panose="020F0509000000000000" pitchFamily="49" charset="-120"/>
                        </a:rPr>
                        <a:t>，每學年度第二</a:t>
                      </a:r>
                      <a:r>
                        <a:rPr lang="zh-TW" sz="1800" kern="100" dirty="0" smtClean="0">
                          <a:effectLst/>
                          <a:latin typeface="華康中圓體" panose="020F0509000000000000" pitchFamily="49" charset="-120"/>
                          <a:ea typeface="華康中圓體" panose="020F0509000000000000" pitchFamily="49" charset="-120"/>
                        </a:rPr>
                        <a:t>學期</a:t>
                      </a:r>
                      <a:r>
                        <a:rPr lang="zh-TW" altLang="en-US" sz="1800" kern="100" dirty="0" smtClean="0">
                          <a:effectLst/>
                          <a:latin typeface="華康中圓體" panose="020F0509000000000000" pitchFamily="49" charset="-120"/>
                          <a:ea typeface="華康中圓體" panose="020F0509000000000000" pitchFamily="49" charset="-120"/>
                        </a:rPr>
                        <a:t>線上</a:t>
                      </a:r>
                      <a:r>
                        <a:rPr lang="zh-TW" sz="1800" kern="100" dirty="0" smtClean="0">
                          <a:effectLst/>
                          <a:latin typeface="華康中圓體" panose="020F0509000000000000" pitchFamily="49" charset="-120"/>
                          <a:ea typeface="華康中圓體" panose="020F0509000000000000" pitchFamily="49" charset="-120"/>
                        </a:rPr>
                        <a:t>提出</a:t>
                      </a:r>
                      <a:r>
                        <a:rPr lang="zh-TW" sz="1800" kern="100" dirty="0">
                          <a:effectLst/>
                          <a:latin typeface="華康中圓體" panose="020F0509000000000000" pitchFamily="49" charset="-120"/>
                          <a:ea typeface="華康中圓體" panose="020F0509000000000000" pitchFamily="49" charset="-120"/>
                        </a:rPr>
                        <a:t>申請</a:t>
                      </a:r>
                      <a:r>
                        <a:rPr lang="zh-TW" sz="1800" kern="100" dirty="0" smtClean="0">
                          <a:effectLst/>
                          <a:latin typeface="華康中圓體" panose="020F0509000000000000" pitchFamily="49" charset="-120"/>
                          <a:ea typeface="華康中圓體" panose="020F0509000000000000" pitchFamily="49" charset="-120"/>
                        </a:rPr>
                        <a:t>。</a:t>
                      </a:r>
                      <a:endParaRPr lang="en-US" altLang="zh-TW" sz="1800" kern="100" dirty="0" smtClean="0">
                        <a:effectLst/>
                        <a:latin typeface="華康中圓體" panose="020F0509000000000000" pitchFamily="49" charset="-120"/>
                        <a:ea typeface="華康中圓體" panose="020F0509000000000000" pitchFamily="49" charset="-120"/>
                      </a:endParaRP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lang="zh-TW" altLang="en-US" sz="1800" kern="100" dirty="0" smtClean="0">
                          <a:effectLst/>
                          <a:latin typeface="華康中圓體" panose="020F0509000000000000" pitchFamily="49" charset="-120"/>
                          <a:ea typeface="華康中圓體" panose="020F0509000000000000" pitchFamily="49" charset="-120"/>
                        </a:rPr>
                        <a:t>部分學系兼採事後認證。</a:t>
                      </a:r>
                      <a:r>
                        <a:rPr lang="zh-TW" altLang="zh-TW" sz="1800" kern="100" dirty="0" smtClean="0">
                          <a:effectLst/>
                          <a:latin typeface="華康中圓體" panose="020F0509000000000000" pitchFamily="49" charset="-120"/>
                          <a:ea typeface="華康中圓體" panose="020F0509000000000000" pitchFamily="49" charset="-120"/>
                        </a:rPr>
                        <a:t> </a:t>
                      </a:r>
                      <a:r>
                        <a:rPr lang="zh-TW" sz="1800" kern="100" dirty="0" smtClean="0">
                          <a:effectLst/>
                          <a:latin typeface="華康中圓體" panose="020F0509000000000000" pitchFamily="49" charset="-120"/>
                          <a:ea typeface="華康中圓體" panose="020F0509000000000000" pitchFamily="49" charset="-120"/>
                        </a:rPr>
                        <a:t> </a:t>
                      </a:r>
                      <a:endParaRPr lang="zh-TW" sz="1800" kern="100" dirty="0">
                        <a:effectLst/>
                        <a:latin typeface="華康中圓體" panose="020F0509000000000000" pitchFamily="49" charset="-120"/>
                        <a:ea typeface="華康中圓體" panose="020F0509000000000000" pitchFamily="49" charset="-120"/>
                        <a:cs typeface="Times New Roman" panose="02020603050405020304" pitchFamily="18" charset="0"/>
                      </a:endParaRPr>
                    </a:p>
                  </a:txBody>
                  <a:tcPr marL="68580" marR="68580" marT="0" marB="0"/>
                </a:tc>
                <a:tc>
                  <a:txBody>
                    <a:bodyPr/>
                    <a:lstStyle/>
                    <a:p>
                      <a:pPr>
                        <a:spcAft>
                          <a:spcPts val="0"/>
                        </a:spcAft>
                      </a:pPr>
                      <a:r>
                        <a:rPr lang="zh-TW" sz="1800" kern="100" dirty="0">
                          <a:effectLst/>
                          <a:latin typeface="華康中圓體" panose="020F0509000000000000" pitchFamily="49" charset="-120"/>
                          <a:ea typeface="華康中圓體" panose="020F0509000000000000" pitchFamily="49" charset="-120"/>
                        </a:rPr>
                        <a:t>修滿輔系規定之科目及學分至少</a:t>
                      </a:r>
                      <a:r>
                        <a:rPr lang="en-US" sz="1800" kern="100" dirty="0">
                          <a:effectLst/>
                          <a:latin typeface="華康中圓體" panose="020F0509000000000000" pitchFamily="49" charset="-120"/>
                          <a:ea typeface="華康中圓體" panose="020F0509000000000000" pitchFamily="49" charset="-120"/>
                        </a:rPr>
                        <a:t>20</a:t>
                      </a:r>
                      <a:r>
                        <a:rPr lang="zh-TW" sz="1800" kern="100" dirty="0">
                          <a:effectLst/>
                          <a:latin typeface="華康中圓體" panose="020F0509000000000000" pitchFamily="49" charset="-120"/>
                          <a:ea typeface="華康中圓體" panose="020F0509000000000000" pitchFamily="49" charset="-120"/>
                        </a:rPr>
                        <a:t>學分以上。</a:t>
                      </a:r>
                      <a:endParaRPr lang="zh-TW" sz="1800" kern="100" dirty="0">
                        <a:effectLst/>
                        <a:latin typeface="華康中圓體" panose="020F0509000000000000" pitchFamily="49" charset="-120"/>
                        <a:ea typeface="華康中圓體" panose="020F0509000000000000" pitchFamily="49" charset="-120"/>
                        <a:cs typeface="Times New Roman" panose="02020603050405020304" pitchFamily="18" charset="0"/>
                      </a:endParaRPr>
                    </a:p>
                  </a:txBody>
                  <a:tcPr marL="68580" marR="68580" marT="0" marB="0"/>
                </a:tc>
                <a:tc>
                  <a:txBody>
                    <a:bodyPr/>
                    <a:lstStyle/>
                    <a:p>
                      <a:pPr algn="ctr">
                        <a:spcAft>
                          <a:spcPts val="0"/>
                        </a:spcAft>
                      </a:pPr>
                      <a:r>
                        <a:rPr lang="en-US" sz="1800" kern="100" dirty="0">
                          <a:effectLst/>
                          <a:latin typeface="華康中圓體" panose="020F0509000000000000" pitchFamily="49" charset="-120"/>
                          <a:ea typeface="華康中圓體" panose="020F0509000000000000" pitchFamily="49" charset="-120"/>
                        </a:rPr>
                        <a:t>2</a:t>
                      </a:r>
                      <a:r>
                        <a:rPr lang="zh-TW" sz="1800" kern="100" dirty="0">
                          <a:effectLst/>
                          <a:latin typeface="華康中圓體" panose="020F0509000000000000" pitchFamily="49" charset="-120"/>
                          <a:ea typeface="華康中圓體" panose="020F0509000000000000" pitchFamily="49" charset="-120"/>
                        </a:rPr>
                        <a:t>個</a:t>
                      </a:r>
                      <a:endParaRPr lang="zh-TW" sz="1800" kern="100" dirty="0">
                        <a:effectLst/>
                        <a:latin typeface="華康中圓體" panose="020F0509000000000000" pitchFamily="49" charset="-120"/>
                        <a:ea typeface="華康中圓體" panose="020F0509000000000000" pitchFamily="49" charset="-120"/>
                        <a:cs typeface="Times New Roman" panose="02020603050405020304" pitchFamily="18" charset="0"/>
                      </a:endParaRPr>
                    </a:p>
                  </a:txBody>
                  <a:tcPr marL="68580" marR="68580" marT="0" marB="0" anchor="ct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7030086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字方塊 27"/>
          <p:cNvSpPr txBox="1"/>
          <p:nvPr/>
        </p:nvSpPr>
        <p:spPr>
          <a:xfrm>
            <a:off x="391677" y="1728364"/>
            <a:ext cx="1595309" cy="1631216"/>
          </a:xfrm>
          <a:prstGeom prst="rect">
            <a:avLst/>
          </a:prstGeom>
          <a:noFill/>
        </p:spPr>
        <p:txBody>
          <a:bodyPr wrap="none" rtlCol="0">
            <a:spAutoFit/>
          </a:bodyPr>
          <a:lstStyle/>
          <a:p>
            <a:r>
              <a:rPr lang="en-US" altLang="zh-TW" sz="2000" b="1" dirty="0" smtClean="0">
                <a:latin typeface="華康中圓體" panose="020F0509000000000000" pitchFamily="49" charset="-120"/>
                <a:ea typeface="華康中圓體" panose="020F0509000000000000" pitchFamily="49" charset="-120"/>
              </a:rPr>
              <a:t>(3)</a:t>
            </a:r>
            <a:r>
              <a:rPr lang="zh-TW" altLang="en-US" sz="2000" b="1" dirty="0" smtClean="0">
                <a:latin typeface="華康中圓體" panose="020F0509000000000000" pitchFamily="49" charset="-120"/>
                <a:ea typeface="華康中圓體" panose="020F0509000000000000" pitchFamily="49" charset="-120"/>
              </a:rPr>
              <a:t>學分學程</a:t>
            </a:r>
            <a:endParaRPr lang="zh-TW" altLang="zh-TW" sz="2000" b="1" dirty="0">
              <a:latin typeface="華康中圓體" panose="020F0509000000000000" pitchFamily="49" charset="-120"/>
              <a:ea typeface="華康中圓體" panose="020F0509000000000000" pitchFamily="49" charset="-120"/>
            </a:endParaRPr>
          </a:p>
          <a:p>
            <a:endParaRPr lang="zh-TW" altLang="zh-TW" sz="2000" b="1" dirty="0">
              <a:latin typeface="華康中圓體" panose="020F0509000000000000" pitchFamily="49" charset="-120"/>
              <a:ea typeface="華康中圓體" panose="020F0509000000000000" pitchFamily="49" charset="-120"/>
            </a:endParaRPr>
          </a:p>
          <a:p>
            <a:endParaRPr lang="zh-TW" altLang="en-US" sz="2000" b="1" dirty="0">
              <a:latin typeface="華康中圓體" panose="020F0509000000000000" pitchFamily="49" charset="-120"/>
              <a:ea typeface="華康中圓體" panose="020F0509000000000000" pitchFamily="49" charset="-120"/>
            </a:endParaRPr>
          </a:p>
          <a:p>
            <a:endParaRPr lang="zh-TW" altLang="en-US" sz="2000" b="1" dirty="0">
              <a:latin typeface="華康中圓體" panose="020F0509000000000000" pitchFamily="49" charset="-120"/>
              <a:ea typeface="華康中圓體" panose="020F0509000000000000" pitchFamily="49" charset="-120"/>
            </a:endParaRPr>
          </a:p>
          <a:p>
            <a:endParaRPr lang="zh-TW" altLang="en-US" sz="2000" b="1" dirty="0">
              <a:latin typeface="華康中圓體" panose="020F0509000000000000" pitchFamily="49" charset="-120"/>
              <a:ea typeface="華康中圓體" panose="020F0509000000000000" pitchFamily="49" charset="-120"/>
            </a:endParaRPr>
          </a:p>
        </p:txBody>
      </p:sp>
      <p:graphicFrame>
        <p:nvGraphicFramePr>
          <p:cNvPr id="29" name="內容版面配置區 9"/>
          <p:cNvGraphicFramePr>
            <a:graphicFrameLocks noGrp="1"/>
          </p:cNvGraphicFramePr>
          <p:nvPr>
            <p:ph idx="1"/>
            <p:extLst>
              <p:ext uri="{D42A27DB-BD31-4B8C-83A1-F6EECF244321}">
                <p14:modId xmlns:p14="http://schemas.microsoft.com/office/powerpoint/2010/main" val="3104118867"/>
              </p:ext>
            </p:extLst>
          </p:nvPr>
        </p:nvGraphicFramePr>
        <p:xfrm>
          <a:off x="509600" y="2348880"/>
          <a:ext cx="8217941" cy="3135994"/>
        </p:xfrm>
        <a:graphic>
          <a:graphicData uri="http://schemas.openxmlformats.org/drawingml/2006/table">
            <a:tbl>
              <a:tblPr firstRow="1" firstCol="1" bandRow="1">
                <a:effectLst>
                  <a:outerShdw blurRad="50800" dist="38100" dir="13500000" algn="br" rotWithShape="0">
                    <a:prstClr val="black">
                      <a:alpha val="40000"/>
                    </a:prstClr>
                  </a:outerShdw>
                </a:effectLst>
                <a:tableStyleId>{5C22544A-7EE6-4342-B048-85BDC9FD1C3A}</a:tableStyleId>
              </a:tblPr>
              <a:tblGrid>
                <a:gridCol w="929901">
                  <a:extLst>
                    <a:ext uri="{9D8B030D-6E8A-4147-A177-3AD203B41FA5}">
                      <a16:colId xmlns="" xmlns:a16="http://schemas.microsoft.com/office/drawing/2014/main" val="20000"/>
                    </a:ext>
                  </a:extLst>
                </a:gridCol>
                <a:gridCol w="7288040">
                  <a:extLst>
                    <a:ext uri="{9D8B030D-6E8A-4147-A177-3AD203B41FA5}">
                      <a16:colId xmlns="" xmlns:a16="http://schemas.microsoft.com/office/drawing/2014/main" val="20001"/>
                    </a:ext>
                  </a:extLst>
                </a:gridCol>
              </a:tblGrid>
              <a:tr h="693099">
                <a:tc>
                  <a:txBody>
                    <a:bodyPr/>
                    <a:lstStyle/>
                    <a:p>
                      <a:pPr algn="ctr">
                        <a:spcAft>
                          <a:spcPts val="0"/>
                        </a:spcAft>
                      </a:pPr>
                      <a:r>
                        <a:rPr lang="zh-TW" sz="1800" kern="100" dirty="0" smtClean="0">
                          <a:solidFill>
                            <a:schemeClr val="accent1">
                              <a:lumMod val="20000"/>
                              <a:lumOff val="80000"/>
                            </a:schemeClr>
                          </a:solidFill>
                          <a:effectLst/>
                          <a:latin typeface="華康中圓體" panose="020F0509000000000000" pitchFamily="49" charset="-120"/>
                          <a:ea typeface="華康中圓體" panose="020F0509000000000000" pitchFamily="49" charset="-120"/>
                        </a:rPr>
                        <a:t>主題</a:t>
                      </a:r>
                      <a:endParaRPr lang="en-US" altLang="zh-TW" sz="1800" kern="100" dirty="0" smtClean="0">
                        <a:solidFill>
                          <a:schemeClr val="accent1">
                            <a:lumMod val="20000"/>
                            <a:lumOff val="80000"/>
                          </a:schemeClr>
                        </a:solidFill>
                        <a:effectLst/>
                        <a:latin typeface="華康中圓體" panose="020F0509000000000000" pitchFamily="49" charset="-120"/>
                        <a:ea typeface="華康中圓體" panose="020F0509000000000000" pitchFamily="49" charset="-120"/>
                      </a:endParaRPr>
                    </a:p>
                    <a:p>
                      <a:pPr algn="ctr">
                        <a:spcAft>
                          <a:spcPts val="0"/>
                        </a:spcAft>
                      </a:pPr>
                      <a:r>
                        <a:rPr lang="zh-TW" altLang="en-US" sz="1800" kern="100" dirty="0" smtClean="0">
                          <a:solidFill>
                            <a:schemeClr val="accent1">
                              <a:lumMod val="20000"/>
                              <a:lumOff val="80000"/>
                            </a:schemeClr>
                          </a:solidFill>
                          <a:effectLst/>
                          <a:latin typeface="華康中圓體" panose="020F0509000000000000" pitchFamily="49" charset="-120"/>
                          <a:ea typeface="華康中圓體" panose="020F0509000000000000" pitchFamily="49" charset="-120"/>
                        </a:rPr>
                        <a:t>類別</a:t>
                      </a:r>
                      <a:endParaRPr lang="zh-TW" sz="1800" kern="100" dirty="0">
                        <a:solidFill>
                          <a:schemeClr val="accent1">
                            <a:lumMod val="20000"/>
                            <a:lumOff val="80000"/>
                          </a:schemeClr>
                        </a:solidFill>
                        <a:effectLst/>
                        <a:latin typeface="華康中圓體" panose="020F0509000000000000" pitchFamily="49" charset="-120"/>
                        <a:ea typeface="華康中圓體" panose="020F0509000000000000" pitchFamily="49" charset="-120"/>
                        <a:cs typeface="Times New Roman"/>
                      </a:endParaRPr>
                    </a:p>
                  </a:txBody>
                  <a:tcPr marL="68580" marR="68580" marT="0" marB="0" anchor="ctr"/>
                </a:tc>
                <a:tc>
                  <a:txBody>
                    <a:bodyPr/>
                    <a:lstStyle/>
                    <a:p>
                      <a:pPr algn="ctr">
                        <a:spcAft>
                          <a:spcPts val="0"/>
                        </a:spcAft>
                      </a:pPr>
                      <a:r>
                        <a:rPr lang="zh-TW" sz="1800" kern="100" dirty="0" smtClean="0">
                          <a:solidFill>
                            <a:schemeClr val="accent1">
                              <a:lumMod val="20000"/>
                              <a:lumOff val="80000"/>
                            </a:schemeClr>
                          </a:solidFill>
                          <a:effectLst/>
                          <a:latin typeface="華康中圓體" panose="020F0509000000000000" pitchFamily="49" charset="-120"/>
                          <a:ea typeface="華康中圓體" panose="020F0509000000000000" pitchFamily="49" charset="-120"/>
                        </a:rPr>
                        <a:t>學</a:t>
                      </a:r>
                      <a:r>
                        <a:rPr lang="zh-TW" altLang="en-US" sz="1800" kern="100" dirty="0" smtClean="0">
                          <a:solidFill>
                            <a:schemeClr val="accent1">
                              <a:lumMod val="20000"/>
                              <a:lumOff val="80000"/>
                            </a:schemeClr>
                          </a:solidFill>
                          <a:effectLst/>
                          <a:latin typeface="華康中圓體" panose="020F0509000000000000" pitchFamily="49" charset="-120"/>
                          <a:ea typeface="華康中圓體" panose="020F0509000000000000" pitchFamily="49" charset="-120"/>
                        </a:rPr>
                        <a:t>分學</a:t>
                      </a:r>
                      <a:r>
                        <a:rPr lang="zh-TW" sz="1800" kern="100" dirty="0" smtClean="0">
                          <a:solidFill>
                            <a:schemeClr val="accent1">
                              <a:lumMod val="20000"/>
                              <a:lumOff val="80000"/>
                            </a:schemeClr>
                          </a:solidFill>
                          <a:effectLst/>
                          <a:latin typeface="華康中圓體" panose="020F0509000000000000" pitchFamily="49" charset="-120"/>
                          <a:ea typeface="華康中圓體" panose="020F0509000000000000" pitchFamily="49" charset="-120"/>
                        </a:rPr>
                        <a:t>程</a:t>
                      </a:r>
                      <a:r>
                        <a:rPr lang="zh-TW" altLang="en-US" sz="1800" kern="100" dirty="0" smtClean="0">
                          <a:solidFill>
                            <a:schemeClr val="accent1">
                              <a:lumMod val="20000"/>
                              <a:lumOff val="80000"/>
                            </a:schemeClr>
                          </a:solidFill>
                          <a:effectLst/>
                          <a:latin typeface="華康中圓體" panose="020F0509000000000000" pitchFamily="49" charset="-120"/>
                          <a:ea typeface="華康中圓體" panose="020F0509000000000000" pitchFamily="49" charset="-120"/>
                        </a:rPr>
                        <a:t>名稱</a:t>
                      </a:r>
                      <a:endParaRPr lang="zh-TW" sz="1800" kern="100" dirty="0">
                        <a:solidFill>
                          <a:schemeClr val="accent1">
                            <a:lumMod val="20000"/>
                            <a:lumOff val="80000"/>
                          </a:schemeClr>
                        </a:solidFill>
                        <a:effectLst/>
                        <a:latin typeface="華康中圓體" panose="020F0509000000000000" pitchFamily="49" charset="-120"/>
                        <a:ea typeface="華康中圓體" panose="020F0509000000000000" pitchFamily="49" charset="-120"/>
                        <a:cs typeface="Times New Roman"/>
                      </a:endParaRPr>
                    </a:p>
                  </a:txBody>
                  <a:tcPr marL="68580" marR="68580" marT="0" marB="0" anchor="ctr"/>
                </a:tc>
                <a:extLst>
                  <a:ext uri="{0D108BD9-81ED-4DB2-BD59-A6C34878D82A}">
                    <a16:rowId xmlns="" xmlns:a16="http://schemas.microsoft.com/office/drawing/2014/main" val="10000"/>
                  </a:ext>
                </a:extLst>
              </a:tr>
              <a:tr h="280643">
                <a:tc>
                  <a:txBody>
                    <a:bodyPr/>
                    <a:lstStyle/>
                    <a:p>
                      <a:pPr algn="ctr">
                        <a:spcAft>
                          <a:spcPts val="0"/>
                        </a:spcAft>
                      </a:pPr>
                      <a:r>
                        <a:rPr lang="zh-TW" sz="1400" b="1" kern="100" dirty="0">
                          <a:solidFill>
                            <a:schemeClr val="bg1"/>
                          </a:solidFill>
                          <a:effectLst/>
                          <a:latin typeface="華康中圓體" panose="020F0509000000000000" pitchFamily="49" charset="-120"/>
                          <a:ea typeface="華康中圓體" panose="020F0509000000000000" pitchFamily="49" charset="-120"/>
                        </a:rPr>
                        <a:t>科技應用</a:t>
                      </a:r>
                      <a:endParaRPr lang="zh-TW" sz="1400" b="1" kern="100" dirty="0">
                        <a:solidFill>
                          <a:schemeClr val="bg1"/>
                        </a:solidFill>
                        <a:effectLst/>
                        <a:latin typeface="華康中圓體" panose="020F0509000000000000" pitchFamily="49" charset="-120"/>
                        <a:ea typeface="華康中圓體" panose="020F0509000000000000" pitchFamily="49" charset="-120"/>
                        <a:cs typeface="Times New Roman"/>
                      </a:endParaRPr>
                    </a:p>
                  </a:txBody>
                  <a:tcPr marL="68580" marR="68580" marT="0" marB="0" anchor="ctr"/>
                </a:tc>
                <a:tc>
                  <a:txBody>
                    <a:bodyPr/>
                    <a:lstStyle/>
                    <a:p>
                      <a:pPr algn="ctr">
                        <a:spcAft>
                          <a:spcPts val="0"/>
                        </a:spcAft>
                      </a:pPr>
                      <a:r>
                        <a:rPr lang="zh-TW" sz="1400" b="0" kern="100" dirty="0">
                          <a:solidFill>
                            <a:schemeClr val="tx1"/>
                          </a:solidFill>
                          <a:effectLst/>
                          <a:latin typeface="華康中圓體" panose="020F0509000000000000" pitchFamily="49" charset="-120"/>
                          <a:ea typeface="華康中圓體" panose="020F0509000000000000" pitchFamily="49" charset="-120"/>
                        </a:rPr>
                        <a:t>環境監測與防災</a:t>
                      </a:r>
                      <a:r>
                        <a:rPr lang="zh-TW" sz="1400" b="0" kern="100" dirty="0" smtClean="0">
                          <a:solidFill>
                            <a:schemeClr val="tx1"/>
                          </a:solidFill>
                          <a:effectLst/>
                          <a:latin typeface="華康中圓體" panose="020F0509000000000000" pitchFamily="49" charset="-120"/>
                          <a:ea typeface="華康中圓體" panose="020F0509000000000000" pitchFamily="49" charset="-120"/>
                        </a:rPr>
                        <a:t>、生物</a:t>
                      </a:r>
                      <a:r>
                        <a:rPr lang="zh-TW" sz="1400" b="0" kern="100" dirty="0">
                          <a:solidFill>
                            <a:schemeClr val="tx1"/>
                          </a:solidFill>
                          <a:effectLst/>
                          <a:latin typeface="華康中圓體" panose="020F0509000000000000" pitchFamily="49" charset="-120"/>
                          <a:ea typeface="華康中圓體" panose="020F0509000000000000" pitchFamily="49" charset="-120"/>
                        </a:rPr>
                        <a:t>資訊與技術、光電、生技與保健</a:t>
                      </a:r>
                      <a:endParaRPr lang="zh-TW" sz="1400" b="0" kern="100" dirty="0">
                        <a:solidFill>
                          <a:schemeClr val="tx1"/>
                        </a:solidFill>
                        <a:effectLst/>
                        <a:latin typeface="華康中圓體" panose="020F0509000000000000" pitchFamily="49" charset="-120"/>
                        <a:ea typeface="華康中圓體" panose="020F0509000000000000" pitchFamily="49" charset="-120"/>
                        <a:cs typeface="Times New Roman"/>
                      </a:endParaRPr>
                    </a:p>
                  </a:txBody>
                  <a:tcPr marL="68580" marR="68580" marT="0" marB="0" anchor="ctr"/>
                </a:tc>
                <a:extLst>
                  <a:ext uri="{0D108BD9-81ED-4DB2-BD59-A6C34878D82A}">
                    <a16:rowId xmlns="" xmlns:a16="http://schemas.microsoft.com/office/drawing/2014/main" val="10001"/>
                  </a:ext>
                </a:extLst>
              </a:tr>
              <a:tr h="262550">
                <a:tc>
                  <a:txBody>
                    <a:bodyPr/>
                    <a:lstStyle/>
                    <a:p>
                      <a:pPr algn="ctr">
                        <a:spcAft>
                          <a:spcPts val="0"/>
                        </a:spcAft>
                      </a:pPr>
                      <a:r>
                        <a:rPr lang="zh-TW" sz="1400" b="1" kern="100" dirty="0" smtClean="0">
                          <a:solidFill>
                            <a:schemeClr val="bg1"/>
                          </a:solidFill>
                          <a:effectLst/>
                          <a:latin typeface="華康中圓體" panose="020F0509000000000000" pitchFamily="49" charset="-120"/>
                          <a:ea typeface="華康中圓體" panose="020F0509000000000000" pitchFamily="49" charset="-120"/>
                        </a:rPr>
                        <a:t>資訊</a:t>
                      </a:r>
                      <a:r>
                        <a:rPr lang="zh-TW" altLang="en-US" sz="1400" b="1" kern="100" dirty="0" smtClean="0">
                          <a:solidFill>
                            <a:schemeClr val="bg1"/>
                          </a:solidFill>
                          <a:effectLst/>
                          <a:latin typeface="華康中圓體" panose="020F0509000000000000" pitchFamily="49" charset="-120"/>
                          <a:ea typeface="華康中圓體" panose="020F0509000000000000" pitchFamily="49" charset="-120"/>
                        </a:rPr>
                        <a:t>應用</a:t>
                      </a:r>
                      <a:endParaRPr lang="zh-TW" sz="1400" b="1" kern="100" dirty="0">
                        <a:solidFill>
                          <a:schemeClr val="bg1"/>
                        </a:solidFill>
                        <a:effectLst/>
                        <a:latin typeface="華康中圓體" panose="020F0509000000000000" pitchFamily="49" charset="-120"/>
                        <a:ea typeface="華康中圓體" panose="020F0509000000000000" pitchFamily="49" charset="-120"/>
                        <a:cs typeface="Times New Roman"/>
                      </a:endParaRPr>
                    </a:p>
                  </a:txBody>
                  <a:tcPr marL="68580" marR="68580" marT="0" marB="0" anchor="ctr"/>
                </a:tc>
                <a:tc>
                  <a:txBody>
                    <a:bodyPr/>
                    <a:lstStyle/>
                    <a:p>
                      <a:pPr algn="ctr">
                        <a:spcAft>
                          <a:spcPts val="0"/>
                        </a:spcAft>
                      </a:pPr>
                      <a:r>
                        <a:rPr lang="zh-TW" sz="1400" b="0" kern="100" dirty="0">
                          <a:solidFill>
                            <a:schemeClr val="tx1"/>
                          </a:solidFill>
                          <a:effectLst/>
                          <a:latin typeface="華康中圓體" panose="020F0509000000000000" pitchFamily="49" charset="-120"/>
                          <a:ea typeface="華康中圓體" panose="020F0509000000000000" pitchFamily="49" charset="-120"/>
                        </a:rPr>
                        <a:t>區域與觀光規劃</a:t>
                      </a:r>
                      <a:r>
                        <a:rPr lang="zh-TW" sz="1400" b="0" kern="100" dirty="0" smtClean="0">
                          <a:solidFill>
                            <a:schemeClr val="tx1"/>
                          </a:solidFill>
                          <a:effectLst/>
                          <a:latin typeface="華康中圓體" panose="020F0509000000000000" pitchFamily="49" charset="-120"/>
                          <a:ea typeface="華康中圓體" panose="020F0509000000000000" pitchFamily="49" charset="-120"/>
                        </a:rPr>
                        <a:t>、</a:t>
                      </a:r>
                      <a:r>
                        <a:rPr lang="zh-TW" altLang="en-US" sz="1400" b="0" kern="100" dirty="0" smtClean="0">
                          <a:solidFill>
                            <a:schemeClr val="tx1"/>
                          </a:solidFill>
                          <a:effectLst/>
                          <a:latin typeface="華康中圓體" panose="020F0509000000000000" pitchFamily="49" charset="-120"/>
                          <a:ea typeface="華康中圓體" panose="020F0509000000000000" pitchFamily="49" charset="-120"/>
                        </a:rPr>
                        <a:t>空間資訊、</a:t>
                      </a:r>
                      <a:r>
                        <a:rPr lang="zh-TW" sz="1400" b="0" kern="100" dirty="0" smtClean="0">
                          <a:solidFill>
                            <a:schemeClr val="tx1"/>
                          </a:solidFill>
                          <a:effectLst/>
                          <a:latin typeface="華康中圓體" panose="020F0509000000000000" pitchFamily="49" charset="-120"/>
                          <a:ea typeface="華康中圓體" panose="020F0509000000000000" pitchFamily="49" charset="-120"/>
                        </a:rPr>
                        <a:t>數位</a:t>
                      </a:r>
                      <a:r>
                        <a:rPr lang="zh-TW" sz="1400" b="0" kern="100" dirty="0">
                          <a:solidFill>
                            <a:schemeClr val="tx1"/>
                          </a:solidFill>
                          <a:effectLst/>
                          <a:latin typeface="華康中圓體" panose="020F0509000000000000" pitchFamily="49" charset="-120"/>
                          <a:ea typeface="華康中圓體" panose="020F0509000000000000" pitchFamily="49" charset="-120"/>
                        </a:rPr>
                        <a:t>內容與創新應用</a:t>
                      </a:r>
                      <a:endParaRPr lang="zh-TW" sz="1400" b="0" kern="100" dirty="0">
                        <a:solidFill>
                          <a:schemeClr val="tx1"/>
                        </a:solidFill>
                        <a:effectLst/>
                        <a:latin typeface="華康中圓體" panose="020F0509000000000000" pitchFamily="49" charset="-120"/>
                        <a:ea typeface="華康中圓體" panose="020F0509000000000000" pitchFamily="49" charset="-120"/>
                        <a:cs typeface="Times New Roman"/>
                      </a:endParaRPr>
                    </a:p>
                  </a:txBody>
                  <a:tcPr marL="68580" marR="68580" marT="0" marB="0" anchor="ctr"/>
                </a:tc>
                <a:extLst>
                  <a:ext uri="{0D108BD9-81ED-4DB2-BD59-A6C34878D82A}">
                    <a16:rowId xmlns="" xmlns:a16="http://schemas.microsoft.com/office/drawing/2014/main" val="10002"/>
                  </a:ext>
                </a:extLst>
              </a:tr>
              <a:tr h="298765">
                <a:tc>
                  <a:txBody>
                    <a:bodyPr/>
                    <a:lstStyle/>
                    <a:p>
                      <a:pPr algn="ctr">
                        <a:spcAft>
                          <a:spcPts val="0"/>
                        </a:spcAft>
                      </a:pPr>
                      <a:r>
                        <a:rPr lang="zh-TW" sz="1400" b="1" kern="100" dirty="0">
                          <a:solidFill>
                            <a:schemeClr val="bg1"/>
                          </a:solidFill>
                          <a:effectLst/>
                          <a:latin typeface="華康中圓體" panose="020F0509000000000000" pitchFamily="49" charset="-120"/>
                          <a:ea typeface="華康中圓體" panose="020F0509000000000000" pitchFamily="49" charset="-120"/>
                        </a:rPr>
                        <a:t>語言文學</a:t>
                      </a:r>
                      <a:endParaRPr lang="zh-TW" sz="1400" b="1" kern="100" dirty="0">
                        <a:solidFill>
                          <a:schemeClr val="bg1"/>
                        </a:solidFill>
                        <a:effectLst/>
                        <a:latin typeface="華康中圓體" panose="020F0509000000000000" pitchFamily="49" charset="-120"/>
                        <a:ea typeface="華康中圓體" panose="020F0509000000000000" pitchFamily="49" charset="-120"/>
                        <a:cs typeface="Times New Roman"/>
                      </a:endParaRPr>
                    </a:p>
                  </a:txBody>
                  <a:tcPr marL="68580" marR="68580" marT="0" marB="0" anchor="ctr"/>
                </a:tc>
                <a:tc>
                  <a:txBody>
                    <a:bodyPr/>
                    <a:lstStyle/>
                    <a:p>
                      <a:pPr algn="ctr">
                        <a:spcAft>
                          <a:spcPts val="0"/>
                        </a:spcAft>
                      </a:pPr>
                      <a:r>
                        <a:rPr lang="zh-TW" sz="1400" b="0" kern="100" dirty="0">
                          <a:solidFill>
                            <a:schemeClr val="tx1"/>
                          </a:solidFill>
                          <a:effectLst/>
                          <a:latin typeface="華康中圓體" panose="020F0509000000000000" pitchFamily="49" charset="-120"/>
                          <a:ea typeface="華康中圓體" panose="020F0509000000000000" pitchFamily="49" charset="-120"/>
                        </a:rPr>
                        <a:t>榮譽英語、文學創作、日本</a:t>
                      </a:r>
                      <a:r>
                        <a:rPr lang="zh-TW" sz="1400" b="0" kern="100" dirty="0" smtClean="0">
                          <a:solidFill>
                            <a:schemeClr val="tx1"/>
                          </a:solidFill>
                          <a:effectLst/>
                          <a:latin typeface="華康中圓體" panose="020F0509000000000000" pitchFamily="49" charset="-120"/>
                          <a:ea typeface="華康中圓體" panose="020F0509000000000000" pitchFamily="49" charset="-120"/>
                        </a:rPr>
                        <a:t>語文、</a:t>
                      </a:r>
                      <a:r>
                        <a:rPr lang="zh-TW" sz="1400" b="0" kern="100" dirty="0">
                          <a:solidFill>
                            <a:schemeClr val="tx1"/>
                          </a:solidFill>
                          <a:effectLst/>
                          <a:latin typeface="華康中圓體" panose="020F0509000000000000" pitchFamily="49" charset="-120"/>
                          <a:ea typeface="華康中圓體" panose="020F0509000000000000" pitchFamily="49" charset="-120"/>
                        </a:rPr>
                        <a:t>韓國語文、華語文教學、歐洲文化與</a:t>
                      </a:r>
                      <a:r>
                        <a:rPr lang="zh-TW" sz="1400" b="0" kern="100" dirty="0" smtClean="0">
                          <a:solidFill>
                            <a:schemeClr val="tx1"/>
                          </a:solidFill>
                          <a:effectLst/>
                          <a:latin typeface="華康中圓體" panose="020F0509000000000000" pitchFamily="49" charset="-120"/>
                          <a:ea typeface="華康中圓體" panose="020F0509000000000000" pitchFamily="49" charset="-120"/>
                        </a:rPr>
                        <a:t>語言</a:t>
                      </a:r>
                      <a:endParaRPr lang="zh-TW" sz="1400" b="0" kern="100" dirty="0">
                        <a:solidFill>
                          <a:schemeClr val="tx1"/>
                        </a:solidFill>
                        <a:effectLst/>
                        <a:latin typeface="華康中圓體" panose="020F0509000000000000" pitchFamily="49" charset="-120"/>
                        <a:ea typeface="華康中圓體" panose="020F0509000000000000" pitchFamily="49" charset="-120"/>
                        <a:cs typeface="Times New Roman"/>
                      </a:endParaRPr>
                    </a:p>
                  </a:txBody>
                  <a:tcPr marL="68580" marR="68580" marT="0" marB="0" anchor="ctr"/>
                </a:tc>
                <a:extLst>
                  <a:ext uri="{0D108BD9-81ED-4DB2-BD59-A6C34878D82A}">
                    <a16:rowId xmlns="" xmlns:a16="http://schemas.microsoft.com/office/drawing/2014/main" val="10003"/>
                  </a:ext>
                </a:extLst>
              </a:tr>
              <a:tr h="298956">
                <a:tc>
                  <a:txBody>
                    <a:bodyPr/>
                    <a:lstStyle/>
                    <a:p>
                      <a:pPr algn="ctr">
                        <a:spcAft>
                          <a:spcPts val="0"/>
                        </a:spcAft>
                      </a:pPr>
                      <a:r>
                        <a:rPr lang="zh-TW" altLang="en-US" sz="1400" b="1" kern="100" dirty="0" smtClean="0">
                          <a:solidFill>
                            <a:schemeClr val="bg1"/>
                          </a:solidFill>
                          <a:effectLst/>
                          <a:latin typeface="華康中圓體" panose="020F0509000000000000" pitchFamily="49" charset="-120"/>
                          <a:ea typeface="華康中圓體" panose="020F0509000000000000" pitchFamily="49" charset="-120"/>
                          <a:cs typeface="Times New Roman"/>
                        </a:rPr>
                        <a:t>社會科學</a:t>
                      </a:r>
                      <a:endParaRPr lang="zh-TW" sz="1400" b="1" kern="100" dirty="0">
                        <a:solidFill>
                          <a:schemeClr val="bg1"/>
                        </a:solidFill>
                        <a:effectLst/>
                        <a:latin typeface="華康中圓體" panose="020F0509000000000000" pitchFamily="49" charset="-120"/>
                        <a:ea typeface="華康中圓體" panose="020F0509000000000000" pitchFamily="49" charset="-120"/>
                        <a:cs typeface="Times New Roman"/>
                      </a:endParaRPr>
                    </a:p>
                  </a:txBody>
                  <a:tcPr marL="68580" marR="68580" marT="0" marB="0" anchor="ctr"/>
                </a:tc>
                <a:tc>
                  <a:txBody>
                    <a:bodyPr/>
                    <a:lstStyle/>
                    <a:p>
                      <a:pPr algn="ctr">
                        <a:spcAft>
                          <a:spcPts val="0"/>
                        </a:spcAft>
                      </a:pPr>
                      <a:r>
                        <a:rPr lang="zh-TW" sz="1400" b="0" kern="100" dirty="0" smtClean="0">
                          <a:solidFill>
                            <a:schemeClr val="tx1"/>
                          </a:solidFill>
                          <a:effectLst/>
                          <a:latin typeface="華康中圓體" panose="020F0509000000000000" pitchFamily="49" charset="-120"/>
                          <a:ea typeface="華康中圓體" panose="020F0509000000000000" pitchFamily="49" charset="-120"/>
                        </a:rPr>
                        <a:t>社會</a:t>
                      </a:r>
                      <a:r>
                        <a:rPr lang="zh-TW" altLang="en-US" sz="1400" b="0" kern="100" dirty="0" smtClean="0">
                          <a:solidFill>
                            <a:schemeClr val="tx1"/>
                          </a:solidFill>
                          <a:effectLst/>
                          <a:latin typeface="華康中圓體" panose="020F0509000000000000" pitchFamily="49" charset="-120"/>
                          <a:ea typeface="華康中圓體" panose="020F0509000000000000" pitchFamily="49" charset="-120"/>
                        </a:rPr>
                        <a:t>與傳播應用、應用史學</a:t>
                      </a:r>
                      <a:endParaRPr lang="zh-TW" sz="1400" b="0" kern="100" dirty="0">
                        <a:solidFill>
                          <a:schemeClr val="tx1"/>
                        </a:solidFill>
                        <a:effectLst/>
                        <a:latin typeface="華康中圓體" panose="020F0509000000000000" pitchFamily="49" charset="-120"/>
                        <a:ea typeface="華康中圓體" panose="020F0509000000000000" pitchFamily="49" charset="-120"/>
                        <a:cs typeface="Times New Roman"/>
                      </a:endParaRPr>
                    </a:p>
                  </a:txBody>
                  <a:tcPr marL="68580" marR="68580" marT="0" marB="0" anchor="ctr"/>
                </a:tc>
                <a:extLst>
                  <a:ext uri="{0D108BD9-81ED-4DB2-BD59-A6C34878D82A}">
                    <a16:rowId xmlns="" xmlns:a16="http://schemas.microsoft.com/office/drawing/2014/main" val="10004"/>
                  </a:ext>
                </a:extLst>
              </a:tr>
              <a:tr h="319975">
                <a:tc>
                  <a:txBody>
                    <a:bodyPr/>
                    <a:lstStyle/>
                    <a:p>
                      <a:pPr algn="ctr">
                        <a:spcAft>
                          <a:spcPts val="0"/>
                        </a:spcAft>
                      </a:pPr>
                      <a:r>
                        <a:rPr lang="zh-TW" sz="1400" b="1" kern="100" dirty="0">
                          <a:solidFill>
                            <a:schemeClr val="bg1"/>
                          </a:solidFill>
                          <a:effectLst/>
                          <a:latin typeface="華康中圓體" panose="020F0509000000000000" pitchFamily="49" charset="-120"/>
                          <a:ea typeface="華康中圓體" panose="020F0509000000000000" pitchFamily="49" charset="-120"/>
                        </a:rPr>
                        <a:t>文化創意</a:t>
                      </a:r>
                      <a:endParaRPr lang="zh-TW" sz="1400" b="1" kern="100" dirty="0">
                        <a:solidFill>
                          <a:schemeClr val="bg1"/>
                        </a:solidFill>
                        <a:effectLst/>
                        <a:latin typeface="華康中圓體" panose="020F0509000000000000" pitchFamily="49" charset="-120"/>
                        <a:ea typeface="華康中圓體" panose="020F0509000000000000" pitchFamily="49" charset="-120"/>
                        <a:cs typeface="Times New Roman"/>
                      </a:endParaRPr>
                    </a:p>
                  </a:txBody>
                  <a:tcPr marL="68580" marR="68580" marT="0" marB="0" anchor="ctr"/>
                </a:tc>
                <a:tc>
                  <a:txBody>
                    <a:bodyPr/>
                    <a:lstStyle/>
                    <a:p>
                      <a:pPr algn="ctr">
                        <a:spcAft>
                          <a:spcPts val="0"/>
                        </a:spcAft>
                      </a:pPr>
                      <a:r>
                        <a:rPr lang="zh-TW" sz="1400" b="0" kern="100" dirty="0">
                          <a:solidFill>
                            <a:schemeClr val="tx1"/>
                          </a:solidFill>
                          <a:effectLst/>
                          <a:latin typeface="華康中圓體" panose="020F0509000000000000" pitchFamily="49" charset="-120"/>
                          <a:ea typeface="華康中圓體" panose="020F0509000000000000" pitchFamily="49" charset="-120"/>
                        </a:rPr>
                        <a:t>文化創意產業</a:t>
                      </a:r>
                      <a:r>
                        <a:rPr lang="zh-TW" sz="1400" b="0" kern="100" dirty="0" smtClean="0">
                          <a:solidFill>
                            <a:schemeClr val="tx1"/>
                          </a:solidFill>
                          <a:effectLst/>
                          <a:latin typeface="華康中圓體" panose="020F0509000000000000" pitchFamily="49" charset="-120"/>
                          <a:ea typeface="華康中圓體" panose="020F0509000000000000" pitchFamily="49" charset="-120"/>
                        </a:rPr>
                        <a:t>、</a:t>
                      </a:r>
                      <a:r>
                        <a:rPr lang="zh-TW" altLang="en-US" sz="1400" b="0" kern="100" dirty="0" smtClean="0">
                          <a:solidFill>
                            <a:schemeClr val="tx1"/>
                          </a:solidFill>
                          <a:effectLst/>
                          <a:latin typeface="華康中圓體" panose="020F0509000000000000" pitchFamily="49" charset="-120"/>
                          <a:ea typeface="華康中圓體" panose="020F0509000000000000" pitchFamily="49" charset="-120"/>
                        </a:rPr>
                        <a:t>流行音樂產業暨科技藝術</a:t>
                      </a:r>
                      <a:r>
                        <a:rPr lang="zh-TW" sz="1400" b="0" kern="100" dirty="0" smtClean="0">
                          <a:solidFill>
                            <a:schemeClr val="tx1"/>
                          </a:solidFill>
                          <a:effectLst/>
                          <a:latin typeface="華康中圓體" panose="020F0509000000000000" pitchFamily="49" charset="-120"/>
                          <a:ea typeface="華康中圓體" panose="020F0509000000000000" pitchFamily="49" charset="-120"/>
                        </a:rPr>
                        <a:t>、</a:t>
                      </a:r>
                      <a:r>
                        <a:rPr lang="zh-TW" sz="1400" b="0" kern="100" dirty="0">
                          <a:solidFill>
                            <a:schemeClr val="tx1"/>
                          </a:solidFill>
                          <a:effectLst/>
                          <a:latin typeface="華康中圓體" panose="020F0509000000000000" pitchFamily="49" charset="-120"/>
                          <a:ea typeface="華康中圓體" panose="020F0509000000000000" pitchFamily="49" charset="-120"/>
                        </a:rPr>
                        <a:t>數位影音藝術</a:t>
                      </a:r>
                      <a:r>
                        <a:rPr lang="zh-TW" sz="1400" b="0" kern="100" dirty="0" smtClean="0">
                          <a:solidFill>
                            <a:schemeClr val="tx1"/>
                          </a:solidFill>
                          <a:effectLst/>
                          <a:latin typeface="華康中圓體" panose="020F0509000000000000" pitchFamily="49" charset="-120"/>
                          <a:ea typeface="華康中圓體" panose="020F0509000000000000" pitchFamily="49" charset="-120"/>
                        </a:rPr>
                        <a:t>、生態</a:t>
                      </a:r>
                      <a:r>
                        <a:rPr lang="zh-TW" sz="1400" b="0" kern="100" dirty="0">
                          <a:solidFill>
                            <a:schemeClr val="tx1"/>
                          </a:solidFill>
                          <a:effectLst/>
                          <a:latin typeface="華康中圓體" panose="020F0509000000000000" pitchFamily="49" charset="-120"/>
                          <a:ea typeface="華康中圓體" panose="020F0509000000000000" pitchFamily="49" charset="-120"/>
                        </a:rPr>
                        <a:t>藝術與科普傳播、室內設計</a:t>
                      </a:r>
                      <a:endParaRPr lang="zh-TW" sz="1400" b="0" kern="100" dirty="0">
                        <a:solidFill>
                          <a:schemeClr val="tx1"/>
                        </a:solidFill>
                        <a:effectLst/>
                        <a:latin typeface="華康中圓體" panose="020F0509000000000000" pitchFamily="49" charset="-120"/>
                        <a:ea typeface="華康中圓體" panose="020F0509000000000000" pitchFamily="49" charset="-120"/>
                        <a:cs typeface="Times New Roman"/>
                      </a:endParaRPr>
                    </a:p>
                  </a:txBody>
                  <a:tcPr marL="68580" marR="68580" marT="0" marB="0" anchor="ctr"/>
                </a:tc>
                <a:extLst>
                  <a:ext uri="{0D108BD9-81ED-4DB2-BD59-A6C34878D82A}">
                    <a16:rowId xmlns="" xmlns:a16="http://schemas.microsoft.com/office/drawing/2014/main" val="10005"/>
                  </a:ext>
                </a:extLst>
              </a:tr>
              <a:tr h="255980">
                <a:tc>
                  <a:txBody>
                    <a:bodyPr/>
                    <a:lstStyle/>
                    <a:p>
                      <a:pPr algn="ctr">
                        <a:spcAft>
                          <a:spcPts val="0"/>
                        </a:spcAft>
                      </a:pPr>
                      <a:r>
                        <a:rPr lang="zh-TW" sz="1400" b="1" kern="100" dirty="0">
                          <a:solidFill>
                            <a:schemeClr val="bg1"/>
                          </a:solidFill>
                          <a:effectLst/>
                          <a:latin typeface="華康中圓體" panose="020F0509000000000000" pitchFamily="49" charset="-120"/>
                          <a:ea typeface="華康中圓體" panose="020F0509000000000000" pitchFamily="49" charset="-120"/>
                        </a:rPr>
                        <a:t>商業管理</a:t>
                      </a:r>
                      <a:endParaRPr lang="zh-TW" sz="1400" b="1" kern="100" dirty="0">
                        <a:solidFill>
                          <a:schemeClr val="bg1"/>
                        </a:solidFill>
                        <a:effectLst/>
                        <a:latin typeface="華康中圓體" panose="020F0509000000000000" pitchFamily="49" charset="-120"/>
                        <a:ea typeface="華康中圓體" panose="020F0509000000000000" pitchFamily="49" charset="-120"/>
                        <a:cs typeface="Times New Roman"/>
                      </a:endParaRPr>
                    </a:p>
                  </a:txBody>
                  <a:tcPr marL="68580" marR="68580" marT="0" marB="0" anchor="ctr"/>
                </a:tc>
                <a:tc>
                  <a:txBody>
                    <a:bodyPr/>
                    <a:lstStyle/>
                    <a:p>
                      <a:pPr algn="ctr">
                        <a:spcAft>
                          <a:spcPts val="0"/>
                        </a:spcAft>
                      </a:pPr>
                      <a:r>
                        <a:rPr lang="zh-TW" sz="1400" b="0" kern="100" dirty="0">
                          <a:solidFill>
                            <a:schemeClr val="tx1"/>
                          </a:solidFill>
                          <a:effectLst/>
                          <a:latin typeface="華康中圓體" panose="020F0509000000000000" pitchFamily="49" charset="-120"/>
                          <a:ea typeface="華康中圓體" panose="020F0509000000000000" pitchFamily="49" charset="-120"/>
                        </a:rPr>
                        <a:t>基礎管理</a:t>
                      </a:r>
                      <a:r>
                        <a:rPr lang="zh-TW" sz="1400" b="0" kern="100" dirty="0" smtClean="0">
                          <a:solidFill>
                            <a:schemeClr val="tx1"/>
                          </a:solidFill>
                          <a:effectLst/>
                          <a:latin typeface="華康中圓體" panose="020F0509000000000000" pitchFamily="49" charset="-120"/>
                          <a:ea typeface="華康中圓體" panose="020F0509000000000000" pitchFamily="49" charset="-120"/>
                        </a:rPr>
                        <a:t>、財務</a:t>
                      </a:r>
                      <a:r>
                        <a:rPr lang="zh-TW" sz="1400" b="0" kern="100" dirty="0">
                          <a:solidFill>
                            <a:schemeClr val="tx1"/>
                          </a:solidFill>
                          <a:effectLst/>
                          <a:latin typeface="華康中圓體" panose="020F0509000000000000" pitchFamily="49" charset="-120"/>
                          <a:ea typeface="華康中圓體" panose="020F0509000000000000" pitchFamily="49" charset="-120"/>
                        </a:rPr>
                        <a:t>金融</a:t>
                      </a:r>
                      <a:endParaRPr lang="zh-TW" sz="1400" b="0" kern="100" dirty="0">
                        <a:solidFill>
                          <a:schemeClr val="tx1"/>
                        </a:solidFill>
                        <a:effectLst/>
                        <a:latin typeface="華康中圓體" panose="020F0509000000000000" pitchFamily="49" charset="-120"/>
                        <a:ea typeface="華康中圓體" panose="020F0509000000000000" pitchFamily="49" charset="-120"/>
                        <a:cs typeface="Times New Roman"/>
                      </a:endParaRPr>
                    </a:p>
                  </a:txBody>
                  <a:tcPr marL="68580" marR="68580" marT="0" marB="0" anchor="ctr"/>
                </a:tc>
                <a:extLst>
                  <a:ext uri="{0D108BD9-81ED-4DB2-BD59-A6C34878D82A}">
                    <a16:rowId xmlns="" xmlns:a16="http://schemas.microsoft.com/office/drawing/2014/main" val="10006"/>
                  </a:ext>
                </a:extLst>
              </a:tr>
              <a:tr h="237696">
                <a:tc>
                  <a:txBody>
                    <a:bodyPr/>
                    <a:lstStyle/>
                    <a:p>
                      <a:pPr algn="ctr">
                        <a:spcAft>
                          <a:spcPts val="0"/>
                        </a:spcAft>
                      </a:pPr>
                      <a:r>
                        <a:rPr lang="zh-TW" sz="1400" b="1" kern="100" dirty="0">
                          <a:solidFill>
                            <a:schemeClr val="bg1"/>
                          </a:solidFill>
                          <a:effectLst/>
                          <a:latin typeface="華康中圓體" panose="020F0509000000000000" pitchFamily="49" charset="-120"/>
                          <a:ea typeface="華康中圓體" panose="020F0509000000000000" pitchFamily="49" charset="-120"/>
                        </a:rPr>
                        <a:t>領導實務</a:t>
                      </a:r>
                      <a:endParaRPr lang="zh-TW" sz="1400" b="1" kern="100" dirty="0">
                        <a:solidFill>
                          <a:schemeClr val="bg1"/>
                        </a:solidFill>
                        <a:effectLst/>
                        <a:latin typeface="華康中圓體" panose="020F0509000000000000" pitchFamily="49" charset="-120"/>
                        <a:ea typeface="華康中圓體" panose="020F0509000000000000" pitchFamily="49" charset="-120"/>
                        <a:cs typeface="Times New Roman"/>
                      </a:endParaRPr>
                    </a:p>
                  </a:txBody>
                  <a:tcPr marL="68580" marR="68580" marT="0" marB="0" anchor="ctr"/>
                </a:tc>
                <a:tc>
                  <a:txBody>
                    <a:bodyPr/>
                    <a:lstStyle/>
                    <a:p>
                      <a:pPr algn="ctr">
                        <a:spcAft>
                          <a:spcPts val="0"/>
                        </a:spcAft>
                      </a:pPr>
                      <a:r>
                        <a:rPr lang="zh-TW" sz="1400" b="0" kern="100" dirty="0">
                          <a:solidFill>
                            <a:schemeClr val="tx1"/>
                          </a:solidFill>
                          <a:effectLst/>
                          <a:latin typeface="華康中圓體" panose="020F0509000000000000" pitchFamily="49" charset="-120"/>
                          <a:ea typeface="華康中圓體" panose="020F0509000000000000" pitchFamily="49" charset="-120"/>
                        </a:rPr>
                        <a:t>社團人專業領導培力學分學程</a:t>
                      </a:r>
                      <a:endParaRPr lang="zh-TW" sz="1400" b="0" kern="100" dirty="0">
                        <a:solidFill>
                          <a:schemeClr val="tx1"/>
                        </a:solidFill>
                        <a:effectLst/>
                        <a:latin typeface="華康中圓體" panose="020F0509000000000000" pitchFamily="49" charset="-120"/>
                        <a:ea typeface="華康中圓體" panose="020F0509000000000000" pitchFamily="49" charset="-120"/>
                        <a:cs typeface="Times New Roman"/>
                      </a:endParaRPr>
                    </a:p>
                  </a:txBody>
                  <a:tcPr marL="68580" marR="68580" marT="0" marB="0" anchor="ctr"/>
                </a:tc>
                <a:extLst>
                  <a:ext uri="{0D108BD9-81ED-4DB2-BD59-A6C34878D82A}">
                    <a16:rowId xmlns="" xmlns:a16="http://schemas.microsoft.com/office/drawing/2014/main" val="10007"/>
                  </a:ext>
                </a:extLst>
              </a:tr>
              <a:tr h="267572">
                <a:tc>
                  <a:txBody>
                    <a:bodyPr/>
                    <a:lstStyle/>
                    <a:p>
                      <a:pPr algn="ctr">
                        <a:spcAft>
                          <a:spcPts val="0"/>
                        </a:spcAft>
                      </a:pPr>
                      <a:r>
                        <a:rPr lang="zh-TW" sz="1400" b="1" kern="100" dirty="0">
                          <a:solidFill>
                            <a:schemeClr val="bg1"/>
                          </a:solidFill>
                          <a:effectLst/>
                          <a:latin typeface="華康中圓體" panose="020F0509000000000000" pitchFamily="49" charset="-120"/>
                          <a:ea typeface="華康中圓體" panose="020F0509000000000000" pitchFamily="49" charset="-120"/>
                        </a:rPr>
                        <a:t>教育發展</a:t>
                      </a:r>
                      <a:endParaRPr lang="zh-TW" sz="1400" b="1" kern="100" dirty="0">
                        <a:solidFill>
                          <a:schemeClr val="bg1"/>
                        </a:solidFill>
                        <a:effectLst/>
                        <a:latin typeface="華康中圓體" panose="020F0509000000000000" pitchFamily="49" charset="-120"/>
                        <a:ea typeface="華康中圓體" panose="020F0509000000000000" pitchFamily="49" charset="-120"/>
                        <a:cs typeface="Times New Roman"/>
                      </a:endParaRPr>
                    </a:p>
                  </a:txBody>
                  <a:tcPr marL="68580" marR="68580" marT="0" marB="0" anchor="ctr"/>
                </a:tc>
                <a:tc>
                  <a:txBody>
                    <a:bodyPr/>
                    <a:lstStyle/>
                    <a:p>
                      <a:pPr algn="ctr">
                        <a:spcAft>
                          <a:spcPts val="0"/>
                        </a:spcAft>
                      </a:pPr>
                      <a:r>
                        <a:rPr lang="zh-TW" sz="1400" b="0" kern="100" dirty="0">
                          <a:solidFill>
                            <a:schemeClr val="tx1"/>
                          </a:solidFill>
                          <a:effectLst/>
                          <a:latin typeface="華康中圓體" panose="020F0509000000000000" pitchFamily="49" charset="-120"/>
                          <a:ea typeface="華康中圓體" panose="020F0509000000000000" pitchFamily="49" charset="-120"/>
                        </a:rPr>
                        <a:t>兒童雙語教育、學校心理學、復健諮商</a:t>
                      </a:r>
                      <a:r>
                        <a:rPr lang="zh-TW" sz="1400" b="0" kern="100" dirty="0" smtClean="0">
                          <a:solidFill>
                            <a:schemeClr val="tx1"/>
                          </a:solidFill>
                          <a:effectLst/>
                          <a:latin typeface="華康中圓體" panose="020F0509000000000000" pitchFamily="49" charset="-120"/>
                          <a:ea typeface="華康中圓體" panose="020F0509000000000000" pitchFamily="49" charset="-120"/>
                        </a:rPr>
                        <a:t>、</a:t>
                      </a:r>
                      <a:r>
                        <a:rPr lang="zh-TW" altLang="en-US" sz="1400" b="0" kern="100" dirty="0" smtClean="0">
                          <a:solidFill>
                            <a:schemeClr val="tx1"/>
                          </a:solidFill>
                          <a:effectLst/>
                          <a:latin typeface="華康中圓體" panose="020F0509000000000000" pitchFamily="49" charset="-120"/>
                          <a:ea typeface="華康中圓體" panose="020F0509000000000000" pitchFamily="49" charset="-120"/>
                        </a:rPr>
                        <a:t>大數據資料與數位評量</a:t>
                      </a:r>
                      <a:r>
                        <a:rPr lang="zh-TW" sz="1400" b="0" kern="100" dirty="0" smtClean="0">
                          <a:solidFill>
                            <a:schemeClr val="tx1"/>
                          </a:solidFill>
                          <a:effectLst/>
                          <a:latin typeface="華康中圓體" panose="020F0509000000000000" pitchFamily="49" charset="-120"/>
                          <a:ea typeface="華康中圓體" panose="020F0509000000000000" pitchFamily="49" charset="-120"/>
                        </a:rPr>
                        <a:t>、</a:t>
                      </a:r>
                      <a:r>
                        <a:rPr lang="zh-TW" sz="1400" b="0" kern="100" dirty="0">
                          <a:solidFill>
                            <a:schemeClr val="tx1"/>
                          </a:solidFill>
                          <a:effectLst/>
                          <a:latin typeface="華康中圓體" panose="020F0509000000000000" pitchFamily="49" charset="-120"/>
                          <a:ea typeface="華康中圓體" panose="020F0509000000000000" pitchFamily="49" charset="-120"/>
                        </a:rPr>
                        <a:t>原住民族教育文化</a:t>
                      </a:r>
                      <a:endParaRPr lang="zh-TW" sz="1400" b="0" kern="100" dirty="0">
                        <a:solidFill>
                          <a:schemeClr val="tx1"/>
                        </a:solidFill>
                        <a:effectLst/>
                        <a:latin typeface="華康中圓體" panose="020F0509000000000000" pitchFamily="49" charset="-120"/>
                        <a:ea typeface="華康中圓體" panose="020F0509000000000000" pitchFamily="49" charset="-120"/>
                        <a:cs typeface="Times New Roman"/>
                      </a:endParaRPr>
                    </a:p>
                  </a:txBody>
                  <a:tcPr marL="68580" marR="68580" marT="0" marB="0" anchor="ctr"/>
                </a:tc>
                <a:extLst>
                  <a:ext uri="{0D108BD9-81ED-4DB2-BD59-A6C34878D82A}">
                    <a16:rowId xmlns="" xmlns:a16="http://schemas.microsoft.com/office/drawing/2014/main" val="10008"/>
                  </a:ext>
                </a:extLst>
              </a:tr>
              <a:tr h="220758">
                <a:tc>
                  <a:txBody>
                    <a:bodyPr/>
                    <a:lstStyle/>
                    <a:p>
                      <a:pPr algn="ctr">
                        <a:spcAft>
                          <a:spcPts val="0"/>
                        </a:spcAft>
                      </a:pPr>
                      <a:r>
                        <a:rPr lang="zh-TW" sz="1400" b="1" kern="100" dirty="0">
                          <a:solidFill>
                            <a:schemeClr val="bg1"/>
                          </a:solidFill>
                          <a:effectLst/>
                          <a:latin typeface="華康中圓體" panose="020F0509000000000000" pitchFamily="49" charset="-120"/>
                          <a:ea typeface="華康中圓體" panose="020F0509000000000000" pitchFamily="49" charset="-120"/>
                        </a:rPr>
                        <a:t>國際交流</a:t>
                      </a:r>
                      <a:endParaRPr lang="zh-TW" sz="1400" b="1" kern="100" dirty="0">
                        <a:solidFill>
                          <a:schemeClr val="bg1"/>
                        </a:solidFill>
                        <a:effectLst/>
                        <a:latin typeface="華康中圓體" panose="020F0509000000000000" pitchFamily="49" charset="-120"/>
                        <a:ea typeface="華康中圓體" panose="020F0509000000000000" pitchFamily="49" charset="-120"/>
                        <a:cs typeface="Times New Roman"/>
                      </a:endParaRPr>
                    </a:p>
                  </a:txBody>
                  <a:tcPr marL="68580" marR="68580" marT="0" marB="0" anchor="ctr"/>
                </a:tc>
                <a:tc>
                  <a:txBody>
                    <a:bodyPr/>
                    <a:lstStyle/>
                    <a:p>
                      <a:pPr algn="ctr">
                        <a:spcAft>
                          <a:spcPts val="0"/>
                        </a:spcAft>
                      </a:pPr>
                      <a:r>
                        <a:rPr lang="zh-TW" sz="1400" b="0" kern="100" dirty="0">
                          <a:solidFill>
                            <a:schemeClr val="tx1"/>
                          </a:solidFill>
                          <a:effectLst/>
                          <a:latin typeface="華康中圓體" panose="020F0509000000000000" pitchFamily="49" charset="-120"/>
                          <a:ea typeface="華康中圓體" panose="020F0509000000000000" pitchFamily="49" charset="-120"/>
                        </a:rPr>
                        <a:t>國際文化、國際足跡</a:t>
                      </a:r>
                      <a:endParaRPr lang="zh-TW" sz="1400" b="0" kern="100" dirty="0">
                        <a:solidFill>
                          <a:schemeClr val="tx1"/>
                        </a:solidFill>
                        <a:effectLst/>
                        <a:latin typeface="華康中圓體" panose="020F0509000000000000" pitchFamily="49" charset="-120"/>
                        <a:ea typeface="華康中圓體" panose="020F0509000000000000" pitchFamily="49" charset="-120"/>
                        <a:cs typeface="Times New Roman"/>
                      </a:endParaRPr>
                    </a:p>
                  </a:txBody>
                  <a:tcPr marL="68580" marR="68580" marT="0" marB="0" anchor="ctr"/>
                </a:tc>
                <a:extLst>
                  <a:ext uri="{0D108BD9-81ED-4DB2-BD59-A6C34878D82A}">
                    <a16:rowId xmlns="" xmlns:a16="http://schemas.microsoft.com/office/drawing/2014/main" val="10009"/>
                  </a:ext>
                </a:extLst>
              </a:tr>
            </a:tbl>
          </a:graphicData>
        </a:graphic>
      </p:graphicFrame>
      <p:grpSp>
        <p:nvGrpSpPr>
          <p:cNvPr id="8" name="群組 7"/>
          <p:cNvGrpSpPr/>
          <p:nvPr/>
        </p:nvGrpSpPr>
        <p:grpSpPr>
          <a:xfrm>
            <a:off x="8873917" y="3764500"/>
            <a:ext cx="3193974" cy="2491794"/>
            <a:chOff x="5973299" y="3954985"/>
            <a:chExt cx="3193974" cy="2491794"/>
          </a:xfrm>
        </p:grpSpPr>
        <p:sp>
          <p:nvSpPr>
            <p:cNvPr id="27" name="摺角紙張 26"/>
            <p:cNvSpPr/>
            <p:nvPr/>
          </p:nvSpPr>
          <p:spPr>
            <a:xfrm rot="569517">
              <a:off x="5973299" y="3954985"/>
              <a:ext cx="3076578" cy="2487880"/>
            </a:xfrm>
            <a:prstGeom prst="foldedCorner">
              <a:avLst>
                <a:gd name="adj" fmla="val 14868"/>
              </a:avLst>
            </a:prstGeom>
            <a:solidFill>
              <a:srgbClr val="F6DB16"/>
            </a:solidFill>
            <a:ln>
              <a:solidFill>
                <a:srgbClr val="F6DB16"/>
              </a:solidFill>
            </a:ln>
            <a:effectLst>
              <a:outerShdw blurRad="50800" dist="38100" dir="5400000" algn="t" rotWithShape="0">
                <a:prstClr val="black">
                  <a:alpha val="40000"/>
                </a:prstClr>
              </a:outerShd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華康中圓體" panose="020F0509000000000000" pitchFamily="49" charset="-120"/>
                <a:ea typeface="華康中圓體" panose="020F0509000000000000" pitchFamily="49" charset="-120"/>
              </a:endParaRPr>
            </a:p>
          </p:txBody>
        </p:sp>
        <p:sp>
          <p:nvSpPr>
            <p:cNvPr id="31" name="矩形 30"/>
            <p:cNvSpPr/>
            <p:nvPr/>
          </p:nvSpPr>
          <p:spPr>
            <a:xfrm rot="311469">
              <a:off x="6024765" y="4569342"/>
              <a:ext cx="3142508" cy="1877437"/>
            </a:xfrm>
            <a:prstGeom prst="rect">
              <a:avLst/>
            </a:prstGeom>
          </p:spPr>
          <p:txBody>
            <a:bodyPr wrap="square">
              <a:spAutoFit/>
            </a:bodyPr>
            <a:lstStyle/>
            <a:p>
              <a:r>
                <a:rPr lang="zh-TW" altLang="en-US" sz="1400" dirty="0" smtClean="0">
                  <a:latin typeface="華康中圓體" panose="020F0509000000000000" pitchFamily="49" charset="-120"/>
                  <a:ea typeface="華康中圓體" panose="020F0509000000000000" pitchFamily="49" charset="-120"/>
                </a:rPr>
                <a:t>各學分學程不限科系，凡師大在學</a:t>
              </a:r>
            </a:p>
            <a:p>
              <a:r>
                <a:rPr lang="zh-TW" altLang="en-US" sz="1400" dirty="0" smtClean="0">
                  <a:latin typeface="華康中圓體" panose="020F0509000000000000" pitchFamily="49" charset="-120"/>
                  <a:ea typeface="華康中圓體" panose="020F0509000000000000" pitchFamily="49" charset="-120"/>
                </a:rPr>
                <a:t>學生皆可提出申請。大學部學生加修</a:t>
              </a:r>
            </a:p>
            <a:p>
              <a:r>
                <a:rPr lang="zh-TW" altLang="en-US" sz="1400" dirty="0" smtClean="0">
                  <a:latin typeface="華康中圓體" panose="020F0509000000000000" pitchFamily="49" charset="-120"/>
                  <a:ea typeface="華康中圓體" panose="020F0509000000000000" pitchFamily="49" charset="-120"/>
                </a:rPr>
                <a:t>學程，僅需依各學程要求繳交材料</a:t>
              </a:r>
            </a:p>
            <a:p>
              <a:r>
                <a:rPr lang="zh-TW" altLang="en-US" sz="1400" dirty="0" smtClean="0">
                  <a:latin typeface="華康中圓體" panose="020F0509000000000000" pitchFamily="49" charset="-120"/>
                  <a:ea typeface="華康中圓體" panose="020F0509000000000000" pitchFamily="49" charset="-120"/>
                </a:rPr>
                <a:t>費，不需另外負擔學分費。凡依照</a:t>
              </a:r>
            </a:p>
            <a:p>
              <a:r>
                <a:rPr lang="zh-TW" altLang="en-US" sz="1400" dirty="0" smtClean="0">
                  <a:latin typeface="華康中圓體" panose="020F0509000000000000" pitchFamily="49" charset="-120"/>
                  <a:ea typeface="華康中圓體" panose="020F0509000000000000" pitchFamily="49" charset="-120"/>
                </a:rPr>
                <a:t>各學程要求，修滿規定學分數即獲</a:t>
              </a:r>
            </a:p>
            <a:p>
              <a:r>
                <a:rPr lang="zh-TW" altLang="en-US" sz="1400" dirty="0" smtClean="0">
                  <a:latin typeface="華康中圓體" panose="020F0509000000000000" pitchFamily="49" charset="-120"/>
                  <a:ea typeface="華康中圓體" panose="020F0509000000000000" pitchFamily="49" charset="-120"/>
                </a:rPr>
                <a:t>得學程證明書。 </a:t>
              </a:r>
              <a:endParaRPr lang="en-US" altLang="zh-TW" sz="1400" dirty="0" smtClean="0">
                <a:latin typeface="華康中圓體" panose="020F0509000000000000" pitchFamily="49" charset="-120"/>
                <a:ea typeface="華康中圓體" panose="020F0509000000000000" pitchFamily="49" charset="-120"/>
              </a:endParaRPr>
            </a:p>
            <a:p>
              <a:endParaRPr lang="en-US" altLang="zh-TW" sz="1600" dirty="0">
                <a:latin typeface="華康中圓體" panose="020F0509000000000000" pitchFamily="49" charset="-120"/>
                <a:ea typeface="華康中圓體" panose="020F0509000000000000" pitchFamily="49" charset="-120"/>
              </a:endParaRPr>
            </a:p>
            <a:p>
              <a:endParaRPr lang="zh-TW" altLang="en-US" sz="1600" dirty="0">
                <a:latin typeface="華康中圓體" panose="020F0509000000000000" pitchFamily="49" charset="-120"/>
                <a:ea typeface="華康中圓體" panose="020F0509000000000000" pitchFamily="49" charset="-120"/>
              </a:endParaRPr>
            </a:p>
          </p:txBody>
        </p:sp>
      </p:grpSp>
      <p:grpSp>
        <p:nvGrpSpPr>
          <p:cNvPr id="32" name="群組 31"/>
          <p:cNvGrpSpPr/>
          <p:nvPr/>
        </p:nvGrpSpPr>
        <p:grpSpPr>
          <a:xfrm>
            <a:off x="8568053" y="542954"/>
            <a:ext cx="3427778" cy="2419732"/>
            <a:chOff x="5851582" y="200932"/>
            <a:chExt cx="3124026" cy="2419732"/>
          </a:xfrm>
        </p:grpSpPr>
        <p:sp>
          <p:nvSpPr>
            <p:cNvPr id="33" name="橢圓形圖說文字 32"/>
            <p:cNvSpPr/>
            <p:nvPr/>
          </p:nvSpPr>
          <p:spPr>
            <a:xfrm rot="1248619">
              <a:off x="5851582" y="200932"/>
              <a:ext cx="3124026" cy="2419732"/>
            </a:xfrm>
            <a:prstGeom prst="wedgeEllipseCallout">
              <a:avLst/>
            </a:prstGeom>
            <a:solidFill>
              <a:schemeClr val="accent1">
                <a:lumMod val="75000"/>
              </a:schemeClr>
            </a:solidFill>
            <a:ln>
              <a:noFill/>
            </a:ln>
            <a:effectLst>
              <a:glow rad="139700">
                <a:schemeClr val="accent1">
                  <a:satMod val="175000"/>
                  <a:alpha val="40000"/>
                </a:schemeClr>
              </a:glow>
              <a:outerShdw blurRad="44450" dist="27940" dir="5400000" algn="ctr">
                <a:srgbClr val="000000">
                  <a:alpha val="32000"/>
                </a:srgbClr>
              </a:outerShdw>
              <a:softEdge rad="6350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 name="文字方塊 33"/>
            <p:cNvSpPr txBox="1"/>
            <p:nvPr/>
          </p:nvSpPr>
          <p:spPr>
            <a:xfrm rot="1009572">
              <a:off x="6078494" y="424344"/>
              <a:ext cx="2670201" cy="1846659"/>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endParaRPr lang="en-US" altLang="zh-TW" dirty="0" smtClean="0"/>
            </a:p>
            <a:p>
              <a:pPr algn="ctr"/>
              <a:r>
                <a:rPr lang="zh-TW" altLang="en-US" sz="1600" b="1" dirty="0" smtClean="0">
                  <a:solidFill>
                    <a:schemeClr val="bg1">
                      <a:lumMod val="95000"/>
                    </a:schemeClr>
                  </a:solidFill>
                  <a:latin typeface="微軟正黑體" panose="020B0604030504040204" pitchFamily="34" charset="-120"/>
                  <a:ea typeface="微軟正黑體" panose="020B0604030504040204" pitchFamily="34" charset="-120"/>
                </a:rPr>
                <a:t>想讓自己成為炙手可熱的跨域人才嗎？</a:t>
              </a:r>
              <a:endParaRPr lang="en-US" altLang="zh-TW" sz="1600" b="1" dirty="0" smtClean="0">
                <a:solidFill>
                  <a:schemeClr val="bg1">
                    <a:lumMod val="95000"/>
                  </a:schemeClr>
                </a:solidFill>
                <a:latin typeface="微軟正黑體" panose="020B0604030504040204" pitchFamily="34" charset="-120"/>
                <a:ea typeface="微軟正黑體" panose="020B0604030504040204" pitchFamily="34" charset="-120"/>
              </a:endParaRPr>
            </a:p>
            <a:p>
              <a:pPr algn="ctr"/>
              <a:endParaRPr lang="en-US" altLang="zh-TW" sz="1600" b="1" dirty="0" smtClean="0">
                <a:solidFill>
                  <a:schemeClr val="bg1">
                    <a:lumMod val="95000"/>
                  </a:schemeClr>
                </a:solidFill>
                <a:latin typeface="微軟正黑體" panose="020B0604030504040204" pitchFamily="34" charset="-120"/>
                <a:ea typeface="微軟正黑體" panose="020B0604030504040204" pitchFamily="34" charset="-120"/>
              </a:endParaRPr>
            </a:p>
            <a:p>
              <a:pPr algn="ctr"/>
              <a:r>
                <a:rPr lang="zh-TW" altLang="en-US" sz="1600" b="1" dirty="0" smtClean="0">
                  <a:solidFill>
                    <a:schemeClr val="bg1">
                      <a:lumMod val="95000"/>
                    </a:schemeClr>
                  </a:solidFill>
                  <a:latin typeface="微軟正黑體" panose="020B0604030504040204" pitchFamily="34" charset="-120"/>
                  <a:ea typeface="微軟正黑體" panose="020B0604030504040204" pitchFamily="34" charset="-120"/>
                </a:rPr>
                <a:t>師大規劃有</a:t>
              </a:r>
              <a:r>
                <a:rPr lang="en-US" altLang="zh-TW" sz="1600" b="1" dirty="0" smtClean="0">
                  <a:solidFill>
                    <a:schemeClr val="bg1">
                      <a:lumMod val="95000"/>
                    </a:schemeClr>
                  </a:solidFill>
                  <a:latin typeface="微軟正黑體" panose="020B0604030504040204" pitchFamily="34" charset="-120"/>
                  <a:ea typeface="微軟正黑體" panose="020B0604030504040204" pitchFamily="34" charset="-120"/>
                </a:rPr>
                <a:t>9</a:t>
              </a:r>
              <a:r>
                <a:rPr lang="zh-TW" altLang="en-US" sz="1600" b="1" dirty="0" smtClean="0">
                  <a:solidFill>
                    <a:schemeClr val="bg1">
                      <a:lumMod val="95000"/>
                    </a:schemeClr>
                  </a:solidFill>
                  <a:latin typeface="微軟正黑體" panose="020B0604030504040204" pitchFamily="34" charset="-120"/>
                  <a:ea typeface="微軟正黑體" panose="020B0604030504040204" pitchFamily="34" charset="-120"/>
                </a:rPr>
                <a:t>大主題，共</a:t>
              </a:r>
              <a:r>
                <a:rPr lang="en-US" altLang="zh-TW" sz="1600" b="1" dirty="0" smtClean="0">
                  <a:solidFill>
                    <a:srgbClr val="FFFF00"/>
                  </a:solidFill>
                  <a:latin typeface="微軟正黑體" panose="020B0604030504040204" pitchFamily="34" charset="-120"/>
                  <a:ea typeface="微軟正黑體" panose="020B0604030504040204" pitchFamily="34" charset="-120"/>
                </a:rPr>
                <a:t>30</a:t>
              </a:r>
              <a:r>
                <a:rPr lang="zh-TW" altLang="en-US" sz="1600" b="1" dirty="0" smtClean="0">
                  <a:solidFill>
                    <a:schemeClr val="bg1">
                      <a:lumMod val="95000"/>
                    </a:schemeClr>
                  </a:solidFill>
                  <a:latin typeface="微軟正黑體" panose="020B0604030504040204" pitchFamily="34" charset="-120"/>
                  <a:ea typeface="微軟正黑體" panose="020B0604030504040204" pitchFamily="34" charset="-120"/>
                </a:rPr>
                <a:t>個跨領域的學分學程供你選擇！</a:t>
              </a:r>
              <a:endParaRPr lang="en-US" altLang="zh-TW" sz="1600" b="1" dirty="0" smtClean="0">
                <a:solidFill>
                  <a:schemeClr val="bg1">
                    <a:lumMod val="95000"/>
                  </a:schemeClr>
                </a:solidFill>
                <a:latin typeface="微軟正黑體" panose="020B0604030504040204" pitchFamily="34" charset="-120"/>
                <a:ea typeface="微軟正黑體" panose="020B0604030504040204" pitchFamily="34" charset="-120"/>
              </a:endParaRPr>
            </a:p>
            <a:p>
              <a:pPr algn="ctr"/>
              <a:r>
                <a:rPr lang="zh-TW" altLang="en-US" sz="1600" b="1" dirty="0">
                  <a:solidFill>
                    <a:schemeClr val="bg1">
                      <a:lumMod val="95000"/>
                    </a:schemeClr>
                  </a:solidFill>
                  <a:latin typeface="微軟正黑體" panose="020B0604030504040204" pitchFamily="34" charset="-120"/>
                  <a:ea typeface="微軟正黑體" panose="020B0604030504040204" pitchFamily="34" charset="-120"/>
                </a:rPr>
                <a:t>快來看看</a:t>
              </a:r>
              <a:r>
                <a:rPr lang="zh-TW" altLang="en-US" sz="1600" b="1" dirty="0" smtClean="0">
                  <a:solidFill>
                    <a:schemeClr val="bg1">
                      <a:lumMod val="95000"/>
                    </a:schemeClr>
                  </a:solidFill>
                  <a:latin typeface="微軟正黑體" panose="020B0604030504040204" pitchFamily="34" charset="-120"/>
                  <a:ea typeface="微軟正黑體" panose="020B0604030504040204" pitchFamily="34" charset="-120"/>
                </a:rPr>
                <a:t>有哪些吧！</a:t>
              </a:r>
              <a:endParaRPr lang="en-US" altLang="zh-TW" sz="1600" b="1" dirty="0" smtClean="0">
                <a:solidFill>
                  <a:schemeClr val="bg1">
                    <a:lumMod val="95000"/>
                  </a:schemeClr>
                </a:solidFill>
                <a:latin typeface="微軟正黑體" panose="020B0604030504040204" pitchFamily="34" charset="-120"/>
                <a:ea typeface="微軟正黑體" panose="020B0604030504040204" pitchFamily="34" charset="-120"/>
              </a:endParaRPr>
            </a:p>
          </p:txBody>
        </p:sp>
      </p:grpSp>
      <p:pic>
        <p:nvPicPr>
          <p:cNvPr id="19" name="圖片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04457" y="146660"/>
            <a:ext cx="696907" cy="699414"/>
          </a:xfrm>
          <a:prstGeom prst="rect">
            <a:avLst/>
          </a:prstGeom>
        </p:spPr>
      </p:pic>
      <p:sp>
        <p:nvSpPr>
          <p:cNvPr id="20" name="文字方塊 19"/>
          <p:cNvSpPr txBox="1"/>
          <p:nvPr/>
        </p:nvSpPr>
        <p:spPr>
          <a:xfrm>
            <a:off x="3727269" y="189011"/>
            <a:ext cx="2877711" cy="707886"/>
          </a:xfrm>
          <a:prstGeom prst="rect">
            <a:avLst/>
          </a:prstGeom>
          <a:noFill/>
        </p:spPr>
        <p:txBody>
          <a:bodyPr wrap="none" rtlCol="0">
            <a:spAutoFit/>
          </a:bodyPr>
          <a:lstStyle/>
          <a:p>
            <a:r>
              <a:rPr lang="zh-TW" altLang="en-US" sz="2000" b="1" dirty="0">
                <a:solidFill>
                  <a:srgbClr val="7030A0"/>
                </a:solidFill>
                <a:latin typeface="華康中圓體" panose="020F0509000000000000" pitchFamily="49" charset="-120"/>
                <a:ea typeface="華康中圓體" panose="020F0509000000000000" pitchFamily="49" charset="-120"/>
              </a:rPr>
              <a:t>大學只能拿一個學位</a:t>
            </a:r>
            <a:r>
              <a:rPr lang="zh-TW" altLang="en-US" sz="2000" b="1" dirty="0" smtClean="0">
                <a:solidFill>
                  <a:srgbClr val="7030A0"/>
                </a:solidFill>
                <a:latin typeface="華康中圓體" panose="020F0509000000000000" pitchFamily="49" charset="-120"/>
                <a:ea typeface="華康中圓體" panose="020F0509000000000000" pitchFamily="49" charset="-120"/>
              </a:rPr>
              <a:t>嗎</a:t>
            </a:r>
            <a:r>
              <a:rPr lang="en-US" altLang="zh-TW" sz="2000" b="1" dirty="0" smtClean="0">
                <a:solidFill>
                  <a:srgbClr val="7030A0"/>
                </a:solidFill>
                <a:latin typeface="華康中圓體" panose="020F0509000000000000" pitchFamily="49" charset="-120"/>
                <a:ea typeface="華康中圓體" panose="020F0509000000000000" pitchFamily="49" charset="-120"/>
              </a:rPr>
              <a:t>?</a:t>
            </a:r>
            <a:endParaRPr lang="zh-TW" altLang="en-US" sz="2000" b="1" dirty="0">
              <a:solidFill>
                <a:srgbClr val="0000CC"/>
              </a:solidFill>
              <a:latin typeface="華康中圓體" panose="020F0509000000000000" pitchFamily="49" charset="-120"/>
              <a:ea typeface="華康中圓體" panose="020F0509000000000000" pitchFamily="49" charset="-120"/>
            </a:endParaRPr>
          </a:p>
          <a:p>
            <a:endParaRPr lang="zh-TW" altLang="en-US" sz="2000" b="1" dirty="0">
              <a:solidFill>
                <a:srgbClr val="FF6699"/>
              </a:solidFill>
              <a:latin typeface="華康中圓體" panose="020F0509000000000000" pitchFamily="49" charset="-120"/>
              <a:ea typeface="華康中圓體" panose="020F0509000000000000" pitchFamily="49" charset="-120"/>
            </a:endParaRPr>
          </a:p>
        </p:txBody>
      </p:sp>
      <p:sp>
        <p:nvSpPr>
          <p:cNvPr id="21" name="Line 11"/>
          <p:cNvSpPr>
            <a:spLocks noChangeShapeType="1"/>
          </p:cNvSpPr>
          <p:nvPr/>
        </p:nvSpPr>
        <p:spPr bwMode="auto">
          <a:xfrm flipH="1">
            <a:off x="3747440" y="612558"/>
            <a:ext cx="4064910" cy="5445"/>
          </a:xfrm>
          <a:prstGeom prst="line">
            <a:avLst/>
          </a:prstGeom>
          <a:noFill/>
          <a:ln w="25400">
            <a:solidFill>
              <a:schemeClr val="bg1">
                <a:lumMod val="65000"/>
              </a:schemeClr>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latin typeface="華康中圓體" panose="020F0509000000000000" pitchFamily="49" charset="-120"/>
              <a:ea typeface="華康中圓體" panose="020F0509000000000000" pitchFamily="49" charset="-120"/>
            </a:endParaRPr>
          </a:p>
        </p:txBody>
      </p:sp>
      <p:pic>
        <p:nvPicPr>
          <p:cNvPr id="23" name="圖片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981" y="172009"/>
            <a:ext cx="2490991" cy="660303"/>
          </a:xfrm>
          <a:prstGeom prst="rect">
            <a:avLst/>
          </a:prstGeom>
        </p:spPr>
      </p:pic>
    </p:spTree>
    <p:extLst>
      <p:ext uri="{BB962C8B-B14F-4D97-AF65-F5344CB8AC3E}">
        <p14:creationId xmlns:p14="http://schemas.microsoft.com/office/powerpoint/2010/main" val="37737316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群組 16"/>
          <p:cNvGrpSpPr/>
          <p:nvPr/>
        </p:nvGrpSpPr>
        <p:grpSpPr>
          <a:xfrm>
            <a:off x="731480" y="1504281"/>
            <a:ext cx="7941740" cy="4480060"/>
            <a:chOff x="731480" y="1504281"/>
            <a:chExt cx="7941740" cy="4480060"/>
          </a:xfrm>
        </p:grpSpPr>
        <p:pic>
          <p:nvPicPr>
            <p:cNvPr id="18" name="圖片 17">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480" y="1504281"/>
              <a:ext cx="7941740" cy="4480060"/>
            </a:xfrm>
            <a:prstGeom prst="rect">
              <a:avLst/>
            </a:prstGeom>
            <a:ln>
              <a:noFill/>
            </a:ln>
            <a:effectLst>
              <a:outerShdw blurRad="190500" algn="tl" rotWithShape="0">
                <a:srgbClr val="000000">
                  <a:alpha val="70000"/>
                </a:srgbClr>
              </a:outerShdw>
            </a:effectLst>
          </p:spPr>
        </p:pic>
        <p:sp>
          <p:nvSpPr>
            <p:cNvPr id="25" name="矩形 24"/>
            <p:cNvSpPr/>
            <p:nvPr/>
          </p:nvSpPr>
          <p:spPr>
            <a:xfrm>
              <a:off x="1357416" y="1580225"/>
              <a:ext cx="6533658" cy="754602"/>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grpSp>
      <p:pic>
        <p:nvPicPr>
          <p:cNvPr id="19" name="圖片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04457" y="146660"/>
            <a:ext cx="696907" cy="699414"/>
          </a:xfrm>
          <a:prstGeom prst="rect">
            <a:avLst/>
          </a:prstGeom>
        </p:spPr>
      </p:pic>
      <p:sp>
        <p:nvSpPr>
          <p:cNvPr id="20" name="文字方塊 19"/>
          <p:cNvSpPr txBox="1"/>
          <p:nvPr/>
        </p:nvSpPr>
        <p:spPr>
          <a:xfrm>
            <a:off x="3727269" y="189011"/>
            <a:ext cx="2877711" cy="707886"/>
          </a:xfrm>
          <a:prstGeom prst="rect">
            <a:avLst/>
          </a:prstGeom>
          <a:noFill/>
        </p:spPr>
        <p:txBody>
          <a:bodyPr wrap="none" rtlCol="0">
            <a:spAutoFit/>
          </a:bodyPr>
          <a:lstStyle/>
          <a:p>
            <a:r>
              <a:rPr lang="zh-TW" altLang="en-US" sz="2000" b="1" dirty="0">
                <a:solidFill>
                  <a:srgbClr val="7030A0"/>
                </a:solidFill>
                <a:latin typeface="華康中圓體" panose="020F0509000000000000" pitchFamily="49" charset="-120"/>
                <a:ea typeface="華康中圓體" panose="020F0509000000000000" pitchFamily="49" charset="-120"/>
              </a:rPr>
              <a:t>大學只能拿一個學位</a:t>
            </a:r>
            <a:r>
              <a:rPr lang="zh-TW" altLang="en-US" sz="2000" b="1" dirty="0" smtClean="0">
                <a:solidFill>
                  <a:srgbClr val="7030A0"/>
                </a:solidFill>
                <a:latin typeface="華康中圓體" panose="020F0509000000000000" pitchFamily="49" charset="-120"/>
                <a:ea typeface="華康中圓體" panose="020F0509000000000000" pitchFamily="49" charset="-120"/>
              </a:rPr>
              <a:t>嗎</a:t>
            </a:r>
            <a:r>
              <a:rPr lang="en-US" altLang="zh-TW" sz="2000" b="1" dirty="0" smtClean="0">
                <a:solidFill>
                  <a:srgbClr val="7030A0"/>
                </a:solidFill>
                <a:latin typeface="華康中圓體" panose="020F0509000000000000" pitchFamily="49" charset="-120"/>
                <a:ea typeface="華康中圓體" panose="020F0509000000000000" pitchFamily="49" charset="-120"/>
              </a:rPr>
              <a:t>?</a:t>
            </a:r>
            <a:endParaRPr lang="zh-TW" altLang="en-US" sz="2000" b="1" dirty="0">
              <a:solidFill>
                <a:srgbClr val="0000CC"/>
              </a:solidFill>
              <a:latin typeface="華康中圓體" panose="020F0509000000000000" pitchFamily="49" charset="-120"/>
              <a:ea typeface="華康中圓體" panose="020F0509000000000000" pitchFamily="49" charset="-120"/>
            </a:endParaRPr>
          </a:p>
          <a:p>
            <a:endParaRPr lang="zh-TW" altLang="en-US" sz="2000" b="1" dirty="0">
              <a:solidFill>
                <a:srgbClr val="FF6699"/>
              </a:solidFill>
              <a:latin typeface="華康中圓體" panose="020F0509000000000000" pitchFamily="49" charset="-120"/>
              <a:ea typeface="華康中圓體" panose="020F0509000000000000" pitchFamily="49" charset="-120"/>
            </a:endParaRPr>
          </a:p>
        </p:txBody>
      </p:sp>
      <p:sp>
        <p:nvSpPr>
          <p:cNvPr id="21" name="Line 11"/>
          <p:cNvSpPr>
            <a:spLocks noChangeShapeType="1"/>
          </p:cNvSpPr>
          <p:nvPr/>
        </p:nvSpPr>
        <p:spPr bwMode="auto">
          <a:xfrm flipH="1">
            <a:off x="3747440" y="612558"/>
            <a:ext cx="4064910" cy="5445"/>
          </a:xfrm>
          <a:prstGeom prst="line">
            <a:avLst/>
          </a:prstGeom>
          <a:noFill/>
          <a:ln w="25400">
            <a:solidFill>
              <a:schemeClr val="bg1">
                <a:lumMod val="65000"/>
              </a:schemeClr>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latin typeface="華康中圓體" panose="020F0509000000000000" pitchFamily="49" charset="-120"/>
              <a:ea typeface="華康中圓體" panose="020F0509000000000000" pitchFamily="49" charset="-120"/>
            </a:endParaRPr>
          </a:p>
        </p:txBody>
      </p:sp>
      <p:pic>
        <p:nvPicPr>
          <p:cNvPr id="23" name="圖片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1981" y="172009"/>
            <a:ext cx="2490991" cy="660303"/>
          </a:xfrm>
          <a:prstGeom prst="rect">
            <a:avLst/>
          </a:prstGeom>
        </p:spPr>
      </p:pic>
      <p:pic>
        <p:nvPicPr>
          <p:cNvPr id="26" name="Picture 2"/>
          <p:cNvPicPr>
            <a:picLocks noChangeAspect="1" noChangeArrowheads="1"/>
          </p:cNvPicPr>
          <p:nvPr/>
        </p:nvPicPr>
        <p:blipFill>
          <a:blip r:embed="rId6" cstate="print"/>
          <a:srcRect/>
          <a:stretch>
            <a:fillRect/>
          </a:stretch>
        </p:blipFill>
        <p:spPr bwMode="auto">
          <a:xfrm rot="594159">
            <a:off x="9164961" y="2818730"/>
            <a:ext cx="2618373" cy="3675534"/>
          </a:xfrm>
          <a:prstGeom prst="rect">
            <a:avLst/>
          </a:prstGeom>
          <a:noFill/>
          <a:ln w="9525">
            <a:noFill/>
            <a:miter lim="800000"/>
            <a:headEnd/>
            <a:tailEnd/>
          </a:ln>
        </p:spPr>
      </p:pic>
      <p:pic>
        <p:nvPicPr>
          <p:cNvPr id="30" name="圖片 29">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275321" y="-148821"/>
            <a:ext cx="2954747" cy="2147697"/>
          </a:xfrm>
          <a:prstGeom prst="rect">
            <a:avLst/>
          </a:prstGeom>
        </p:spPr>
      </p:pic>
      <p:sp>
        <p:nvSpPr>
          <p:cNvPr id="35" name="文字方塊 34"/>
          <p:cNvSpPr txBox="1"/>
          <p:nvPr/>
        </p:nvSpPr>
        <p:spPr>
          <a:xfrm>
            <a:off x="1701217" y="1766831"/>
            <a:ext cx="6019597" cy="630942"/>
          </a:xfrm>
          <a:prstGeom prst="rect">
            <a:avLst/>
          </a:prstGeom>
          <a:noFill/>
        </p:spPr>
        <p:txBody>
          <a:bodyPr wrap="none" rtlCol="0">
            <a:spAutoFit/>
          </a:bodyPr>
          <a:lstStyle/>
          <a:p>
            <a:r>
              <a:rPr lang="zh-TW" altLang="en-US" sz="3500" dirty="0" smtClean="0">
                <a:solidFill>
                  <a:srgbClr val="C00000"/>
                </a:solidFill>
                <a:latin typeface="華康中特圓體" panose="020F0809000000000000" pitchFamily="49" charset="-120"/>
                <a:ea typeface="華康中特圓體" panose="020F0809000000000000" pitchFamily="49" charset="-120"/>
              </a:rPr>
              <a:t>中等學校合格教師之培育歷程</a:t>
            </a:r>
            <a:endParaRPr lang="zh-TW" altLang="en-US" sz="3500" dirty="0">
              <a:solidFill>
                <a:srgbClr val="C00000"/>
              </a:solidFill>
              <a:latin typeface="華康中特圓體" panose="020F0809000000000000" pitchFamily="49" charset="-120"/>
              <a:ea typeface="華康中特圓體" panose="020F0809000000000000" pitchFamily="49" charset="-120"/>
            </a:endParaRPr>
          </a:p>
        </p:txBody>
      </p:sp>
      <p:sp>
        <p:nvSpPr>
          <p:cNvPr id="36" name="文字方塊 35">
            <a:hlinkClick r:id="rId7"/>
          </p:cNvPr>
          <p:cNvSpPr txBox="1"/>
          <p:nvPr/>
        </p:nvSpPr>
        <p:spPr>
          <a:xfrm>
            <a:off x="9741018" y="502160"/>
            <a:ext cx="1877437" cy="553998"/>
          </a:xfrm>
          <a:prstGeom prst="rect">
            <a:avLst/>
          </a:prstGeom>
          <a:noFill/>
        </p:spPr>
        <p:txBody>
          <a:bodyPr wrap="none" rtlCol="0">
            <a:spAutoFit/>
          </a:bodyPr>
          <a:lstStyle/>
          <a:p>
            <a:pPr algn="ctr"/>
            <a:r>
              <a:rPr lang="zh-TW" altLang="en-US" b="1" dirty="0" smtClean="0">
                <a:solidFill>
                  <a:srgbClr val="C00000"/>
                </a:solidFill>
                <a:latin typeface="華康中圓體" panose="020F0509000000000000" pitchFamily="49" charset="-120"/>
                <a:ea typeface="華康中圓體" panose="020F0509000000000000" pitchFamily="49" charset="-120"/>
              </a:rPr>
              <a:t>師資培育規範</a:t>
            </a:r>
            <a:endParaRPr lang="en-US" altLang="zh-TW" b="1" dirty="0" smtClean="0">
              <a:solidFill>
                <a:srgbClr val="C00000"/>
              </a:solidFill>
              <a:latin typeface="華康中圓體" panose="020F0509000000000000" pitchFamily="49" charset="-120"/>
              <a:ea typeface="華康中圓體" panose="020F0509000000000000" pitchFamily="49" charset="-120"/>
            </a:endParaRPr>
          </a:p>
          <a:p>
            <a:pPr algn="ctr"/>
            <a:r>
              <a:rPr lang="en-US" altLang="zh-TW" sz="1200" dirty="0" smtClean="0">
                <a:solidFill>
                  <a:srgbClr val="FF6699"/>
                </a:solidFill>
                <a:latin typeface="華康中圓體" panose="020F0509000000000000" pitchFamily="49" charset="-120"/>
                <a:ea typeface="華康中圓體" panose="020F0509000000000000" pitchFamily="49" charset="-120"/>
              </a:rPr>
              <a:t>(</a:t>
            </a:r>
            <a:r>
              <a:rPr lang="zh-TW" altLang="en-US" sz="1200" dirty="0" smtClean="0">
                <a:solidFill>
                  <a:srgbClr val="FF6699"/>
                </a:solidFill>
                <a:latin typeface="華康中圓體" panose="020F0509000000000000" pitchFamily="49" charset="-120"/>
                <a:ea typeface="華康中圓體" panose="020F0509000000000000" pitchFamily="49" charset="-120"/>
              </a:rPr>
              <a:t>點我</a:t>
            </a:r>
            <a:r>
              <a:rPr lang="zh-TW" altLang="en-US" sz="1200" dirty="0" smtClean="0">
                <a:solidFill>
                  <a:srgbClr val="3333CC"/>
                </a:solidFill>
                <a:latin typeface="華康中圓體" panose="020F0509000000000000" pitchFamily="49" charset="-120"/>
                <a:ea typeface="華康中圓體" panose="020F0509000000000000" pitchFamily="49" charset="-120"/>
                <a:hlinkClick r:id="rId9"/>
              </a:rPr>
              <a:t>超連結</a:t>
            </a:r>
            <a:r>
              <a:rPr lang="zh-TW" altLang="en-US" sz="1200" dirty="0" smtClean="0">
                <a:solidFill>
                  <a:srgbClr val="FF6699"/>
                </a:solidFill>
                <a:latin typeface="華康中圓體" panose="020F0509000000000000" pitchFamily="49" charset="-120"/>
                <a:ea typeface="華康中圓體" panose="020F0509000000000000" pitchFamily="49" charset="-120"/>
              </a:rPr>
              <a:t>看詳細說明</a:t>
            </a:r>
            <a:r>
              <a:rPr lang="en-US" altLang="zh-TW" sz="1200" dirty="0" smtClean="0">
                <a:solidFill>
                  <a:srgbClr val="FF6699"/>
                </a:solidFill>
                <a:latin typeface="華康中圓體" panose="020F0509000000000000" pitchFamily="49" charset="-120"/>
                <a:ea typeface="華康中圓體" panose="020F0509000000000000" pitchFamily="49" charset="-120"/>
              </a:rPr>
              <a:t>)</a:t>
            </a:r>
            <a:endParaRPr lang="zh-TW" altLang="en-US" sz="1200" dirty="0">
              <a:solidFill>
                <a:srgbClr val="FF6699"/>
              </a:solidFill>
              <a:latin typeface="華康中圓體" panose="020F0509000000000000" pitchFamily="49" charset="-120"/>
              <a:ea typeface="華康中圓體" panose="020F0509000000000000" pitchFamily="49" charset="-120"/>
            </a:endParaRPr>
          </a:p>
        </p:txBody>
      </p:sp>
      <p:sp>
        <p:nvSpPr>
          <p:cNvPr id="15" name="文字方塊 14"/>
          <p:cNvSpPr txBox="1"/>
          <p:nvPr/>
        </p:nvSpPr>
        <p:spPr>
          <a:xfrm>
            <a:off x="462164" y="1027366"/>
            <a:ext cx="1595309" cy="1631216"/>
          </a:xfrm>
          <a:prstGeom prst="rect">
            <a:avLst/>
          </a:prstGeom>
          <a:noFill/>
        </p:spPr>
        <p:txBody>
          <a:bodyPr wrap="none" rtlCol="0">
            <a:spAutoFit/>
          </a:bodyPr>
          <a:lstStyle/>
          <a:p>
            <a:r>
              <a:rPr lang="en-US" altLang="zh-TW" sz="2000" b="1" dirty="0" smtClean="0">
                <a:latin typeface="華康中圓體" panose="020F0509000000000000" pitchFamily="49" charset="-120"/>
                <a:ea typeface="華康中圓體" panose="020F0509000000000000" pitchFamily="49" charset="-120"/>
              </a:rPr>
              <a:t>(4)</a:t>
            </a:r>
            <a:r>
              <a:rPr lang="zh-TW" altLang="en-US" sz="2000" b="1" dirty="0" smtClean="0">
                <a:latin typeface="華康中圓體" panose="020F0509000000000000" pitchFamily="49" charset="-120"/>
                <a:ea typeface="華康中圓體" panose="020F0509000000000000" pitchFamily="49" charset="-120"/>
              </a:rPr>
              <a:t>教育學程</a:t>
            </a:r>
            <a:endParaRPr lang="zh-TW" altLang="zh-TW" sz="2000" b="1" dirty="0">
              <a:latin typeface="華康中圓體" panose="020F0509000000000000" pitchFamily="49" charset="-120"/>
              <a:ea typeface="華康中圓體" panose="020F0509000000000000" pitchFamily="49" charset="-120"/>
            </a:endParaRPr>
          </a:p>
          <a:p>
            <a:endParaRPr lang="zh-TW" altLang="zh-TW" sz="2000" b="1" dirty="0">
              <a:latin typeface="華康中圓體" panose="020F0509000000000000" pitchFamily="49" charset="-120"/>
              <a:ea typeface="華康中圓體" panose="020F0509000000000000" pitchFamily="49" charset="-120"/>
            </a:endParaRPr>
          </a:p>
          <a:p>
            <a:endParaRPr lang="zh-TW" altLang="en-US" sz="2000" b="1" dirty="0">
              <a:latin typeface="華康中圓體" panose="020F0509000000000000" pitchFamily="49" charset="-120"/>
              <a:ea typeface="華康中圓體" panose="020F0509000000000000" pitchFamily="49" charset="-120"/>
            </a:endParaRPr>
          </a:p>
          <a:p>
            <a:endParaRPr lang="zh-TW" altLang="en-US" sz="2000" b="1" dirty="0">
              <a:latin typeface="華康中圓體" panose="020F0509000000000000" pitchFamily="49" charset="-120"/>
              <a:ea typeface="華康中圓體" panose="020F0509000000000000" pitchFamily="49" charset="-120"/>
            </a:endParaRPr>
          </a:p>
          <a:p>
            <a:endParaRPr lang="zh-TW" altLang="en-US" sz="2000" b="1" dirty="0">
              <a:latin typeface="華康中圓體" panose="020F0509000000000000" pitchFamily="49" charset="-120"/>
              <a:ea typeface="華康中圓體" panose="020F0509000000000000" pitchFamily="49" charset="-120"/>
            </a:endParaRPr>
          </a:p>
        </p:txBody>
      </p:sp>
    </p:spTree>
    <p:extLst>
      <p:ext uri="{BB962C8B-B14F-4D97-AF65-F5344CB8AC3E}">
        <p14:creationId xmlns:p14="http://schemas.microsoft.com/office/powerpoint/2010/main" val="3177467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1"/>
          <p:cNvGrpSpPr/>
          <p:nvPr/>
        </p:nvGrpSpPr>
        <p:grpSpPr>
          <a:xfrm>
            <a:off x="6182369" y="1705353"/>
            <a:ext cx="5840632" cy="4755018"/>
            <a:chOff x="6182369" y="1705353"/>
            <a:chExt cx="5840632" cy="4755018"/>
          </a:xfrm>
        </p:grpSpPr>
        <p:sp>
          <p:nvSpPr>
            <p:cNvPr id="27" name="矩形 26"/>
            <p:cNvSpPr/>
            <p:nvPr/>
          </p:nvSpPr>
          <p:spPr>
            <a:xfrm>
              <a:off x="6274051" y="5106154"/>
              <a:ext cx="4282288" cy="1354217"/>
            </a:xfrm>
            <a:prstGeom prst="rect">
              <a:avLst/>
            </a:prstGeom>
          </p:spPr>
          <p:txBody>
            <a:bodyPr wrap="square">
              <a:spAutoFit/>
            </a:bodyPr>
            <a:lstStyle/>
            <a:p>
              <a:pPr lvl="0" fontAlgn="base">
                <a:spcBef>
                  <a:spcPct val="0"/>
                </a:spcBef>
                <a:spcAft>
                  <a:spcPct val="0"/>
                </a:spcAft>
              </a:pPr>
              <a:r>
                <a:rPr lang="zh-TW" altLang="en-US" sz="2800" b="1" dirty="0" smtClean="0">
                  <a:solidFill>
                    <a:srgbClr val="FF0000"/>
                  </a:solidFill>
                  <a:effectLst>
                    <a:outerShdw blurRad="38100" dist="38100" dir="2700000" algn="tl">
                      <a:srgbClr val="000000">
                        <a:alpha val="43137"/>
                      </a:srgbClr>
                    </a:outerShdw>
                  </a:effectLst>
                  <a:latin typeface="華康中圓體" panose="020F0509000000000000" pitchFamily="49" charset="-120"/>
                  <a:ea typeface="華康中圓體" panose="020F0509000000000000" pitchFamily="49" charset="-120"/>
                  <a:cs typeface="Times New Roman" pitchFamily="18" charset="0"/>
                </a:rPr>
                <a:t>實地學習</a:t>
              </a:r>
              <a:r>
                <a:rPr lang="zh-TW" altLang="en-US" sz="2000" b="1" dirty="0" smtClean="0">
                  <a:solidFill>
                    <a:srgbClr val="FF0000"/>
                  </a:solidFill>
                  <a:latin typeface="華康中圓體" panose="020F0509000000000000" pitchFamily="49" charset="-120"/>
                  <a:ea typeface="華康中圓體" panose="020F0509000000000000" pitchFamily="49" charset="-120"/>
                  <a:cs typeface="Times New Roman" pitchFamily="18" charset="0"/>
                </a:rPr>
                <a:t>（</a:t>
              </a:r>
              <a:r>
                <a:rPr lang="en-US" altLang="zh-TW" sz="2000" b="1" dirty="0" smtClean="0">
                  <a:solidFill>
                    <a:srgbClr val="FF0000"/>
                  </a:solidFill>
                  <a:latin typeface="華康中圓體" panose="020F0509000000000000" pitchFamily="49" charset="-120"/>
                  <a:ea typeface="華康中圓體" panose="020F0509000000000000" pitchFamily="49" charset="-120"/>
                  <a:cs typeface="Times New Roman" pitchFamily="18" charset="0"/>
                </a:rPr>
                <a:t>54</a:t>
              </a:r>
              <a:r>
                <a:rPr lang="zh-TW" altLang="en-US" sz="2000" b="1" dirty="0" smtClean="0">
                  <a:solidFill>
                    <a:srgbClr val="FF0000"/>
                  </a:solidFill>
                  <a:latin typeface="華康中圓體" panose="020F0509000000000000" pitchFamily="49" charset="-120"/>
                  <a:ea typeface="華康中圓體" panose="020F0509000000000000" pitchFamily="49" charset="-120"/>
                  <a:cs typeface="Times New Roman" pitchFamily="18" charset="0"/>
                </a:rPr>
                <a:t>小時）</a:t>
              </a:r>
              <a:endParaRPr lang="en-US" altLang="zh-TW" sz="2000" b="1" dirty="0" smtClean="0">
                <a:solidFill>
                  <a:srgbClr val="FF0000"/>
                </a:solidFill>
                <a:latin typeface="華康中圓體" panose="020F0509000000000000" pitchFamily="49" charset="-120"/>
                <a:ea typeface="華康中圓體" panose="020F0509000000000000" pitchFamily="49" charset="-120"/>
                <a:cs typeface="Times New Roman" pitchFamily="18" charset="0"/>
              </a:endParaRPr>
            </a:p>
            <a:p>
              <a:pPr lvl="0" algn="just" fontAlgn="base">
                <a:spcBef>
                  <a:spcPct val="0"/>
                </a:spcBef>
                <a:spcAft>
                  <a:spcPct val="0"/>
                </a:spcAft>
              </a:pPr>
              <a:r>
                <a:rPr lang="zh-TW" altLang="en-US" dirty="0" smtClean="0">
                  <a:latin typeface="華康細圓體" panose="020F0309000000000000" pitchFamily="49" charset="-120"/>
                  <a:ea typeface="華康細圓體" panose="020F0309000000000000" pitchFamily="49" charset="-120"/>
                  <a:cs typeface="Times New Roman" pitchFamily="18" charset="0"/>
                </a:rPr>
                <a:t>修習教育專業課程期間應至中等學校進行實地學習，類型包括：見習、試教、實習、補救教學、課業輔導或服務學習</a:t>
              </a:r>
              <a:endParaRPr lang="zh-TW" altLang="en-US" dirty="0" smtClean="0">
                <a:solidFill>
                  <a:srgbClr val="000000"/>
                </a:solidFill>
                <a:latin typeface="華康細圓體" panose="020F0309000000000000" pitchFamily="49" charset="-120"/>
                <a:ea typeface="華康細圓體" panose="020F0309000000000000" pitchFamily="49" charset="-120"/>
                <a:cs typeface="Times New Roman" pitchFamily="18" charset="0"/>
              </a:endParaRPr>
            </a:p>
          </p:txBody>
        </p:sp>
        <p:grpSp>
          <p:nvGrpSpPr>
            <p:cNvPr id="55" name="群組 54"/>
            <p:cNvGrpSpPr/>
            <p:nvPr/>
          </p:nvGrpSpPr>
          <p:grpSpPr>
            <a:xfrm>
              <a:off x="6182369" y="1705353"/>
              <a:ext cx="5840632" cy="3355520"/>
              <a:chOff x="6182369" y="1325120"/>
              <a:chExt cx="5840632" cy="3355520"/>
            </a:xfrm>
          </p:grpSpPr>
          <p:sp>
            <p:nvSpPr>
              <p:cNvPr id="22" name="Left Brace 21"/>
              <p:cNvSpPr>
                <a:spLocks/>
              </p:cNvSpPr>
              <p:nvPr/>
            </p:nvSpPr>
            <p:spPr bwMode="auto">
              <a:xfrm rot="5400000">
                <a:off x="8338239" y="1023043"/>
                <a:ext cx="506997" cy="4182702"/>
              </a:xfrm>
              <a:prstGeom prst="leftBrace">
                <a:avLst>
                  <a:gd name="adj1" fmla="val 53325"/>
                  <a:gd name="adj2" fmla="val 81855"/>
                </a:avLst>
              </a:prstGeom>
              <a:noFill/>
              <a:ln w="57150">
                <a:solidFill>
                  <a:srgbClr val="0070C0"/>
                </a:solidFill>
                <a:round/>
                <a:headEnd/>
                <a:tailEnd/>
              </a:ln>
              <a:effectLst>
                <a:outerShdw blurRad="40000" dist="20000" dir="5400000" rotWithShape="0">
                  <a:srgbClr val="808080">
                    <a:alpha val="37999"/>
                  </a:srgbClr>
                </a:outerShdw>
              </a:effectLst>
              <a:extLst/>
            </p:spPr>
            <p:txBody>
              <a:bodyPr rot="10800000" vert="eaVert" anchor="ctr"/>
              <a:lstStyle/>
              <a:p>
                <a:pPr algn="ctr">
                  <a:defRPr/>
                </a:pPr>
                <a:endParaRPr lang="en-US" altLang="zh-TW" dirty="0">
                  <a:latin typeface="微軟正黑體" pitchFamily="34" charset="-120"/>
                  <a:ea typeface="微軟正黑體" pitchFamily="34" charset="-120"/>
                </a:endParaRPr>
              </a:p>
            </p:txBody>
          </p:sp>
          <p:sp>
            <p:nvSpPr>
              <p:cNvPr id="16" name="Rectangle 6"/>
              <p:cNvSpPr>
                <a:spLocks noChangeArrowheads="1"/>
              </p:cNvSpPr>
              <p:nvPr/>
            </p:nvSpPr>
            <p:spPr bwMode="auto">
              <a:xfrm>
                <a:off x="6215565" y="1836488"/>
                <a:ext cx="1905000" cy="990600"/>
              </a:xfrm>
              <a:prstGeom prst="rect">
                <a:avLst/>
              </a:prstGeom>
              <a:solidFill>
                <a:srgbClr val="C6D9F1"/>
              </a:solidFill>
              <a:ln w="381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defRPr/>
                </a:pPr>
                <a:r>
                  <a:rPr lang="zh-TW" altLang="en-US" b="1" dirty="0">
                    <a:solidFill>
                      <a:srgbClr val="00B050"/>
                    </a:solidFill>
                    <a:latin typeface="微軟正黑體" pitchFamily="34" charset="-120"/>
                    <a:ea typeface="微軟正黑體" pitchFamily="34" charset="-120"/>
                  </a:rPr>
                  <a:t>共同必修</a:t>
                </a:r>
                <a:endParaRPr lang="en-US" altLang="zh-TW" b="1" dirty="0">
                  <a:solidFill>
                    <a:srgbClr val="00B050"/>
                  </a:solidFill>
                  <a:latin typeface="微軟正黑體" pitchFamily="34" charset="-120"/>
                  <a:ea typeface="微軟正黑體" pitchFamily="34" charset="-120"/>
                </a:endParaRPr>
              </a:p>
              <a:p>
                <a:pPr algn="ctr">
                  <a:defRPr/>
                </a:pPr>
                <a:r>
                  <a:rPr lang="en-US" altLang="zh-TW" b="1" dirty="0">
                    <a:solidFill>
                      <a:srgbClr val="000000"/>
                    </a:solidFill>
                    <a:latin typeface="微軟正黑體" pitchFamily="34" charset="-120"/>
                    <a:ea typeface="微軟正黑體" pitchFamily="34" charset="-120"/>
                  </a:rPr>
                  <a:t>18</a:t>
                </a:r>
                <a:r>
                  <a:rPr lang="zh-TW" altLang="en-US" b="1" dirty="0">
                    <a:solidFill>
                      <a:srgbClr val="000000"/>
                    </a:solidFill>
                    <a:latin typeface="微軟正黑體" pitchFamily="34" charset="-120"/>
                    <a:ea typeface="微軟正黑體" pitchFamily="34" charset="-120"/>
                  </a:rPr>
                  <a:t>或</a:t>
                </a:r>
                <a:r>
                  <a:rPr lang="en-US" altLang="zh-TW" b="1" dirty="0">
                    <a:solidFill>
                      <a:srgbClr val="000000"/>
                    </a:solidFill>
                    <a:latin typeface="微軟正黑體" pitchFamily="34" charset="-120"/>
                    <a:ea typeface="微軟正黑體" pitchFamily="34" charset="-120"/>
                  </a:rPr>
                  <a:t>20</a:t>
                </a:r>
                <a:r>
                  <a:rPr lang="zh-TW" altLang="en-US" b="1" dirty="0">
                    <a:solidFill>
                      <a:srgbClr val="000000"/>
                    </a:solidFill>
                    <a:latin typeface="微軟正黑體" pitchFamily="34" charset="-120"/>
                    <a:ea typeface="微軟正黑體" pitchFamily="34" charset="-120"/>
                  </a:rPr>
                  <a:t>學分</a:t>
                </a:r>
                <a:endParaRPr lang="en-US" b="1" dirty="0">
                  <a:solidFill>
                    <a:srgbClr val="000000"/>
                  </a:solidFill>
                  <a:latin typeface="微軟正黑體" pitchFamily="34" charset="-120"/>
                  <a:ea typeface="微軟正黑體" pitchFamily="34" charset="-120"/>
                </a:endParaRPr>
              </a:p>
            </p:txBody>
          </p:sp>
          <p:sp>
            <p:nvSpPr>
              <p:cNvPr id="17" name="Rectangle 7"/>
              <p:cNvSpPr>
                <a:spLocks noChangeArrowheads="1"/>
              </p:cNvSpPr>
              <p:nvPr/>
            </p:nvSpPr>
            <p:spPr bwMode="auto">
              <a:xfrm>
                <a:off x="8675184" y="1836485"/>
                <a:ext cx="1905000" cy="990600"/>
              </a:xfrm>
              <a:prstGeom prst="rect">
                <a:avLst/>
              </a:prstGeom>
              <a:solidFill>
                <a:srgbClr val="FCD5B5"/>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defRPr/>
                </a:pPr>
                <a:r>
                  <a:rPr lang="zh-TW" altLang="en-US" b="1" dirty="0">
                    <a:solidFill>
                      <a:srgbClr val="000000"/>
                    </a:solidFill>
                    <a:latin typeface="微軟正黑體" pitchFamily="34" charset="-120"/>
                    <a:ea typeface="微軟正黑體" pitchFamily="34" charset="-120"/>
                  </a:rPr>
                  <a:t>共同選修</a:t>
                </a:r>
                <a:endParaRPr lang="en-US" altLang="zh-TW" b="1" dirty="0">
                  <a:solidFill>
                    <a:srgbClr val="000000"/>
                  </a:solidFill>
                  <a:latin typeface="微軟正黑體" pitchFamily="34" charset="-120"/>
                  <a:ea typeface="微軟正黑體" pitchFamily="34" charset="-120"/>
                </a:endParaRPr>
              </a:p>
              <a:p>
                <a:pPr algn="ctr">
                  <a:defRPr/>
                </a:pPr>
                <a:r>
                  <a:rPr lang="en-US" altLang="zh-TW" b="1" dirty="0">
                    <a:solidFill>
                      <a:srgbClr val="000000"/>
                    </a:solidFill>
                    <a:latin typeface="微軟正黑體" pitchFamily="34" charset="-120"/>
                    <a:ea typeface="微軟正黑體" pitchFamily="34" charset="-120"/>
                  </a:rPr>
                  <a:t>8</a:t>
                </a:r>
                <a:r>
                  <a:rPr lang="zh-TW" altLang="en-US" b="1" dirty="0">
                    <a:solidFill>
                      <a:srgbClr val="000000"/>
                    </a:solidFill>
                    <a:latin typeface="微軟正黑體" pitchFamily="34" charset="-120"/>
                    <a:ea typeface="微軟正黑體" pitchFamily="34" charset="-120"/>
                  </a:rPr>
                  <a:t>或</a:t>
                </a:r>
                <a:r>
                  <a:rPr lang="en-US" altLang="zh-TW" b="1" dirty="0">
                    <a:solidFill>
                      <a:srgbClr val="000000"/>
                    </a:solidFill>
                    <a:latin typeface="微軟正黑體" pitchFamily="34" charset="-120"/>
                    <a:ea typeface="微軟正黑體" pitchFamily="34" charset="-120"/>
                  </a:rPr>
                  <a:t>6</a:t>
                </a:r>
                <a:r>
                  <a:rPr lang="zh-TW" altLang="en-US" b="1" dirty="0" smtClean="0">
                    <a:solidFill>
                      <a:srgbClr val="000000"/>
                    </a:solidFill>
                    <a:latin typeface="微軟正黑體" pitchFamily="34" charset="-120"/>
                    <a:ea typeface="微軟正黑體" pitchFamily="34" charset="-120"/>
                  </a:rPr>
                  <a:t>學分           </a:t>
                </a:r>
                <a:endParaRPr lang="en-US" b="1" dirty="0">
                  <a:solidFill>
                    <a:srgbClr val="000000"/>
                  </a:solidFill>
                  <a:latin typeface="微軟正黑體" pitchFamily="34" charset="-120"/>
                  <a:ea typeface="微軟正黑體" pitchFamily="34" charset="-120"/>
                </a:endParaRPr>
              </a:p>
            </p:txBody>
          </p:sp>
          <p:sp>
            <p:nvSpPr>
              <p:cNvPr id="20" name="Rectangle 10"/>
              <p:cNvSpPr>
                <a:spLocks noChangeArrowheads="1"/>
              </p:cNvSpPr>
              <p:nvPr/>
            </p:nvSpPr>
            <p:spPr bwMode="auto">
              <a:xfrm>
                <a:off x="9777742" y="3348417"/>
                <a:ext cx="2245259" cy="990600"/>
              </a:xfrm>
              <a:prstGeom prst="rect">
                <a:avLst/>
              </a:prstGeom>
              <a:solidFill>
                <a:srgbClr val="C6D9F1"/>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defRPr/>
                </a:pPr>
                <a:r>
                  <a:rPr lang="zh-TW" altLang="en-US" sz="1200" b="1" dirty="0">
                    <a:solidFill>
                      <a:srgbClr val="00B050"/>
                    </a:solidFill>
                    <a:latin typeface="微軟正黑體" pitchFamily="34" charset="-120"/>
                    <a:ea typeface="微軟正黑體" pitchFamily="34" charset="-120"/>
                  </a:rPr>
                  <a:t>分科</a:t>
                </a:r>
                <a:r>
                  <a:rPr lang="en-US" altLang="zh-TW" sz="1200" b="1" dirty="0">
                    <a:solidFill>
                      <a:srgbClr val="00B050"/>
                    </a:solidFill>
                    <a:latin typeface="微軟正黑體" pitchFamily="34" charset="-120"/>
                    <a:ea typeface="微軟正黑體" pitchFamily="34" charset="-120"/>
                  </a:rPr>
                  <a:t>/</a:t>
                </a:r>
                <a:r>
                  <a:rPr lang="zh-TW" altLang="en-US" sz="1200" b="1" dirty="0">
                    <a:solidFill>
                      <a:srgbClr val="00B050"/>
                    </a:solidFill>
                    <a:latin typeface="微軟正黑體" pitchFamily="34" charset="-120"/>
                    <a:ea typeface="微軟正黑體" pitchFamily="34" charset="-120"/>
                  </a:rPr>
                  <a:t>分領域（群科）教材教法</a:t>
                </a:r>
                <a:endParaRPr lang="en-US" altLang="zh-TW" sz="1200" b="1" dirty="0">
                  <a:solidFill>
                    <a:srgbClr val="00B050"/>
                  </a:solidFill>
                  <a:latin typeface="微軟正黑體" pitchFamily="34" charset="-120"/>
                  <a:ea typeface="微軟正黑體" pitchFamily="34" charset="-120"/>
                </a:endParaRPr>
              </a:p>
              <a:p>
                <a:pPr algn="ctr">
                  <a:defRPr/>
                </a:pPr>
                <a:r>
                  <a:rPr lang="zh-TW" altLang="en-US" sz="1200" b="1" dirty="0">
                    <a:solidFill>
                      <a:srgbClr val="00B050"/>
                    </a:solidFill>
                    <a:latin typeface="微軟正黑體" pitchFamily="34" charset="-120"/>
                    <a:ea typeface="微軟正黑體" pitchFamily="34" charset="-120"/>
                  </a:rPr>
                  <a:t>分科</a:t>
                </a:r>
                <a:r>
                  <a:rPr lang="en-US" altLang="zh-TW" sz="1200" b="1" dirty="0">
                    <a:solidFill>
                      <a:srgbClr val="00B050"/>
                    </a:solidFill>
                    <a:latin typeface="微軟正黑體" pitchFamily="34" charset="-120"/>
                    <a:ea typeface="微軟正黑體" pitchFamily="34" charset="-120"/>
                  </a:rPr>
                  <a:t>/</a:t>
                </a:r>
                <a:r>
                  <a:rPr lang="zh-TW" altLang="en-US" sz="1200" b="1" dirty="0">
                    <a:solidFill>
                      <a:srgbClr val="00B050"/>
                    </a:solidFill>
                    <a:latin typeface="微軟正黑體" pitchFamily="34" charset="-120"/>
                    <a:ea typeface="微軟正黑體" pitchFamily="34" charset="-120"/>
                  </a:rPr>
                  <a:t>分領域（群科）教學實習</a:t>
                </a:r>
                <a:endParaRPr lang="en-US" altLang="zh-TW" sz="1200" b="1" dirty="0">
                  <a:solidFill>
                    <a:srgbClr val="00B050"/>
                  </a:solidFill>
                  <a:latin typeface="微軟正黑體" pitchFamily="34" charset="-120"/>
                  <a:ea typeface="微軟正黑體" pitchFamily="34" charset="-120"/>
                </a:endParaRPr>
              </a:p>
              <a:p>
                <a:pPr algn="ctr">
                  <a:defRPr/>
                </a:pPr>
                <a:r>
                  <a:rPr lang="en-US" altLang="zh-TW" b="1" dirty="0">
                    <a:solidFill>
                      <a:srgbClr val="000000"/>
                    </a:solidFill>
                    <a:latin typeface="微軟正黑體" pitchFamily="34" charset="-120"/>
                    <a:ea typeface="微軟正黑體" pitchFamily="34" charset="-120"/>
                  </a:rPr>
                  <a:t>4 ~ 6</a:t>
                </a:r>
                <a:r>
                  <a:rPr lang="zh-TW" altLang="en-US" b="1" dirty="0">
                    <a:solidFill>
                      <a:srgbClr val="000000"/>
                    </a:solidFill>
                    <a:latin typeface="微軟正黑體" pitchFamily="34" charset="-120"/>
                    <a:ea typeface="微軟正黑體" pitchFamily="34" charset="-120"/>
                  </a:rPr>
                  <a:t>學分</a:t>
                </a:r>
                <a:endParaRPr lang="en-US" b="1" dirty="0">
                  <a:solidFill>
                    <a:srgbClr val="000000"/>
                  </a:solidFill>
                  <a:latin typeface="微軟正黑體" pitchFamily="34" charset="-120"/>
                  <a:ea typeface="微軟正黑體" pitchFamily="34" charset="-120"/>
                </a:endParaRPr>
              </a:p>
            </p:txBody>
          </p:sp>
          <p:cxnSp>
            <p:nvCxnSpPr>
              <p:cNvPr id="21" name="Straight Connector 19"/>
              <p:cNvCxnSpPr>
                <a:cxnSpLocks noChangeShapeType="1"/>
                <a:stCxn id="16" idx="3"/>
                <a:endCxn id="17" idx="1"/>
              </p:cNvCxnSpPr>
              <p:nvPr/>
            </p:nvCxnSpPr>
            <p:spPr bwMode="auto">
              <a:xfrm flipV="1">
                <a:off x="8120565" y="2331785"/>
                <a:ext cx="554619" cy="3"/>
              </a:xfrm>
              <a:prstGeom prst="line">
                <a:avLst/>
              </a:prstGeom>
              <a:ln w="38100">
                <a:headEnd/>
                <a:tailEnd/>
              </a:ln>
              <a:extLst/>
            </p:spPr>
            <p:style>
              <a:lnRef idx="3">
                <a:schemeClr val="dk1"/>
              </a:lnRef>
              <a:fillRef idx="0">
                <a:schemeClr val="dk1"/>
              </a:fillRef>
              <a:effectRef idx="2">
                <a:schemeClr val="dk1"/>
              </a:effectRef>
              <a:fontRef idx="minor">
                <a:schemeClr val="tx1"/>
              </a:fontRef>
            </p:style>
          </p:cxnSp>
          <p:sp>
            <p:nvSpPr>
              <p:cNvPr id="23" name="AutoShape 14"/>
              <p:cNvSpPr>
                <a:spLocks noChangeArrowheads="1"/>
              </p:cNvSpPr>
              <p:nvPr/>
            </p:nvSpPr>
            <p:spPr bwMode="auto">
              <a:xfrm>
                <a:off x="10902085" y="2009869"/>
                <a:ext cx="1057544" cy="534155"/>
              </a:xfrm>
              <a:prstGeom prst="wedgeRectCallout">
                <a:avLst>
                  <a:gd name="adj1" fmla="val -108151"/>
                  <a:gd name="adj2" fmla="val -24298"/>
                </a:avLst>
              </a:prstGeom>
              <a:solidFill>
                <a:srgbClr val="92D050"/>
              </a:solidFill>
              <a:ln w="9525">
                <a:solidFill>
                  <a:schemeClr val="tx1"/>
                </a:solidFill>
                <a:miter lim="800000"/>
                <a:headEnd/>
                <a:tailEnd/>
              </a:ln>
            </p:spPr>
            <p:txBody>
              <a:bodyPr/>
              <a:lstStyle/>
              <a:p>
                <a:pPr algn="ctr"/>
                <a:r>
                  <a:rPr lang="zh-TW" altLang="en-US" sz="1000" b="1" dirty="0" smtClean="0">
                    <a:latin typeface="微軟正黑體" pitchFamily="34" charset="-120"/>
                    <a:ea typeface="微軟正黑體" pitchFamily="34" charset="-120"/>
                  </a:rPr>
                  <a:t>包含</a:t>
                </a:r>
                <a:endParaRPr lang="en-US" altLang="zh-TW" sz="1000" b="1" dirty="0" smtClean="0">
                  <a:latin typeface="微軟正黑體" pitchFamily="34" charset="-120"/>
                  <a:ea typeface="微軟正黑體" pitchFamily="34" charset="-120"/>
                </a:endParaRPr>
              </a:p>
              <a:p>
                <a:pPr algn="ctr"/>
                <a:r>
                  <a:rPr lang="zh-TW" altLang="en-US" sz="1000" b="1" dirty="0" smtClean="0">
                    <a:latin typeface="微軟正黑體" pitchFamily="34" charset="-120"/>
                    <a:ea typeface="微軟正黑體" pitchFamily="34" charset="-120"/>
                  </a:rPr>
                  <a:t>教育</a:t>
                </a:r>
                <a:r>
                  <a:rPr lang="zh-TW" altLang="en-US" sz="1000" b="1" dirty="0">
                    <a:latin typeface="微軟正黑體" pitchFamily="34" charset="-120"/>
                    <a:ea typeface="微軟正黑體" pitchFamily="34" charset="-120"/>
                  </a:rPr>
                  <a:t>議題</a:t>
                </a:r>
                <a:r>
                  <a:rPr lang="zh-TW" altLang="en-US" sz="1000" b="1" dirty="0" smtClean="0">
                    <a:latin typeface="微軟正黑體" pitchFamily="34" charset="-120"/>
                    <a:ea typeface="微軟正黑體" pitchFamily="34" charset="-120"/>
                  </a:rPr>
                  <a:t>專題</a:t>
                </a:r>
                <a:endParaRPr lang="en-US" altLang="zh-TW" sz="1000" b="1" dirty="0" smtClean="0">
                  <a:latin typeface="微軟正黑體" pitchFamily="34" charset="-120"/>
                  <a:ea typeface="微軟正黑體" pitchFamily="34" charset="-120"/>
                </a:endParaRPr>
              </a:p>
              <a:p>
                <a:pPr algn="ctr"/>
                <a:r>
                  <a:rPr lang="zh-TW" altLang="en-US" sz="1000" b="1" dirty="0" smtClean="0">
                    <a:solidFill>
                      <a:srgbClr val="FF0000"/>
                    </a:solidFill>
                    <a:latin typeface="微軟正黑體" pitchFamily="34" charset="-120"/>
                    <a:ea typeface="微軟正黑體" pitchFamily="34" charset="-120"/>
                  </a:rPr>
                  <a:t>必選修</a:t>
                </a:r>
                <a:r>
                  <a:rPr lang="en-US" altLang="zh-TW" sz="1000" b="1" dirty="0" smtClean="0">
                    <a:solidFill>
                      <a:srgbClr val="FF0000"/>
                    </a:solidFill>
                    <a:latin typeface="微軟正黑體" pitchFamily="34" charset="-120"/>
                    <a:ea typeface="微軟正黑體" pitchFamily="34" charset="-120"/>
                  </a:rPr>
                  <a:t>(2</a:t>
                </a:r>
                <a:r>
                  <a:rPr lang="zh-TW" altLang="en-US" sz="1000" b="1" dirty="0" smtClean="0">
                    <a:solidFill>
                      <a:srgbClr val="FF0000"/>
                    </a:solidFill>
                    <a:latin typeface="微軟正黑體" pitchFamily="34" charset="-120"/>
                    <a:ea typeface="微軟正黑體" pitchFamily="34" charset="-120"/>
                  </a:rPr>
                  <a:t>學分</a:t>
                </a:r>
                <a:r>
                  <a:rPr lang="en-US" altLang="zh-TW" sz="1000" b="1" dirty="0" smtClean="0">
                    <a:solidFill>
                      <a:srgbClr val="FF0000"/>
                    </a:solidFill>
                    <a:latin typeface="微軟正黑體" pitchFamily="34" charset="-120"/>
                    <a:ea typeface="微軟正黑體" pitchFamily="34" charset="-120"/>
                  </a:rPr>
                  <a:t>)</a:t>
                </a:r>
                <a:endParaRPr lang="zh-TW" altLang="en-US" sz="1000" b="1" dirty="0">
                  <a:solidFill>
                    <a:srgbClr val="FF0000"/>
                  </a:solidFill>
                  <a:latin typeface="微軟正黑體" pitchFamily="34" charset="-120"/>
                  <a:ea typeface="微軟正黑體" pitchFamily="34" charset="-120"/>
                </a:endParaRPr>
              </a:p>
            </p:txBody>
          </p:sp>
          <p:grpSp>
            <p:nvGrpSpPr>
              <p:cNvPr id="36" name="群組 35"/>
              <p:cNvGrpSpPr/>
              <p:nvPr/>
            </p:nvGrpSpPr>
            <p:grpSpPr>
              <a:xfrm>
                <a:off x="6182369" y="3312202"/>
                <a:ext cx="1676400" cy="1332226"/>
                <a:chOff x="5421878" y="3303149"/>
                <a:chExt cx="1676400" cy="1332226"/>
              </a:xfrm>
              <a:scene3d>
                <a:camera prst="orthographicFront">
                  <a:rot lat="0" lon="0" rev="0"/>
                </a:camera>
                <a:lightRig rig="balanced" dir="t">
                  <a:rot lat="0" lon="0" rev="8700000"/>
                </a:lightRig>
              </a:scene3d>
            </p:grpSpPr>
            <p:sp>
              <p:nvSpPr>
                <p:cNvPr id="18" name="Rectangle 8"/>
                <p:cNvSpPr>
                  <a:spLocks noChangeArrowheads="1"/>
                </p:cNvSpPr>
                <p:nvPr/>
              </p:nvSpPr>
              <p:spPr bwMode="auto">
                <a:xfrm>
                  <a:off x="5421878" y="3303149"/>
                  <a:ext cx="1676400" cy="990600"/>
                </a:xfrm>
                <a:prstGeom prst="rect">
                  <a:avLst/>
                </a:prstGeom>
                <a:solidFill>
                  <a:srgbClr val="C6D9F1"/>
                </a:solidFill>
                <a:ln w="9525">
                  <a:noFill/>
                  <a:miter lim="800000"/>
                  <a:headEnd/>
                  <a:tailEnd/>
                </a:ln>
                <a:effectLst>
                  <a:outerShdw blurRad="44450" dist="27940" dir="5400000" algn="ctr">
                    <a:srgbClr val="000000">
                      <a:alpha val="32000"/>
                    </a:srgbClr>
                  </a:outerShdw>
                </a:effectLst>
                <a:sp3d>
                  <a:bevelT w="190500" h="38100"/>
                </a:sp3d>
              </p:spPr>
              <p:txBody>
                <a:bodyPr anchor="ctr"/>
                <a:lstStyle/>
                <a:p>
                  <a:pPr algn="ctr">
                    <a:defRPr/>
                  </a:pPr>
                  <a:r>
                    <a:rPr lang="zh-TW" altLang="en-US" b="1" dirty="0">
                      <a:solidFill>
                        <a:srgbClr val="00B050"/>
                      </a:solidFill>
                      <a:latin typeface="微軟正黑體" pitchFamily="34" charset="-120"/>
                      <a:ea typeface="微軟正黑體" pitchFamily="34" charset="-120"/>
                    </a:rPr>
                    <a:t>教育基礎</a:t>
                  </a:r>
                  <a:endParaRPr lang="en-US" altLang="zh-TW" b="1" dirty="0">
                    <a:solidFill>
                      <a:srgbClr val="00B050"/>
                    </a:solidFill>
                    <a:latin typeface="微軟正黑體" pitchFamily="34" charset="-120"/>
                    <a:ea typeface="微軟正黑體" pitchFamily="34" charset="-120"/>
                  </a:endParaRPr>
                </a:p>
                <a:p>
                  <a:pPr algn="ctr">
                    <a:defRPr/>
                  </a:pPr>
                  <a:r>
                    <a:rPr lang="en-US" altLang="zh-TW" b="1" dirty="0">
                      <a:solidFill>
                        <a:srgbClr val="000000"/>
                      </a:solidFill>
                      <a:latin typeface="微軟正黑體" pitchFamily="34" charset="-120"/>
                      <a:ea typeface="微軟正黑體" pitchFamily="34" charset="-120"/>
                    </a:rPr>
                    <a:t>4</a:t>
                  </a:r>
                  <a:r>
                    <a:rPr lang="zh-TW" altLang="en-US" b="1" dirty="0">
                      <a:solidFill>
                        <a:srgbClr val="000000"/>
                      </a:solidFill>
                      <a:latin typeface="微軟正黑體" pitchFamily="34" charset="-120"/>
                      <a:ea typeface="微軟正黑體" pitchFamily="34" charset="-120"/>
                    </a:rPr>
                    <a:t>學分</a:t>
                  </a:r>
                  <a:endParaRPr lang="en-US" b="1" dirty="0">
                    <a:solidFill>
                      <a:srgbClr val="000000"/>
                    </a:solidFill>
                    <a:latin typeface="微軟正黑體" pitchFamily="34" charset="-120"/>
                    <a:ea typeface="微軟正黑體" pitchFamily="34" charset="-120"/>
                  </a:endParaRPr>
                </a:p>
              </p:txBody>
            </p:sp>
            <p:sp>
              <p:nvSpPr>
                <p:cNvPr id="25" name="Rectangle 6"/>
                <p:cNvSpPr>
                  <a:spLocks noChangeArrowheads="1"/>
                </p:cNvSpPr>
                <p:nvPr/>
              </p:nvSpPr>
              <p:spPr bwMode="auto">
                <a:xfrm>
                  <a:off x="5423025" y="4289977"/>
                  <a:ext cx="1674891" cy="345398"/>
                </a:xfrm>
                <a:prstGeom prst="rect">
                  <a:avLst/>
                </a:prstGeom>
                <a:solidFill>
                  <a:srgbClr val="C6D9F1"/>
                </a:solidFill>
                <a:ln w="9525">
                  <a:noFill/>
                  <a:miter lim="800000"/>
                  <a:headEnd/>
                  <a:tailEnd/>
                </a:ln>
                <a:effectLst>
                  <a:outerShdw blurRad="44450" dist="27940" dir="5400000" algn="ctr">
                    <a:srgbClr val="000000">
                      <a:alpha val="32000"/>
                    </a:srgbClr>
                  </a:outerShdw>
                </a:effectLst>
                <a:sp3d>
                  <a:bevelT w="190500" h="38100"/>
                </a:sp3d>
              </p:spPr>
              <p:txBody>
                <a:bodyPr anchor="ctr"/>
                <a:lstStyle/>
                <a:p>
                  <a:pPr algn="ctr">
                    <a:defRPr/>
                  </a:pPr>
                  <a:r>
                    <a:rPr lang="en-US" altLang="zh-TW" b="1" dirty="0" smtClean="0">
                      <a:solidFill>
                        <a:srgbClr val="FF0000"/>
                      </a:solidFill>
                      <a:latin typeface="微軟正黑體" pitchFamily="34" charset="-120"/>
                      <a:ea typeface="微軟正黑體" pitchFamily="34" charset="-120"/>
                    </a:rPr>
                    <a:t>4</a:t>
                  </a:r>
                  <a:r>
                    <a:rPr lang="zh-TW" altLang="en-US" b="1" dirty="0" smtClean="0">
                      <a:solidFill>
                        <a:srgbClr val="FF0000"/>
                      </a:solidFill>
                      <a:latin typeface="微軟正黑體" pitchFamily="34" charset="-120"/>
                      <a:ea typeface="微軟正黑體" pitchFamily="34" charset="-120"/>
                    </a:rPr>
                    <a:t>科選</a:t>
                  </a:r>
                  <a:r>
                    <a:rPr lang="en-US" altLang="zh-TW" b="1" dirty="0" smtClean="0">
                      <a:solidFill>
                        <a:srgbClr val="FF0000"/>
                      </a:solidFill>
                      <a:latin typeface="微軟正黑體" pitchFamily="34" charset="-120"/>
                      <a:ea typeface="微軟正黑體" pitchFamily="34" charset="-120"/>
                    </a:rPr>
                    <a:t>2</a:t>
                  </a:r>
                  <a:r>
                    <a:rPr lang="zh-TW" altLang="en-US" b="1" dirty="0" smtClean="0">
                      <a:solidFill>
                        <a:srgbClr val="FF0000"/>
                      </a:solidFill>
                      <a:latin typeface="微軟正黑體" pitchFamily="34" charset="-120"/>
                      <a:ea typeface="微軟正黑體" pitchFamily="34" charset="-120"/>
                    </a:rPr>
                    <a:t>科</a:t>
                  </a:r>
                  <a:endParaRPr lang="en-US" b="1" dirty="0">
                    <a:solidFill>
                      <a:srgbClr val="FF0000"/>
                    </a:solidFill>
                    <a:latin typeface="微軟正黑體" pitchFamily="34" charset="-120"/>
                    <a:ea typeface="微軟正黑體" pitchFamily="34" charset="-120"/>
                  </a:endParaRPr>
                </a:p>
              </p:txBody>
            </p:sp>
          </p:grpSp>
          <p:grpSp>
            <p:nvGrpSpPr>
              <p:cNvPr id="37" name="群組 36"/>
              <p:cNvGrpSpPr/>
              <p:nvPr/>
            </p:nvGrpSpPr>
            <p:grpSpPr>
              <a:xfrm>
                <a:off x="7973447" y="3339361"/>
                <a:ext cx="1677547" cy="1341279"/>
                <a:chOff x="7919126" y="3303147"/>
                <a:chExt cx="1677547" cy="1341279"/>
              </a:xfrm>
              <a:scene3d>
                <a:camera prst="orthographicFront">
                  <a:rot lat="0" lon="0" rev="0"/>
                </a:camera>
                <a:lightRig rig="balanced" dir="t">
                  <a:rot lat="0" lon="0" rev="8700000"/>
                </a:lightRig>
              </a:scene3d>
            </p:grpSpPr>
            <p:sp>
              <p:nvSpPr>
                <p:cNvPr id="19" name="Rectangle 9"/>
                <p:cNvSpPr>
                  <a:spLocks noChangeArrowheads="1"/>
                </p:cNvSpPr>
                <p:nvPr/>
              </p:nvSpPr>
              <p:spPr bwMode="auto">
                <a:xfrm>
                  <a:off x="7919126" y="3303147"/>
                  <a:ext cx="1676400" cy="990600"/>
                </a:xfrm>
                <a:prstGeom prst="rect">
                  <a:avLst/>
                </a:prstGeom>
                <a:solidFill>
                  <a:srgbClr val="C6D9F1"/>
                </a:solidFill>
                <a:ln w="9525">
                  <a:noFill/>
                  <a:miter lim="800000"/>
                  <a:headEnd/>
                  <a:tailEnd/>
                </a:ln>
                <a:effectLst>
                  <a:outerShdw blurRad="44450" dist="27940" dir="5400000" algn="ctr">
                    <a:srgbClr val="000000">
                      <a:alpha val="32000"/>
                    </a:srgbClr>
                  </a:outerShdw>
                </a:effectLst>
                <a:sp3d>
                  <a:bevelT w="190500" h="38100"/>
                </a:sp3d>
              </p:spPr>
              <p:txBody>
                <a:bodyPr anchor="ctr"/>
                <a:lstStyle/>
                <a:p>
                  <a:pPr algn="ctr">
                    <a:defRPr/>
                  </a:pPr>
                  <a:r>
                    <a:rPr lang="zh-TW" altLang="en-US" b="1" dirty="0">
                      <a:solidFill>
                        <a:srgbClr val="00B050"/>
                      </a:solidFill>
                      <a:latin typeface="微軟正黑體" pitchFamily="34" charset="-120"/>
                      <a:ea typeface="微軟正黑體" pitchFamily="34" charset="-120"/>
                    </a:rPr>
                    <a:t>教育方法</a:t>
                  </a:r>
                  <a:endParaRPr lang="en-US" altLang="zh-TW" b="1" dirty="0">
                    <a:solidFill>
                      <a:srgbClr val="00B050"/>
                    </a:solidFill>
                    <a:latin typeface="微軟正黑體" pitchFamily="34" charset="-120"/>
                    <a:ea typeface="微軟正黑體" pitchFamily="34" charset="-120"/>
                  </a:endParaRPr>
                </a:p>
                <a:p>
                  <a:pPr algn="ctr">
                    <a:defRPr/>
                  </a:pPr>
                  <a:r>
                    <a:rPr lang="en-US" altLang="zh-TW" b="1" dirty="0">
                      <a:solidFill>
                        <a:srgbClr val="000000"/>
                      </a:solidFill>
                      <a:latin typeface="微軟正黑體" pitchFamily="34" charset="-120"/>
                      <a:ea typeface="微軟正黑體" pitchFamily="34" charset="-120"/>
                    </a:rPr>
                    <a:t>10</a:t>
                  </a:r>
                  <a:r>
                    <a:rPr lang="zh-TW" altLang="en-US" b="1" dirty="0">
                      <a:solidFill>
                        <a:srgbClr val="000000"/>
                      </a:solidFill>
                      <a:latin typeface="微軟正黑體" pitchFamily="34" charset="-120"/>
                      <a:ea typeface="微軟正黑體" pitchFamily="34" charset="-120"/>
                    </a:rPr>
                    <a:t>學分</a:t>
                  </a:r>
                  <a:endParaRPr lang="en-US" b="1" dirty="0">
                    <a:solidFill>
                      <a:srgbClr val="000000"/>
                    </a:solidFill>
                    <a:latin typeface="微軟正黑體" pitchFamily="34" charset="-120"/>
                    <a:ea typeface="微軟正黑體" pitchFamily="34" charset="-120"/>
                  </a:endParaRPr>
                </a:p>
              </p:txBody>
            </p:sp>
            <p:sp>
              <p:nvSpPr>
                <p:cNvPr id="26" name="Rectangle 6"/>
                <p:cNvSpPr>
                  <a:spLocks noChangeArrowheads="1"/>
                </p:cNvSpPr>
                <p:nvPr/>
              </p:nvSpPr>
              <p:spPr bwMode="auto">
                <a:xfrm>
                  <a:off x="7921782" y="4299028"/>
                  <a:ext cx="1674891" cy="345398"/>
                </a:xfrm>
                <a:prstGeom prst="rect">
                  <a:avLst/>
                </a:prstGeom>
                <a:solidFill>
                  <a:srgbClr val="C6D9F1"/>
                </a:solidFill>
                <a:ln w="9525">
                  <a:noFill/>
                  <a:miter lim="800000"/>
                  <a:headEnd/>
                  <a:tailEnd/>
                </a:ln>
                <a:effectLst>
                  <a:outerShdw blurRad="44450" dist="27940" dir="5400000" algn="ctr">
                    <a:srgbClr val="000000">
                      <a:alpha val="32000"/>
                    </a:srgbClr>
                  </a:outerShdw>
                </a:effectLst>
                <a:sp3d>
                  <a:bevelT w="190500" h="38100"/>
                </a:sp3d>
              </p:spPr>
              <p:txBody>
                <a:bodyPr anchor="ctr"/>
                <a:lstStyle/>
                <a:p>
                  <a:pPr algn="ctr">
                    <a:defRPr/>
                  </a:pPr>
                  <a:r>
                    <a:rPr lang="en-US" altLang="zh-TW" b="1" dirty="0" smtClean="0">
                      <a:solidFill>
                        <a:srgbClr val="FF0000"/>
                      </a:solidFill>
                      <a:latin typeface="微軟正黑體" pitchFamily="34" charset="-120"/>
                      <a:ea typeface="微軟正黑體" pitchFamily="34" charset="-120"/>
                    </a:rPr>
                    <a:t>6</a:t>
                  </a:r>
                  <a:r>
                    <a:rPr lang="zh-TW" altLang="en-US" b="1" dirty="0" smtClean="0">
                      <a:solidFill>
                        <a:srgbClr val="FF0000"/>
                      </a:solidFill>
                      <a:latin typeface="微軟正黑體" pitchFamily="34" charset="-120"/>
                      <a:ea typeface="微軟正黑體" pitchFamily="34" charset="-120"/>
                    </a:rPr>
                    <a:t>科選</a:t>
                  </a:r>
                  <a:r>
                    <a:rPr lang="en-US" altLang="zh-TW" b="1" dirty="0" smtClean="0">
                      <a:solidFill>
                        <a:srgbClr val="FF0000"/>
                      </a:solidFill>
                      <a:latin typeface="微軟正黑體" pitchFamily="34" charset="-120"/>
                      <a:ea typeface="微軟正黑體" pitchFamily="34" charset="-120"/>
                    </a:rPr>
                    <a:t>5</a:t>
                  </a:r>
                  <a:r>
                    <a:rPr lang="zh-TW" altLang="en-US" b="1" dirty="0" smtClean="0">
                      <a:solidFill>
                        <a:srgbClr val="FF0000"/>
                      </a:solidFill>
                      <a:latin typeface="微軟正黑體" pitchFamily="34" charset="-120"/>
                      <a:ea typeface="微軟正黑體" pitchFamily="34" charset="-120"/>
                    </a:rPr>
                    <a:t>科</a:t>
                  </a:r>
                  <a:endParaRPr lang="en-US" b="1" dirty="0">
                    <a:solidFill>
                      <a:srgbClr val="FF0000"/>
                    </a:solidFill>
                    <a:latin typeface="微軟正黑體" pitchFamily="34" charset="-120"/>
                    <a:ea typeface="微軟正黑體" pitchFamily="34" charset="-120"/>
                  </a:endParaRPr>
                </a:p>
              </p:txBody>
            </p:sp>
          </p:grpSp>
          <p:sp>
            <p:nvSpPr>
              <p:cNvPr id="41" name="矩形 40"/>
              <p:cNvSpPr/>
              <p:nvPr/>
            </p:nvSpPr>
            <p:spPr>
              <a:xfrm>
                <a:off x="6201625" y="1325120"/>
                <a:ext cx="4363770" cy="523220"/>
              </a:xfrm>
              <a:prstGeom prst="rect">
                <a:avLst/>
              </a:prstGeom>
            </p:spPr>
            <p:txBody>
              <a:bodyPr wrap="square">
                <a:spAutoFit/>
              </a:bodyPr>
              <a:lstStyle/>
              <a:p>
                <a:pPr lvl="0" algn="ctr" fontAlgn="base">
                  <a:spcBef>
                    <a:spcPct val="0"/>
                  </a:spcBef>
                  <a:spcAft>
                    <a:spcPct val="0"/>
                  </a:spcAft>
                </a:pPr>
                <a:r>
                  <a:rPr lang="zh-TW" altLang="en-US" sz="2800" b="1" dirty="0" smtClean="0">
                    <a:solidFill>
                      <a:srgbClr val="FF0000"/>
                    </a:solidFill>
                    <a:effectLst>
                      <a:outerShdw blurRad="38100" dist="38100" dir="2700000" algn="tl">
                        <a:srgbClr val="000000">
                          <a:alpha val="43137"/>
                        </a:srgbClr>
                      </a:outerShdw>
                    </a:effectLst>
                    <a:latin typeface="華康中圓體" panose="020F0509000000000000" pitchFamily="49" charset="-120"/>
                    <a:ea typeface="華康中圓體" panose="020F0509000000000000" pitchFamily="49" charset="-120"/>
                    <a:cs typeface="Times New Roman" pitchFamily="18" charset="0"/>
                  </a:rPr>
                  <a:t>中等教育專業課程</a:t>
                </a:r>
                <a:r>
                  <a:rPr lang="zh-TW" altLang="en-US" sz="2000" b="1" dirty="0" smtClean="0">
                    <a:solidFill>
                      <a:srgbClr val="FF0000"/>
                    </a:solidFill>
                    <a:latin typeface="華康中圓體" panose="020F0509000000000000" pitchFamily="49" charset="-120"/>
                    <a:ea typeface="華康中圓體" panose="020F0509000000000000" pitchFamily="49" charset="-120"/>
                    <a:cs typeface="Times New Roman" pitchFamily="18" charset="0"/>
                  </a:rPr>
                  <a:t>（</a:t>
                </a:r>
                <a:r>
                  <a:rPr lang="en-US" altLang="zh-TW" sz="2000" b="1" dirty="0" smtClean="0">
                    <a:solidFill>
                      <a:srgbClr val="FF0000"/>
                    </a:solidFill>
                    <a:latin typeface="華康中圓體" panose="020F0509000000000000" pitchFamily="49" charset="-120"/>
                    <a:ea typeface="華康中圓體" panose="020F0509000000000000" pitchFamily="49" charset="-120"/>
                    <a:cs typeface="Times New Roman" pitchFamily="18" charset="0"/>
                  </a:rPr>
                  <a:t>26</a:t>
                </a:r>
                <a:r>
                  <a:rPr lang="zh-TW" altLang="en-US" sz="2000" b="1" dirty="0" smtClean="0">
                    <a:solidFill>
                      <a:srgbClr val="FF0000"/>
                    </a:solidFill>
                    <a:latin typeface="華康中圓體" panose="020F0509000000000000" pitchFamily="49" charset="-120"/>
                    <a:ea typeface="華康中圓體" panose="020F0509000000000000" pitchFamily="49" charset="-120"/>
                    <a:cs typeface="Times New Roman" pitchFamily="18" charset="0"/>
                  </a:rPr>
                  <a:t>學分）</a:t>
                </a:r>
                <a:endParaRPr lang="en-US" altLang="zh-TW" sz="2000" b="1" dirty="0" smtClean="0">
                  <a:solidFill>
                    <a:srgbClr val="FF0000"/>
                  </a:solidFill>
                  <a:latin typeface="華康中圓體" panose="020F0509000000000000" pitchFamily="49" charset="-120"/>
                  <a:ea typeface="華康中圓體" panose="020F0509000000000000" pitchFamily="49" charset="-120"/>
                  <a:cs typeface="Times New Roman" pitchFamily="18" charset="0"/>
                </a:endParaRPr>
              </a:p>
            </p:txBody>
          </p:sp>
        </p:grpSp>
      </p:grpSp>
      <p:grpSp>
        <p:nvGrpSpPr>
          <p:cNvPr id="54" name="群組 53"/>
          <p:cNvGrpSpPr/>
          <p:nvPr/>
        </p:nvGrpSpPr>
        <p:grpSpPr>
          <a:xfrm>
            <a:off x="144855" y="1086416"/>
            <a:ext cx="5866646" cy="5384283"/>
            <a:chOff x="144855" y="1086416"/>
            <a:chExt cx="5866646" cy="5384283"/>
          </a:xfrm>
        </p:grpSpPr>
        <p:grpSp>
          <p:nvGrpSpPr>
            <p:cNvPr id="53" name="群組 52"/>
            <p:cNvGrpSpPr/>
            <p:nvPr/>
          </p:nvGrpSpPr>
          <p:grpSpPr>
            <a:xfrm>
              <a:off x="144855" y="1870060"/>
              <a:ext cx="5866646" cy="4600639"/>
              <a:chOff x="144855" y="1870060"/>
              <a:chExt cx="5866646" cy="4600639"/>
            </a:xfrm>
          </p:grpSpPr>
          <p:grpSp>
            <p:nvGrpSpPr>
              <p:cNvPr id="50" name="群組 49"/>
              <p:cNvGrpSpPr/>
              <p:nvPr/>
            </p:nvGrpSpPr>
            <p:grpSpPr>
              <a:xfrm>
                <a:off x="387193" y="1870060"/>
                <a:ext cx="4976169" cy="4600639"/>
                <a:chOff x="287605" y="1200104"/>
                <a:chExt cx="4976169" cy="4600639"/>
              </a:xfrm>
            </p:grpSpPr>
            <p:grpSp>
              <p:nvGrpSpPr>
                <p:cNvPr id="31" name="Group 19"/>
                <p:cNvGrpSpPr>
                  <a:grpSpLocks/>
                </p:cNvGrpSpPr>
                <p:nvPr/>
              </p:nvGrpSpPr>
              <p:grpSpPr bwMode="auto">
                <a:xfrm>
                  <a:off x="2139622" y="2910281"/>
                  <a:ext cx="1479550" cy="1218099"/>
                  <a:chOff x="2199" y="2544"/>
                  <a:chExt cx="1180" cy="635"/>
                </a:xfrm>
              </p:grpSpPr>
              <p:sp>
                <p:nvSpPr>
                  <p:cNvPr id="33" name="Rectangle 17"/>
                  <p:cNvSpPr>
                    <a:spLocks noChangeArrowheads="1"/>
                  </p:cNvSpPr>
                  <p:nvPr/>
                </p:nvSpPr>
                <p:spPr bwMode="auto">
                  <a:xfrm>
                    <a:off x="2199" y="2840"/>
                    <a:ext cx="1180" cy="91"/>
                  </a:xfrm>
                  <a:prstGeom prst="rect">
                    <a:avLst/>
                  </a:prstGeom>
                  <a:solidFill>
                    <a:srgbClr val="FF0000"/>
                  </a:solidFill>
                  <a:ln w="9525">
                    <a:noFill/>
                    <a:miter lim="800000"/>
                    <a:headEnd/>
                    <a:tailEnd/>
                  </a:ln>
                </p:spPr>
                <p:txBody>
                  <a:bodyPr wrap="none" anchor="ctr"/>
                  <a:lstStyle/>
                  <a:p>
                    <a:pPr>
                      <a:defRPr/>
                    </a:pPr>
                    <a:endParaRPr lang="en-US" altLang="zh-TW" dirty="0">
                      <a:latin typeface="華康細圓體" panose="020F0309000000000000" pitchFamily="49" charset="-120"/>
                      <a:ea typeface="華康細圓體" panose="020F0309000000000000" pitchFamily="49" charset="-120"/>
                    </a:endParaRPr>
                  </a:p>
                </p:txBody>
              </p:sp>
              <p:sp>
                <p:nvSpPr>
                  <p:cNvPr id="34" name="Rectangle 18"/>
                  <p:cNvSpPr>
                    <a:spLocks noChangeArrowheads="1"/>
                  </p:cNvSpPr>
                  <p:nvPr/>
                </p:nvSpPr>
                <p:spPr bwMode="auto">
                  <a:xfrm rot="5400000">
                    <a:off x="2428" y="2801"/>
                    <a:ext cx="635" cy="122"/>
                  </a:xfrm>
                  <a:prstGeom prst="rect">
                    <a:avLst/>
                  </a:prstGeom>
                  <a:solidFill>
                    <a:srgbClr val="FF0000"/>
                  </a:solidFill>
                  <a:ln w="9525">
                    <a:noFill/>
                    <a:miter lim="800000"/>
                    <a:headEnd/>
                    <a:tailEnd/>
                  </a:ln>
                </p:spPr>
                <p:txBody>
                  <a:bodyPr rot="10800000" vert="eaVert" wrap="none" anchor="ctr"/>
                  <a:lstStyle/>
                  <a:p>
                    <a:pPr>
                      <a:defRPr/>
                    </a:pPr>
                    <a:endParaRPr lang="en-US" altLang="zh-TW" dirty="0">
                      <a:latin typeface="華康細圓體" panose="020F0309000000000000" pitchFamily="49" charset="-120"/>
                      <a:ea typeface="華康細圓體" panose="020F0309000000000000" pitchFamily="49" charset="-120"/>
                    </a:endParaRPr>
                  </a:p>
                </p:txBody>
              </p:sp>
            </p:grpSp>
            <p:sp>
              <p:nvSpPr>
                <p:cNvPr id="29" name="Oval 15"/>
                <p:cNvSpPr>
                  <a:spLocks noChangeArrowheads="1"/>
                </p:cNvSpPr>
                <p:nvPr/>
              </p:nvSpPr>
              <p:spPr bwMode="auto">
                <a:xfrm>
                  <a:off x="1926251" y="4073543"/>
                  <a:ext cx="1873250" cy="1727200"/>
                </a:xfrm>
                <a:prstGeom prst="ellipse">
                  <a:avLst/>
                </a:prstGeom>
                <a:solidFill>
                  <a:srgbClr val="FF7C80"/>
                </a:solidFill>
                <a:ln w="9525">
                  <a:solidFill>
                    <a:schemeClr val="tx1"/>
                  </a:solidFill>
                  <a:round/>
                  <a:headEnd/>
                  <a:tailEnd/>
                </a:ln>
                <a:effectLst>
                  <a:outerShdw blurRad="50800" dist="38100" dir="13500000" algn="br" rotWithShape="0">
                    <a:prstClr val="black">
                      <a:alpha val="40000"/>
                    </a:prstClr>
                  </a:outerShdw>
                </a:effectLst>
              </p:spPr>
              <p:txBody>
                <a:bodyPr wrap="none" anchor="ctr"/>
                <a:lstStyle/>
                <a:p>
                  <a:pPr algn="ctr">
                    <a:defRPr/>
                  </a:pPr>
                  <a:endParaRPr lang="en-US" altLang="zh-TW" sz="2800" dirty="0" smtClean="0">
                    <a:latin typeface="華康細圓體" panose="020F0309000000000000" pitchFamily="49" charset="-120"/>
                    <a:ea typeface="華康細圓體" panose="020F0309000000000000" pitchFamily="49" charset="-120"/>
                  </a:endParaRPr>
                </a:p>
                <a:p>
                  <a:pPr algn="ctr">
                    <a:defRPr/>
                  </a:pPr>
                  <a:r>
                    <a:rPr lang="zh-TW" altLang="en-US" sz="2800" dirty="0" smtClean="0">
                      <a:latin typeface="華康細圓體" panose="020F0309000000000000" pitchFamily="49" charset="-120"/>
                      <a:ea typeface="華康細圓體" panose="020F0309000000000000" pitchFamily="49" charset="-120"/>
                    </a:rPr>
                    <a:t>教育實習</a:t>
                  </a:r>
                  <a:endParaRPr lang="en-US" altLang="zh-TW" sz="2800" dirty="0" smtClean="0">
                    <a:latin typeface="華康細圓體" panose="020F0309000000000000" pitchFamily="49" charset="-120"/>
                    <a:ea typeface="華康細圓體" panose="020F0309000000000000" pitchFamily="49" charset="-120"/>
                  </a:endParaRPr>
                </a:p>
                <a:p>
                  <a:pPr algn="ctr">
                    <a:defRPr/>
                  </a:pPr>
                  <a:r>
                    <a:rPr lang="zh-TW" altLang="en-US" sz="2800" dirty="0" smtClean="0">
                      <a:latin typeface="華康細圓體" panose="020F0309000000000000" pitchFamily="49" charset="-120"/>
                      <a:ea typeface="華康細圓體" panose="020F0309000000000000" pitchFamily="49" charset="-120"/>
                    </a:rPr>
                    <a:t>課程</a:t>
                  </a:r>
                  <a:endParaRPr lang="en-US" altLang="zh-TW" sz="2800" dirty="0" smtClean="0">
                    <a:latin typeface="華康細圓體" panose="020F0309000000000000" pitchFamily="49" charset="-120"/>
                    <a:ea typeface="華康細圓體" panose="020F0309000000000000" pitchFamily="49" charset="-120"/>
                  </a:endParaRPr>
                </a:p>
                <a:p>
                  <a:pPr algn="ctr">
                    <a:defRPr/>
                  </a:pPr>
                  <a:endParaRPr lang="en-US" altLang="zh-TW" sz="2800" dirty="0">
                    <a:latin typeface="華康細圓體" panose="020F0309000000000000" pitchFamily="49" charset="-120"/>
                    <a:ea typeface="華康細圓體" panose="020F0309000000000000" pitchFamily="49" charset="-120"/>
                  </a:endParaRPr>
                </a:p>
              </p:txBody>
            </p:sp>
            <p:sp>
              <p:nvSpPr>
                <p:cNvPr id="30" name="Oval 16"/>
                <p:cNvSpPr>
                  <a:spLocks noChangeArrowheads="1"/>
                </p:cNvSpPr>
                <p:nvPr/>
              </p:nvSpPr>
              <p:spPr bwMode="auto">
                <a:xfrm>
                  <a:off x="287605" y="2650403"/>
                  <a:ext cx="1871663" cy="1728788"/>
                </a:xfrm>
                <a:prstGeom prst="ellipse">
                  <a:avLst/>
                </a:prstGeom>
                <a:solidFill>
                  <a:srgbClr val="CCFFCC"/>
                </a:solidFill>
                <a:ln w="9525">
                  <a:solidFill>
                    <a:schemeClr val="tx1"/>
                  </a:solidFill>
                  <a:round/>
                  <a:headEnd/>
                  <a:tailEnd/>
                </a:ln>
                <a:effectLst>
                  <a:outerShdw blurRad="50800" dist="38100" dir="13500000" algn="br" rotWithShape="0">
                    <a:prstClr val="black">
                      <a:alpha val="40000"/>
                    </a:prstClr>
                  </a:outerShdw>
                </a:effectLst>
              </p:spPr>
              <p:txBody>
                <a:bodyPr wrap="none" anchor="ctr"/>
                <a:lstStyle/>
                <a:p>
                  <a:pPr algn="ctr">
                    <a:defRPr/>
                  </a:pPr>
                  <a:r>
                    <a:rPr lang="zh-TW" altLang="en-US" sz="2800" dirty="0" smtClean="0">
                      <a:latin typeface="華康細圓體" panose="020F0309000000000000" pitchFamily="49" charset="-120"/>
                      <a:ea typeface="華康細圓體" panose="020F0309000000000000" pitchFamily="49" charset="-120"/>
                    </a:rPr>
                    <a:t>專門課程</a:t>
                  </a:r>
                  <a:endParaRPr lang="en-US" altLang="zh-TW" sz="2800" dirty="0" smtClean="0">
                    <a:latin typeface="華康細圓體" panose="020F0309000000000000" pitchFamily="49" charset="-120"/>
                    <a:ea typeface="華康細圓體" panose="020F0309000000000000" pitchFamily="49" charset="-120"/>
                  </a:endParaRPr>
                </a:p>
              </p:txBody>
            </p:sp>
            <p:sp>
              <p:nvSpPr>
                <p:cNvPr id="32" name="Oval 14"/>
                <p:cNvSpPr>
                  <a:spLocks noChangeArrowheads="1"/>
                </p:cNvSpPr>
                <p:nvPr/>
              </p:nvSpPr>
              <p:spPr bwMode="auto">
                <a:xfrm>
                  <a:off x="3392111" y="2668509"/>
                  <a:ext cx="1871663" cy="1728788"/>
                </a:xfrm>
                <a:prstGeom prst="ellipse">
                  <a:avLst/>
                </a:prstGeom>
                <a:solidFill>
                  <a:srgbClr val="99CCFF"/>
                </a:solidFill>
                <a:ln w="9525">
                  <a:solidFill>
                    <a:schemeClr val="tx1"/>
                  </a:solidFill>
                  <a:round/>
                  <a:headEnd/>
                  <a:tailEnd/>
                </a:ln>
                <a:effectLst>
                  <a:outerShdw blurRad="50800" dist="38100" dir="13500000" algn="br" rotWithShape="0">
                    <a:prstClr val="black">
                      <a:alpha val="40000"/>
                    </a:prstClr>
                  </a:outerShdw>
                </a:effectLst>
              </p:spPr>
              <p:txBody>
                <a:bodyPr wrap="none" anchor="ctr"/>
                <a:lstStyle/>
                <a:p>
                  <a:pPr algn="ctr">
                    <a:defRPr/>
                  </a:pPr>
                  <a:r>
                    <a:rPr lang="zh-TW" altLang="en-US" sz="2800" dirty="0" smtClean="0">
                      <a:latin typeface="華康細圓體" panose="020F0309000000000000" pitchFamily="49" charset="-120"/>
                      <a:ea typeface="華康細圓體" panose="020F0309000000000000" pitchFamily="49" charset="-120"/>
                    </a:rPr>
                    <a:t>教育專業</a:t>
                  </a:r>
                  <a:endParaRPr lang="en-US" altLang="zh-TW" sz="2800" dirty="0" smtClean="0">
                    <a:latin typeface="華康細圓體" panose="020F0309000000000000" pitchFamily="49" charset="-120"/>
                    <a:ea typeface="華康細圓體" panose="020F0309000000000000" pitchFamily="49" charset="-120"/>
                  </a:endParaRPr>
                </a:p>
                <a:p>
                  <a:pPr algn="ctr">
                    <a:defRPr/>
                  </a:pPr>
                  <a:r>
                    <a:rPr lang="zh-TW" altLang="en-US" sz="2800" dirty="0" smtClean="0">
                      <a:latin typeface="華康細圓體" panose="020F0309000000000000" pitchFamily="49" charset="-120"/>
                      <a:ea typeface="華康細圓體" panose="020F0309000000000000" pitchFamily="49" charset="-120"/>
                    </a:rPr>
                    <a:t>課程</a:t>
                  </a:r>
                  <a:endParaRPr lang="en-US" altLang="zh-TW" sz="2800" dirty="0" smtClean="0">
                    <a:latin typeface="華康細圓體" panose="020F0309000000000000" pitchFamily="49" charset="-120"/>
                    <a:ea typeface="華康細圓體" panose="020F0309000000000000" pitchFamily="49" charset="-120"/>
                  </a:endParaRPr>
                </a:p>
              </p:txBody>
            </p:sp>
            <p:sp>
              <p:nvSpPr>
                <p:cNvPr id="28" name="Oval 13"/>
                <p:cNvSpPr>
                  <a:spLocks noChangeArrowheads="1"/>
                </p:cNvSpPr>
                <p:nvPr/>
              </p:nvSpPr>
              <p:spPr bwMode="auto">
                <a:xfrm>
                  <a:off x="1862877" y="1200104"/>
                  <a:ext cx="1871663" cy="1728787"/>
                </a:xfrm>
                <a:prstGeom prst="ellipse">
                  <a:avLst/>
                </a:prstGeom>
                <a:solidFill>
                  <a:srgbClr val="FFCC00"/>
                </a:solidFill>
                <a:ln w="9525">
                  <a:solidFill>
                    <a:schemeClr val="tx1"/>
                  </a:solidFill>
                  <a:round/>
                  <a:headEnd/>
                  <a:tailEnd/>
                </a:ln>
                <a:effectLst>
                  <a:outerShdw blurRad="50800" dist="38100" dir="10800000" algn="r" rotWithShape="0">
                    <a:prstClr val="black">
                      <a:alpha val="40000"/>
                    </a:prstClr>
                  </a:outerShdw>
                </a:effectLst>
              </p:spPr>
              <p:txBody>
                <a:bodyPr wrap="none" anchor="ctr"/>
                <a:lstStyle/>
                <a:p>
                  <a:pPr algn="ctr">
                    <a:defRPr/>
                  </a:pPr>
                  <a:r>
                    <a:rPr lang="zh-TW" altLang="en-US" sz="2800" dirty="0">
                      <a:latin typeface="華康細圓體" panose="020F0309000000000000" pitchFamily="49" charset="-120"/>
                      <a:ea typeface="華康細圓體" panose="020F0309000000000000" pitchFamily="49" charset="-120"/>
                    </a:rPr>
                    <a:t>普通課程</a:t>
                  </a:r>
                  <a:endParaRPr lang="en-US" altLang="zh-TW" sz="2800" dirty="0">
                    <a:latin typeface="華康細圓體" panose="020F0309000000000000" pitchFamily="49" charset="-120"/>
                    <a:ea typeface="華康細圓體" panose="020F0309000000000000" pitchFamily="49" charset="-120"/>
                  </a:endParaRPr>
                </a:p>
              </p:txBody>
            </p:sp>
          </p:grpSp>
          <p:sp>
            <p:nvSpPr>
              <p:cNvPr id="46" name="矩形 45"/>
              <p:cNvSpPr/>
              <p:nvPr/>
            </p:nvSpPr>
            <p:spPr>
              <a:xfrm>
                <a:off x="3576114" y="1995078"/>
                <a:ext cx="1439505" cy="461665"/>
              </a:xfrm>
              <a:prstGeom prst="rect">
                <a:avLst/>
              </a:prstGeom>
            </p:spPr>
            <p:txBody>
              <a:bodyPr wrap="square">
                <a:spAutoFit/>
              </a:bodyPr>
              <a:lstStyle/>
              <a:p>
                <a:pPr lvl="0" algn="ctr" fontAlgn="base">
                  <a:spcBef>
                    <a:spcPct val="0"/>
                  </a:spcBef>
                  <a:spcAft>
                    <a:spcPct val="0"/>
                  </a:spcAft>
                </a:pPr>
                <a:r>
                  <a:rPr lang="zh-TW" altLang="en-US" sz="1200" dirty="0" smtClean="0">
                    <a:latin typeface="華康中圓體" panose="020F0509000000000000" pitchFamily="49" charset="-120"/>
                    <a:ea typeface="華康中圓體" panose="020F0509000000000000" pitchFamily="49" charset="-120"/>
                    <a:cs typeface="Times New Roman" pitchFamily="18" charset="0"/>
                  </a:rPr>
                  <a:t>通常以大學畢業證書來證明已修畢</a:t>
                </a:r>
                <a:endParaRPr lang="en-US" altLang="zh-TW" sz="1200" dirty="0" smtClean="0">
                  <a:latin typeface="華康中圓體" panose="020F0509000000000000" pitchFamily="49" charset="-120"/>
                  <a:ea typeface="華康中圓體" panose="020F0509000000000000" pitchFamily="49" charset="-120"/>
                  <a:cs typeface="Times New Roman" pitchFamily="18" charset="0"/>
                </a:endParaRPr>
              </a:p>
            </p:txBody>
          </p:sp>
          <p:sp>
            <p:nvSpPr>
              <p:cNvPr id="47" name="矩形 46"/>
              <p:cNvSpPr/>
              <p:nvPr/>
            </p:nvSpPr>
            <p:spPr>
              <a:xfrm>
                <a:off x="4101220" y="2701249"/>
                <a:ext cx="1910281" cy="646331"/>
              </a:xfrm>
              <a:prstGeom prst="rect">
                <a:avLst/>
              </a:prstGeom>
            </p:spPr>
            <p:txBody>
              <a:bodyPr wrap="square">
                <a:spAutoFit/>
              </a:bodyPr>
              <a:lstStyle/>
              <a:p>
                <a:pPr lvl="0" fontAlgn="base">
                  <a:spcBef>
                    <a:spcPct val="0"/>
                  </a:spcBef>
                  <a:spcAft>
                    <a:spcPct val="0"/>
                  </a:spcAft>
                </a:pPr>
                <a:r>
                  <a:rPr lang="zh-TW" altLang="en-US" sz="1200" dirty="0" smtClean="0">
                    <a:latin typeface="華康中圓體" panose="020F0509000000000000" pitchFamily="49" charset="-120"/>
                    <a:ea typeface="華康中圓體" panose="020F0509000000000000" pitchFamily="49" charset="-120"/>
                    <a:cs typeface="Times New Roman" pitchFamily="18" charset="0"/>
                  </a:rPr>
                  <a:t> 依教育專業科目及學分表修畢</a:t>
                </a:r>
                <a:r>
                  <a:rPr lang="zh-TW" altLang="en-US" sz="1200" b="1" dirty="0" smtClean="0">
                    <a:solidFill>
                      <a:srgbClr val="FF0000"/>
                    </a:solidFill>
                    <a:latin typeface="華康中圓體" panose="020F0509000000000000" pitchFamily="49" charset="-120"/>
                    <a:ea typeface="華康中圓體" panose="020F0509000000000000" pitchFamily="49" charset="-120"/>
                    <a:cs typeface="Times New Roman" pitchFamily="18" charset="0"/>
                  </a:rPr>
                  <a:t>教育專業課程</a:t>
                </a:r>
                <a:r>
                  <a:rPr lang="zh-TW" altLang="en-US" sz="1200" dirty="0" smtClean="0">
                    <a:latin typeface="華康中圓體" panose="020F0509000000000000" pitchFamily="49" charset="-120"/>
                    <a:ea typeface="華康中圓體" panose="020F0509000000000000" pitchFamily="49" charset="-120"/>
                    <a:cs typeface="Times New Roman" pitchFamily="18" charset="0"/>
                  </a:rPr>
                  <a:t>學分數並完成</a:t>
                </a:r>
                <a:r>
                  <a:rPr lang="zh-TW" altLang="en-US" sz="1200" b="1" dirty="0" smtClean="0">
                    <a:solidFill>
                      <a:srgbClr val="FF0000"/>
                    </a:solidFill>
                    <a:latin typeface="華康中圓體" panose="020F0509000000000000" pitchFamily="49" charset="-120"/>
                    <a:ea typeface="華康中圓體" panose="020F0509000000000000" pitchFamily="49" charset="-120"/>
                    <a:cs typeface="Times New Roman" pitchFamily="18" charset="0"/>
                  </a:rPr>
                  <a:t>實地學習</a:t>
                </a:r>
                <a:r>
                  <a:rPr lang="en-US" altLang="zh-TW" sz="1200" dirty="0" smtClean="0">
                    <a:latin typeface="華康中圓體" panose="020F0509000000000000" pitchFamily="49" charset="-120"/>
                    <a:ea typeface="華康中圓體" panose="020F0509000000000000" pitchFamily="49" charset="-120"/>
                    <a:cs typeface="Times New Roman" pitchFamily="18" charset="0"/>
                  </a:rPr>
                  <a:t>54</a:t>
                </a:r>
                <a:r>
                  <a:rPr lang="zh-TW" altLang="en-US" sz="1200" dirty="0" smtClean="0">
                    <a:latin typeface="華康中圓體" panose="020F0509000000000000" pitchFamily="49" charset="-120"/>
                    <a:ea typeface="華康中圓體" panose="020F0509000000000000" pitchFamily="49" charset="-120"/>
                    <a:cs typeface="Times New Roman" pitchFamily="18" charset="0"/>
                  </a:rPr>
                  <a:t>小時</a:t>
                </a:r>
                <a:endParaRPr lang="en-US" altLang="zh-TW" sz="1200" dirty="0" smtClean="0">
                  <a:latin typeface="華康中圓體" panose="020F0509000000000000" pitchFamily="49" charset="-120"/>
                  <a:ea typeface="華康中圓體" panose="020F0509000000000000" pitchFamily="49" charset="-120"/>
                  <a:cs typeface="Times New Roman" pitchFamily="18" charset="0"/>
                </a:endParaRPr>
              </a:p>
            </p:txBody>
          </p:sp>
          <p:sp>
            <p:nvSpPr>
              <p:cNvPr id="48" name="矩形 47"/>
              <p:cNvSpPr/>
              <p:nvPr/>
            </p:nvSpPr>
            <p:spPr>
              <a:xfrm>
                <a:off x="144855" y="2390102"/>
                <a:ext cx="1765427" cy="1015663"/>
              </a:xfrm>
              <a:prstGeom prst="rect">
                <a:avLst/>
              </a:prstGeom>
            </p:spPr>
            <p:txBody>
              <a:bodyPr wrap="square">
                <a:spAutoFit/>
              </a:bodyPr>
              <a:lstStyle/>
              <a:p>
                <a:pPr lvl="0" fontAlgn="base">
                  <a:spcBef>
                    <a:spcPct val="0"/>
                  </a:spcBef>
                  <a:spcAft>
                    <a:spcPct val="0"/>
                  </a:spcAft>
                </a:pPr>
                <a:r>
                  <a:rPr lang="zh-TW" altLang="en-US" sz="1200" dirty="0" smtClean="0">
                    <a:latin typeface="華康中圓體" panose="020F0509000000000000" pitchFamily="49" charset="-120"/>
                    <a:ea typeface="華康中圓體" panose="020F0509000000000000" pitchFamily="49" charset="-120"/>
                    <a:cs typeface="Times New Roman" pitchFamily="18" charset="0"/>
                  </a:rPr>
                  <a:t>依各學系規畫之任教專門課程科目及學分一覽表修畢專門課程學分</a:t>
                </a:r>
                <a:endParaRPr lang="en-US" altLang="zh-TW" sz="1200" dirty="0" smtClean="0">
                  <a:latin typeface="華康中圓體" panose="020F0509000000000000" pitchFamily="49" charset="-120"/>
                  <a:ea typeface="華康中圓體" panose="020F0509000000000000" pitchFamily="49" charset="-120"/>
                  <a:cs typeface="Times New Roman" pitchFamily="18" charset="0"/>
                </a:endParaRPr>
              </a:p>
              <a:p>
                <a:pPr lvl="0" fontAlgn="base">
                  <a:spcBef>
                    <a:spcPct val="0"/>
                  </a:spcBef>
                  <a:spcAft>
                    <a:spcPct val="0"/>
                  </a:spcAft>
                </a:pPr>
                <a:r>
                  <a:rPr lang="en-US" altLang="zh-TW" sz="1200" dirty="0" smtClean="0">
                    <a:latin typeface="華康中圓體" panose="020F0509000000000000" pitchFamily="49" charset="-120"/>
                    <a:ea typeface="華康中圓體" panose="020F0509000000000000" pitchFamily="49" charset="-120"/>
                    <a:cs typeface="Times New Roman" pitchFamily="18" charset="0"/>
                  </a:rPr>
                  <a:t>(</a:t>
                </a:r>
                <a:r>
                  <a:rPr lang="zh-TW" altLang="en-US" sz="1200" dirty="0" smtClean="0">
                    <a:latin typeface="華康中圓體" panose="020F0509000000000000" pitchFamily="49" charset="-120"/>
                    <a:ea typeface="華康中圓體" panose="020F0509000000000000" pitchFamily="49" charset="-120"/>
                    <a:cs typeface="Times New Roman" pitchFamily="18" charset="0"/>
                  </a:rPr>
                  <a:t>學分數依各學分表而有不同</a:t>
                </a:r>
                <a:r>
                  <a:rPr lang="en-US" altLang="zh-TW" sz="1200" dirty="0" smtClean="0">
                    <a:latin typeface="華康中圓體" panose="020F0509000000000000" pitchFamily="49" charset="-120"/>
                    <a:ea typeface="華康中圓體" panose="020F0509000000000000" pitchFamily="49" charset="-120"/>
                    <a:cs typeface="Times New Roman" pitchFamily="18" charset="0"/>
                  </a:rPr>
                  <a:t>)</a:t>
                </a:r>
              </a:p>
            </p:txBody>
          </p:sp>
          <p:sp>
            <p:nvSpPr>
              <p:cNvPr id="49" name="矩形 48"/>
              <p:cNvSpPr/>
              <p:nvPr/>
            </p:nvSpPr>
            <p:spPr>
              <a:xfrm>
                <a:off x="144855" y="5471610"/>
                <a:ext cx="1973656" cy="830997"/>
              </a:xfrm>
              <a:prstGeom prst="rect">
                <a:avLst/>
              </a:prstGeom>
            </p:spPr>
            <p:txBody>
              <a:bodyPr wrap="square">
                <a:spAutoFit/>
              </a:bodyPr>
              <a:lstStyle/>
              <a:p>
                <a:pPr lvl="0" fontAlgn="base">
                  <a:spcBef>
                    <a:spcPct val="0"/>
                  </a:spcBef>
                  <a:spcAft>
                    <a:spcPct val="0"/>
                  </a:spcAft>
                </a:pPr>
                <a:r>
                  <a:rPr lang="zh-TW" altLang="en-US" sz="1200" dirty="0" smtClean="0">
                    <a:latin typeface="華康中圓體" panose="020F0509000000000000" pitchFamily="49" charset="-120"/>
                    <a:ea typeface="華康中圓體" panose="020F0509000000000000" pitchFamily="49" charset="-120"/>
                    <a:cs typeface="Times New Roman" pitchFamily="18" charset="0"/>
                  </a:rPr>
                  <a:t>修畢普通課程、專門課程及教育專業課程</a:t>
                </a:r>
                <a:r>
                  <a:rPr lang="en-US" altLang="zh-TW" sz="1200" dirty="0" smtClean="0">
                    <a:latin typeface="華康中圓體" panose="020F0509000000000000" pitchFamily="49" charset="-120"/>
                    <a:ea typeface="華康中圓體" panose="020F0509000000000000" pitchFamily="49" charset="-120"/>
                    <a:cs typeface="Times New Roman" pitchFamily="18" charset="0"/>
                  </a:rPr>
                  <a:t>(</a:t>
                </a:r>
                <a:r>
                  <a:rPr lang="zh-TW" altLang="en-US" sz="1200" dirty="0" smtClean="0">
                    <a:latin typeface="華康中圓體" panose="020F0509000000000000" pitchFamily="49" charset="-120"/>
                    <a:ea typeface="華康中圓體" panose="020F0509000000000000" pitchFamily="49" charset="-120"/>
                    <a:cs typeface="Times New Roman" pitchFamily="18" charset="0"/>
                  </a:rPr>
                  <a:t>含完成</a:t>
                </a:r>
                <a:r>
                  <a:rPr lang="en-US" altLang="zh-TW" sz="1200" dirty="0" smtClean="0">
                    <a:latin typeface="華康中圓體" panose="020F0509000000000000" pitchFamily="49" charset="-120"/>
                    <a:ea typeface="華康中圓體" panose="020F0509000000000000" pitchFamily="49" charset="-120"/>
                    <a:cs typeface="Times New Roman" pitchFamily="18" charset="0"/>
                  </a:rPr>
                  <a:t>54</a:t>
                </a:r>
                <a:r>
                  <a:rPr lang="zh-TW" altLang="en-US" sz="1200" dirty="0" smtClean="0">
                    <a:latin typeface="華康中圓體" panose="020F0509000000000000" pitchFamily="49" charset="-120"/>
                    <a:ea typeface="華康中圓體" panose="020F0509000000000000" pitchFamily="49" charset="-120"/>
                    <a:cs typeface="Times New Roman" pitchFamily="18" charset="0"/>
                  </a:rPr>
                  <a:t>小時實地學習</a:t>
                </a:r>
                <a:r>
                  <a:rPr lang="en-US" altLang="zh-TW" sz="1200" dirty="0" smtClean="0">
                    <a:latin typeface="華康中圓體" panose="020F0509000000000000" pitchFamily="49" charset="-120"/>
                    <a:ea typeface="華康中圓體" panose="020F0509000000000000" pitchFamily="49" charset="-120"/>
                    <a:cs typeface="Times New Roman" pitchFamily="18" charset="0"/>
                  </a:rPr>
                  <a:t>)</a:t>
                </a:r>
                <a:r>
                  <a:rPr lang="zh-TW" altLang="en-US" sz="1200" dirty="0" smtClean="0">
                    <a:latin typeface="華康中圓體" panose="020F0509000000000000" pitchFamily="49" charset="-120"/>
                    <a:ea typeface="華康中圓體" panose="020F0509000000000000" pitchFamily="49" charset="-120"/>
                    <a:cs typeface="Times New Roman" pitchFamily="18" charset="0"/>
                  </a:rPr>
                  <a:t>後，得申請半年全時教育實習</a:t>
                </a:r>
                <a:endParaRPr lang="en-US" altLang="zh-TW" sz="1200" dirty="0" smtClean="0">
                  <a:latin typeface="華康中圓體" panose="020F0509000000000000" pitchFamily="49" charset="-120"/>
                  <a:ea typeface="華康中圓體" panose="020F0509000000000000" pitchFamily="49" charset="-120"/>
                  <a:cs typeface="Times New Roman" pitchFamily="18" charset="0"/>
                </a:endParaRPr>
              </a:p>
            </p:txBody>
          </p:sp>
        </p:grpSp>
        <p:sp>
          <p:nvSpPr>
            <p:cNvPr id="51" name="圓角矩形 50"/>
            <p:cNvSpPr/>
            <p:nvPr/>
          </p:nvSpPr>
          <p:spPr>
            <a:xfrm>
              <a:off x="941560" y="1086416"/>
              <a:ext cx="4155541" cy="651849"/>
            </a:xfrm>
            <a:prstGeom prst="roundRect">
              <a:avLst/>
            </a:prstGeom>
            <a:solidFill>
              <a:srgbClr val="CC99FF"/>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華康細圓體" panose="020F0309000000000000" pitchFamily="49" charset="-120"/>
                <a:ea typeface="華康細圓體" panose="020F0309000000000000" pitchFamily="49" charset="-120"/>
              </a:endParaRPr>
            </a:p>
          </p:txBody>
        </p:sp>
      </p:grpSp>
      <p:sp>
        <p:nvSpPr>
          <p:cNvPr id="52" name="矩形 51"/>
          <p:cNvSpPr/>
          <p:nvPr/>
        </p:nvSpPr>
        <p:spPr>
          <a:xfrm>
            <a:off x="1105397" y="1082081"/>
            <a:ext cx="3829618" cy="584775"/>
          </a:xfrm>
          <a:prstGeom prst="rect">
            <a:avLst/>
          </a:prstGeom>
        </p:spPr>
        <p:txBody>
          <a:bodyPr wrap="square">
            <a:spAutoFit/>
          </a:bodyPr>
          <a:lstStyle/>
          <a:p>
            <a:pPr lvl="0" algn="ctr" fontAlgn="base">
              <a:spcBef>
                <a:spcPct val="0"/>
              </a:spcBef>
              <a:spcAft>
                <a:spcPct val="0"/>
              </a:spcAft>
            </a:pPr>
            <a:r>
              <a:rPr lang="zh-TW" altLang="en-US" sz="3200" b="1" dirty="0" smtClean="0">
                <a:solidFill>
                  <a:srgbClr val="002060"/>
                </a:solidFill>
                <a:latin typeface="華康圓體 Std W7" panose="02000700000000000000" pitchFamily="50" charset="-120"/>
                <a:ea typeface="華康圓體 Std W7" panose="02000700000000000000" pitchFamily="50" charset="-120"/>
                <a:cs typeface="Times New Roman" pitchFamily="18" charset="0"/>
              </a:rPr>
              <a:t>師資職前教育課程</a:t>
            </a:r>
            <a:endParaRPr lang="en-US" altLang="zh-TW" sz="3200" b="1" dirty="0" smtClean="0">
              <a:solidFill>
                <a:srgbClr val="002060"/>
              </a:solidFill>
              <a:latin typeface="華康圓體 Std W7" panose="02000700000000000000" pitchFamily="50" charset="-120"/>
              <a:ea typeface="華康圓體 Std W7" panose="02000700000000000000" pitchFamily="50" charset="-120"/>
              <a:cs typeface="Times New Roman" pitchFamily="18" charset="0"/>
            </a:endParaRPr>
          </a:p>
        </p:txBody>
      </p:sp>
      <p:pic>
        <p:nvPicPr>
          <p:cNvPr id="59" name="圖片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981" y="172009"/>
            <a:ext cx="2490991" cy="660303"/>
          </a:xfrm>
          <a:prstGeom prst="rect">
            <a:avLst/>
          </a:prstGeom>
        </p:spPr>
      </p:pic>
      <p:pic>
        <p:nvPicPr>
          <p:cNvPr id="61" name="圖片 6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75321" y="-148821"/>
            <a:ext cx="2954747" cy="2147697"/>
          </a:xfrm>
          <a:prstGeom prst="rect">
            <a:avLst/>
          </a:prstGeom>
        </p:spPr>
      </p:pic>
      <p:sp>
        <p:nvSpPr>
          <p:cNvPr id="45" name="文字方塊 44">
            <a:hlinkClick r:id="rId4"/>
          </p:cNvPr>
          <p:cNvSpPr txBox="1"/>
          <p:nvPr/>
        </p:nvSpPr>
        <p:spPr>
          <a:xfrm>
            <a:off x="9725864" y="255046"/>
            <a:ext cx="2031325" cy="523220"/>
          </a:xfrm>
          <a:prstGeom prst="rect">
            <a:avLst/>
          </a:prstGeom>
          <a:noFill/>
        </p:spPr>
        <p:txBody>
          <a:bodyPr wrap="none" rtlCol="0">
            <a:spAutoFit/>
          </a:bodyPr>
          <a:lstStyle/>
          <a:p>
            <a:pPr algn="ctr"/>
            <a:r>
              <a:rPr lang="zh-TW" altLang="en-US" sz="1600" b="1" dirty="0" smtClean="0">
                <a:solidFill>
                  <a:srgbClr val="C00000"/>
                </a:solidFill>
                <a:latin typeface="華康中圓體" panose="020F0509000000000000" pitchFamily="49" charset="-120"/>
                <a:ea typeface="華康中圓體" panose="020F0509000000000000" pitchFamily="49" charset="-120"/>
              </a:rPr>
              <a:t>教育專業課程學分表</a:t>
            </a:r>
            <a:endParaRPr lang="en-US" altLang="zh-TW" sz="1600" b="1" dirty="0" smtClean="0">
              <a:solidFill>
                <a:srgbClr val="C00000"/>
              </a:solidFill>
              <a:latin typeface="華康中圓體" panose="020F0509000000000000" pitchFamily="49" charset="-120"/>
              <a:ea typeface="華康中圓體" panose="020F0509000000000000" pitchFamily="49" charset="-120"/>
            </a:endParaRPr>
          </a:p>
          <a:p>
            <a:pPr algn="ctr"/>
            <a:r>
              <a:rPr lang="en-US" altLang="zh-TW" sz="1200" dirty="0" smtClean="0">
                <a:solidFill>
                  <a:srgbClr val="FF6699"/>
                </a:solidFill>
                <a:latin typeface="華康中圓體" panose="020F0509000000000000" pitchFamily="49" charset="-120"/>
                <a:ea typeface="華康中圓體" panose="020F0509000000000000" pitchFamily="49" charset="-120"/>
              </a:rPr>
              <a:t>(</a:t>
            </a:r>
            <a:r>
              <a:rPr lang="zh-TW" altLang="en-US" sz="1200" dirty="0" smtClean="0">
                <a:solidFill>
                  <a:srgbClr val="FF6699"/>
                </a:solidFill>
                <a:latin typeface="華康中圓體" panose="020F0509000000000000" pitchFamily="49" charset="-120"/>
                <a:ea typeface="華康中圓體" panose="020F0509000000000000" pitchFamily="49" charset="-120"/>
              </a:rPr>
              <a:t>點我</a:t>
            </a:r>
            <a:r>
              <a:rPr lang="zh-TW" altLang="en-US" sz="1200" dirty="0" smtClean="0">
                <a:solidFill>
                  <a:srgbClr val="3333CC"/>
                </a:solidFill>
                <a:latin typeface="華康中圓體" panose="020F0509000000000000" pitchFamily="49" charset="-120"/>
                <a:ea typeface="華康中圓體" panose="020F0509000000000000" pitchFamily="49" charset="-120"/>
                <a:hlinkClick r:id="rId6"/>
              </a:rPr>
              <a:t>超連結</a:t>
            </a:r>
            <a:r>
              <a:rPr lang="zh-TW" altLang="en-US" sz="1200" dirty="0" smtClean="0">
                <a:solidFill>
                  <a:srgbClr val="FF6699"/>
                </a:solidFill>
                <a:latin typeface="華康中圓體" panose="020F0509000000000000" pitchFamily="49" charset="-120"/>
                <a:ea typeface="華康中圓體" panose="020F0509000000000000" pitchFamily="49" charset="-120"/>
              </a:rPr>
              <a:t>看詳細說明</a:t>
            </a:r>
            <a:r>
              <a:rPr lang="en-US" altLang="zh-TW" sz="1200" dirty="0" smtClean="0">
                <a:solidFill>
                  <a:srgbClr val="FF6699"/>
                </a:solidFill>
                <a:latin typeface="華康中圓體" panose="020F0509000000000000" pitchFamily="49" charset="-120"/>
                <a:ea typeface="華康中圓體" panose="020F0509000000000000" pitchFamily="49" charset="-120"/>
              </a:rPr>
              <a:t>)</a:t>
            </a:r>
            <a:endParaRPr lang="zh-TW" altLang="en-US" sz="1200" dirty="0">
              <a:solidFill>
                <a:srgbClr val="FF6699"/>
              </a:solidFill>
              <a:latin typeface="華康中圓體" panose="020F0509000000000000" pitchFamily="49" charset="-120"/>
              <a:ea typeface="華康中圓體" panose="020F0509000000000000" pitchFamily="49" charset="-120"/>
            </a:endParaRPr>
          </a:p>
        </p:txBody>
      </p:sp>
      <p:sp>
        <p:nvSpPr>
          <p:cNvPr id="15" name="文字方塊 14">
            <a:hlinkClick r:id="rId4"/>
          </p:cNvPr>
          <p:cNvSpPr txBox="1"/>
          <p:nvPr/>
        </p:nvSpPr>
        <p:spPr>
          <a:xfrm>
            <a:off x="9802809" y="724965"/>
            <a:ext cx="1877437" cy="553998"/>
          </a:xfrm>
          <a:prstGeom prst="rect">
            <a:avLst/>
          </a:prstGeom>
          <a:noFill/>
        </p:spPr>
        <p:txBody>
          <a:bodyPr wrap="none" rtlCol="0">
            <a:spAutoFit/>
          </a:bodyPr>
          <a:lstStyle/>
          <a:p>
            <a:pPr algn="ctr"/>
            <a:r>
              <a:rPr lang="zh-TW" altLang="en-US" b="1" dirty="0" smtClean="0">
                <a:solidFill>
                  <a:srgbClr val="7030A0"/>
                </a:solidFill>
                <a:latin typeface="華康中圓體" panose="020F0509000000000000" pitchFamily="49" charset="-120"/>
                <a:ea typeface="華康中圓體" panose="020F0509000000000000" pitchFamily="49" charset="-120"/>
              </a:rPr>
              <a:t>實地學習規範</a:t>
            </a:r>
            <a:endParaRPr lang="en-US" altLang="zh-TW" b="1" dirty="0" smtClean="0">
              <a:solidFill>
                <a:srgbClr val="7030A0"/>
              </a:solidFill>
              <a:latin typeface="華康中圓體" panose="020F0509000000000000" pitchFamily="49" charset="-120"/>
              <a:ea typeface="華康中圓體" panose="020F0509000000000000" pitchFamily="49" charset="-120"/>
            </a:endParaRPr>
          </a:p>
          <a:p>
            <a:pPr algn="ctr"/>
            <a:r>
              <a:rPr lang="en-US" altLang="zh-TW" sz="1200" dirty="0" smtClean="0">
                <a:solidFill>
                  <a:srgbClr val="FF6699"/>
                </a:solidFill>
                <a:latin typeface="華康中圓體" panose="020F0509000000000000" pitchFamily="49" charset="-120"/>
                <a:ea typeface="華康中圓體" panose="020F0509000000000000" pitchFamily="49" charset="-120"/>
              </a:rPr>
              <a:t>(</a:t>
            </a:r>
            <a:r>
              <a:rPr lang="zh-TW" altLang="en-US" sz="1200" dirty="0" smtClean="0">
                <a:solidFill>
                  <a:srgbClr val="FF6699"/>
                </a:solidFill>
                <a:latin typeface="華康中圓體" panose="020F0509000000000000" pitchFamily="49" charset="-120"/>
                <a:ea typeface="華康中圓體" panose="020F0509000000000000" pitchFamily="49" charset="-120"/>
              </a:rPr>
              <a:t>點我</a:t>
            </a:r>
            <a:r>
              <a:rPr lang="zh-TW" altLang="en-US" sz="1200" dirty="0" smtClean="0">
                <a:solidFill>
                  <a:srgbClr val="3333CC"/>
                </a:solidFill>
                <a:latin typeface="華康中圓體" panose="020F0509000000000000" pitchFamily="49" charset="-120"/>
                <a:ea typeface="華康中圓體" panose="020F0509000000000000" pitchFamily="49" charset="-120"/>
                <a:hlinkClick r:id="rId7"/>
              </a:rPr>
              <a:t>超連結</a:t>
            </a:r>
            <a:r>
              <a:rPr lang="zh-TW" altLang="en-US" sz="1200" dirty="0" smtClean="0">
                <a:solidFill>
                  <a:srgbClr val="FF6699"/>
                </a:solidFill>
                <a:latin typeface="華康中圓體" panose="020F0509000000000000" pitchFamily="49" charset="-120"/>
                <a:ea typeface="華康中圓體" panose="020F0509000000000000" pitchFamily="49" charset="-120"/>
              </a:rPr>
              <a:t>看詳細說明</a:t>
            </a:r>
            <a:r>
              <a:rPr lang="en-US" altLang="zh-TW" sz="1200" dirty="0" smtClean="0">
                <a:solidFill>
                  <a:srgbClr val="FF6699"/>
                </a:solidFill>
                <a:latin typeface="華康中圓體" panose="020F0509000000000000" pitchFamily="49" charset="-120"/>
                <a:ea typeface="華康中圓體" panose="020F0509000000000000" pitchFamily="49" charset="-120"/>
              </a:rPr>
              <a:t>)</a:t>
            </a:r>
            <a:endParaRPr lang="zh-TW" altLang="en-US" sz="1200" dirty="0">
              <a:solidFill>
                <a:srgbClr val="FF6699"/>
              </a:solidFill>
              <a:latin typeface="華康中圓體" panose="020F0509000000000000" pitchFamily="49" charset="-120"/>
              <a:ea typeface="華康中圓體" panose="020F0509000000000000" pitchFamily="49" charset="-120"/>
            </a:endParaRPr>
          </a:p>
        </p:txBody>
      </p:sp>
      <p:pic>
        <p:nvPicPr>
          <p:cNvPr id="57" name="圖片 20"/>
          <p:cNvPicPr>
            <a:picLocks noChangeAspect="1"/>
          </p:cNvPicPr>
          <p:nvPr/>
        </p:nvPicPr>
        <p:blipFill>
          <a:blip r:embed="rId8" cstate="print">
            <a:extLst>
              <a:ext uri="{28A0092B-C50C-407E-A947-70E740481C1C}">
                <a14:useLocalDpi xmlns:a14="http://schemas.microsoft.com/office/drawing/2010/main" val="0"/>
              </a:ext>
            </a:extLst>
          </a:blip>
          <a:srcRect t="2667" r="3024" b="2348"/>
          <a:stretch>
            <a:fillRect/>
          </a:stretch>
        </p:blipFill>
        <p:spPr bwMode="auto">
          <a:xfrm rot="648917">
            <a:off x="10552583" y="4846605"/>
            <a:ext cx="1268279" cy="178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圖片 6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04457" y="146660"/>
            <a:ext cx="696907" cy="699414"/>
          </a:xfrm>
          <a:prstGeom prst="rect">
            <a:avLst/>
          </a:prstGeom>
        </p:spPr>
      </p:pic>
      <p:sp>
        <p:nvSpPr>
          <p:cNvPr id="66" name="文字方塊 65"/>
          <p:cNvSpPr txBox="1"/>
          <p:nvPr/>
        </p:nvSpPr>
        <p:spPr>
          <a:xfrm>
            <a:off x="3727269" y="189011"/>
            <a:ext cx="2877711" cy="707886"/>
          </a:xfrm>
          <a:prstGeom prst="rect">
            <a:avLst/>
          </a:prstGeom>
          <a:noFill/>
        </p:spPr>
        <p:txBody>
          <a:bodyPr wrap="none" rtlCol="0">
            <a:spAutoFit/>
          </a:bodyPr>
          <a:lstStyle/>
          <a:p>
            <a:r>
              <a:rPr lang="zh-TW" altLang="en-US" sz="2000" b="1" dirty="0">
                <a:solidFill>
                  <a:srgbClr val="7030A0"/>
                </a:solidFill>
                <a:latin typeface="華康中圓體" panose="020F0509000000000000" pitchFamily="49" charset="-120"/>
                <a:ea typeface="華康中圓體" panose="020F0509000000000000" pitchFamily="49" charset="-120"/>
              </a:rPr>
              <a:t>大學只能拿一個學位</a:t>
            </a:r>
            <a:r>
              <a:rPr lang="zh-TW" altLang="en-US" sz="2000" b="1" dirty="0" smtClean="0">
                <a:solidFill>
                  <a:srgbClr val="7030A0"/>
                </a:solidFill>
                <a:latin typeface="華康中圓體" panose="020F0509000000000000" pitchFamily="49" charset="-120"/>
                <a:ea typeface="華康中圓體" panose="020F0509000000000000" pitchFamily="49" charset="-120"/>
              </a:rPr>
              <a:t>嗎</a:t>
            </a:r>
            <a:r>
              <a:rPr lang="en-US" altLang="zh-TW" sz="2000" b="1" dirty="0" smtClean="0">
                <a:solidFill>
                  <a:srgbClr val="7030A0"/>
                </a:solidFill>
                <a:latin typeface="華康中圓體" panose="020F0509000000000000" pitchFamily="49" charset="-120"/>
                <a:ea typeface="華康中圓體" panose="020F0509000000000000" pitchFamily="49" charset="-120"/>
              </a:rPr>
              <a:t>?</a:t>
            </a:r>
            <a:endParaRPr lang="zh-TW" altLang="en-US" sz="2000" b="1" dirty="0">
              <a:solidFill>
                <a:srgbClr val="0000CC"/>
              </a:solidFill>
              <a:latin typeface="華康中圓體" panose="020F0509000000000000" pitchFamily="49" charset="-120"/>
              <a:ea typeface="華康中圓體" panose="020F0509000000000000" pitchFamily="49" charset="-120"/>
            </a:endParaRPr>
          </a:p>
          <a:p>
            <a:endParaRPr lang="zh-TW" altLang="en-US" sz="2000" b="1" dirty="0">
              <a:solidFill>
                <a:srgbClr val="FF6699"/>
              </a:solidFill>
              <a:latin typeface="華康中圓體" panose="020F0509000000000000" pitchFamily="49" charset="-120"/>
              <a:ea typeface="華康中圓體" panose="020F0509000000000000" pitchFamily="49" charset="-120"/>
            </a:endParaRPr>
          </a:p>
        </p:txBody>
      </p:sp>
      <p:sp>
        <p:nvSpPr>
          <p:cNvPr id="67" name="Line 11"/>
          <p:cNvSpPr>
            <a:spLocks noChangeShapeType="1"/>
          </p:cNvSpPr>
          <p:nvPr/>
        </p:nvSpPr>
        <p:spPr bwMode="auto">
          <a:xfrm flipH="1">
            <a:off x="3747440" y="612558"/>
            <a:ext cx="4064910" cy="5445"/>
          </a:xfrm>
          <a:prstGeom prst="line">
            <a:avLst/>
          </a:prstGeom>
          <a:noFill/>
          <a:ln w="25400">
            <a:solidFill>
              <a:schemeClr val="bg1">
                <a:lumMod val="65000"/>
              </a:schemeClr>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latin typeface="華康中圓體" panose="020F0509000000000000" pitchFamily="49" charset="-120"/>
              <a:ea typeface="華康中圓體" panose="020F0509000000000000" pitchFamily="49" charset="-120"/>
            </a:endParaRPr>
          </a:p>
        </p:txBody>
      </p:sp>
    </p:spTree>
    <p:extLst>
      <p:ext uri="{BB962C8B-B14F-4D97-AF65-F5344CB8AC3E}">
        <p14:creationId xmlns:p14="http://schemas.microsoft.com/office/powerpoint/2010/main" val="21227869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圖片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981" y="172009"/>
            <a:ext cx="2490991" cy="660303"/>
          </a:xfrm>
          <a:prstGeom prst="rect">
            <a:avLst/>
          </a:prstGeom>
        </p:spPr>
      </p:pic>
      <p:grpSp>
        <p:nvGrpSpPr>
          <p:cNvPr id="8" name="群組 7"/>
          <p:cNvGrpSpPr/>
          <p:nvPr/>
        </p:nvGrpSpPr>
        <p:grpSpPr>
          <a:xfrm>
            <a:off x="3378928" y="819329"/>
            <a:ext cx="5501597" cy="5898461"/>
            <a:chOff x="2963393" y="825071"/>
            <a:chExt cx="5501597" cy="5898461"/>
          </a:xfrm>
        </p:grpSpPr>
        <p:pic>
          <p:nvPicPr>
            <p:cNvPr id="6" name="圖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63393" y="825071"/>
              <a:ext cx="5501597" cy="5898461"/>
            </a:xfrm>
            <a:prstGeom prst="rect">
              <a:avLst/>
            </a:prstGeom>
          </p:spPr>
        </p:pic>
        <p:sp>
          <p:nvSpPr>
            <p:cNvPr id="25" name="文字方塊 24"/>
            <p:cNvSpPr txBox="1"/>
            <p:nvPr/>
          </p:nvSpPr>
          <p:spPr>
            <a:xfrm rot="21269389">
              <a:off x="4202831" y="1442906"/>
              <a:ext cx="2165978" cy="923330"/>
            </a:xfrm>
            <a:prstGeom prst="rect">
              <a:avLst/>
            </a:prstGeom>
            <a:noFill/>
          </p:spPr>
          <p:txBody>
            <a:bodyPr wrap="none" rtlCol="0">
              <a:spAutoFit/>
            </a:bodyPr>
            <a:lstStyle/>
            <a:p>
              <a:r>
                <a:rPr lang="zh-TW" altLang="en-US" b="1" dirty="0" smtClean="0">
                  <a:latin typeface="金梅新細圓全字體" panose="02010509060101010101" pitchFamily="49" charset="-120"/>
                  <a:ea typeface="金梅新細圓全字體" panose="02010509060101010101" pitchFamily="49" charset="-120"/>
                </a:rPr>
                <a:t>學長姐分享       </a:t>
              </a:r>
              <a:endParaRPr lang="en-US" altLang="zh-TW" b="1" dirty="0">
                <a:latin typeface="金梅新細圓全字體" panose="02010509060101010101" pitchFamily="49" charset="-120"/>
                <a:ea typeface="金梅新細圓全字體" panose="02010509060101010101" pitchFamily="49" charset="-120"/>
              </a:endParaRPr>
            </a:p>
            <a:p>
              <a:endParaRPr lang="en-US" altLang="zh-TW" b="1" dirty="0" smtClean="0">
                <a:solidFill>
                  <a:srgbClr val="FF0000"/>
                </a:solidFill>
                <a:latin typeface="金梅新細圓全字體" panose="02010509060101010101" pitchFamily="49" charset="-120"/>
                <a:ea typeface="金梅新細圓全字體" panose="02010509060101010101" pitchFamily="49" charset="-120"/>
              </a:endParaRPr>
            </a:p>
            <a:p>
              <a:endParaRPr lang="zh-TW" altLang="en-US" b="1" dirty="0">
                <a:solidFill>
                  <a:srgbClr val="FF0000"/>
                </a:solidFill>
                <a:latin typeface="金梅新細圓全字體" panose="02010509060101010101" pitchFamily="49" charset="-120"/>
                <a:ea typeface="金梅新細圓全字體" panose="02010509060101010101" pitchFamily="49" charset="-120"/>
              </a:endParaRPr>
            </a:p>
          </p:txBody>
        </p:sp>
      </p:grpSp>
      <p:pic>
        <p:nvPicPr>
          <p:cNvPr id="12" name="圖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42359" y="66855"/>
            <a:ext cx="683212" cy="685670"/>
          </a:xfrm>
          <a:prstGeom prst="rect">
            <a:avLst/>
          </a:prstGeom>
        </p:spPr>
      </p:pic>
      <p:sp>
        <p:nvSpPr>
          <p:cNvPr id="13" name="文字方塊 12"/>
          <p:cNvSpPr txBox="1"/>
          <p:nvPr/>
        </p:nvSpPr>
        <p:spPr>
          <a:xfrm>
            <a:off x="3923934" y="136524"/>
            <a:ext cx="2492990" cy="400110"/>
          </a:xfrm>
          <a:prstGeom prst="rect">
            <a:avLst/>
          </a:prstGeom>
          <a:noFill/>
        </p:spPr>
        <p:txBody>
          <a:bodyPr wrap="none" rtlCol="0">
            <a:spAutoFit/>
          </a:bodyPr>
          <a:lstStyle/>
          <a:p>
            <a:r>
              <a:rPr lang="zh-TW" altLang="zh-TW" sz="2000" b="1" dirty="0">
                <a:solidFill>
                  <a:srgbClr val="0000CC"/>
                </a:solidFill>
                <a:latin typeface="華康中圓體" panose="020F0509000000000000" pitchFamily="49" charset="-120"/>
                <a:ea typeface="華康中圓體" panose="020F0509000000000000" pitchFamily="49" charset="-120"/>
              </a:rPr>
              <a:t>大學只能在台灣讀？</a:t>
            </a:r>
          </a:p>
        </p:txBody>
      </p:sp>
      <p:sp>
        <p:nvSpPr>
          <p:cNvPr id="14" name="Line 11"/>
          <p:cNvSpPr>
            <a:spLocks noChangeShapeType="1"/>
          </p:cNvSpPr>
          <p:nvPr/>
        </p:nvSpPr>
        <p:spPr bwMode="auto">
          <a:xfrm flipH="1">
            <a:off x="3995666" y="563893"/>
            <a:ext cx="5263395" cy="21494"/>
          </a:xfrm>
          <a:prstGeom prst="line">
            <a:avLst/>
          </a:prstGeom>
          <a:noFill/>
          <a:ln w="25400">
            <a:solidFill>
              <a:schemeClr val="bg1">
                <a:lumMod val="65000"/>
              </a:schemeClr>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latin typeface="華康中圓體" panose="020F0509000000000000" pitchFamily="49" charset="-120"/>
              <a:ea typeface="華康中圓體" panose="020F0509000000000000" pitchFamily="49" charset="-120"/>
            </a:endParaRPr>
          </a:p>
        </p:txBody>
      </p:sp>
      <p:sp>
        <p:nvSpPr>
          <p:cNvPr id="18" name="Rectangle 9"/>
          <p:cNvSpPr>
            <a:spLocks noChangeArrowheads="1"/>
          </p:cNvSpPr>
          <p:nvPr/>
        </p:nvSpPr>
        <p:spPr bwMode="auto">
          <a:xfrm rot="21262200">
            <a:off x="4587150" y="1689784"/>
            <a:ext cx="3993401"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R="0" lvl="0" indent="0" fontAlgn="base">
              <a:lnSpc>
                <a:spcPct val="150000"/>
              </a:lnSpc>
              <a:spcBef>
                <a:spcPct val="0"/>
              </a:spcBef>
              <a:spcAft>
                <a:spcPct val="0"/>
              </a:spcAft>
              <a:buClrTx/>
              <a:buSzTx/>
              <a:buFontTx/>
              <a:buNone/>
              <a:tabLst/>
            </a:pPr>
            <a:r>
              <a:rPr lang="zh-TW" altLang="zh-TW" sz="1200" b="1" dirty="0">
                <a:latin typeface="華康少女文字 Std W3" panose="04000300000000000000" pitchFamily="82" charset="-120"/>
                <a:ea typeface="華康少女文字 Std W3" panose="04000300000000000000" pitchFamily="82" charset="-120"/>
              </a:rPr>
              <a:t>從小開始</a:t>
            </a:r>
            <a:r>
              <a:rPr lang="zh-TW" altLang="zh-TW" sz="1200" b="1" dirty="0" smtClean="0">
                <a:latin typeface="華康少女文字 Std W3" panose="04000300000000000000" pitchFamily="82" charset="-120"/>
                <a:ea typeface="華康少女文字 Std W3" panose="04000300000000000000" pitchFamily="82" charset="-120"/>
              </a:rPr>
              <a:t>補</a:t>
            </a:r>
            <a:r>
              <a:rPr lang="zh-TW" altLang="en-US" sz="1200" b="1" dirty="0" smtClean="0">
                <a:latin typeface="華康少女文字 Std W3" panose="04000300000000000000" pitchFamily="82" charset="-120"/>
                <a:ea typeface="華康少女文字 Std W3" panose="04000300000000000000" pitchFamily="82" charset="-120"/>
              </a:rPr>
              <a:t>英文卻</a:t>
            </a:r>
            <a:r>
              <a:rPr lang="zh-TW" altLang="zh-TW" sz="1200" b="1" dirty="0" smtClean="0">
                <a:latin typeface="華康少女文字 Std W3" panose="04000300000000000000" pitchFamily="82" charset="-120"/>
                <a:ea typeface="華康少女文字 Std W3" panose="04000300000000000000" pitchFamily="82" charset="-120"/>
              </a:rPr>
              <a:t>從來</a:t>
            </a:r>
            <a:r>
              <a:rPr lang="zh-TW" altLang="zh-TW" sz="1200" b="1" dirty="0">
                <a:latin typeface="華康少女文字 Std W3" panose="04000300000000000000" pitchFamily="82" charset="-120"/>
                <a:ea typeface="華康少女文字 Std W3" panose="04000300000000000000" pitchFamily="82" charset="-120"/>
              </a:rPr>
              <a:t>沒有喜歡過</a:t>
            </a:r>
            <a:r>
              <a:rPr lang="zh-TW" altLang="zh-TW" sz="1200" b="1" dirty="0" smtClean="0">
                <a:latin typeface="華康少女文字 Std W3" panose="04000300000000000000" pitchFamily="82" charset="-120"/>
                <a:ea typeface="華康少女文字 Std W3" panose="04000300000000000000" pitchFamily="82" charset="-120"/>
              </a:rPr>
              <a:t>英文，進</a:t>
            </a:r>
            <a:r>
              <a:rPr lang="zh-TW" altLang="zh-TW" sz="1200" b="1" dirty="0">
                <a:latin typeface="華康少女文字 Std W3" panose="04000300000000000000" pitchFamily="82" charset="-120"/>
                <a:ea typeface="華康少女文字 Std W3" panose="04000300000000000000" pitchFamily="82" charset="-120"/>
              </a:rPr>
              <a:t>了大學</a:t>
            </a:r>
            <a:r>
              <a:rPr lang="zh-TW" altLang="zh-TW" sz="1200" b="1" dirty="0" smtClean="0">
                <a:latin typeface="華康少女文字 Std W3" panose="04000300000000000000" pitchFamily="82" charset="-120"/>
                <a:ea typeface="華康少女文字 Std W3" panose="04000300000000000000" pitchFamily="82" charset="-120"/>
              </a:rPr>
              <a:t>，依</a:t>
            </a:r>
            <a:endParaRPr lang="en-US" altLang="zh-TW" sz="1200" b="1" dirty="0" smtClean="0">
              <a:latin typeface="華康少女文字 Std W3" panose="04000300000000000000" pitchFamily="82" charset="-120"/>
              <a:ea typeface="華康少女文字 Std W3" panose="04000300000000000000" pitchFamily="82" charset="-120"/>
            </a:endParaRPr>
          </a:p>
          <a:p>
            <a:pPr marR="0" lvl="0" indent="0" fontAlgn="base">
              <a:lnSpc>
                <a:spcPct val="150000"/>
              </a:lnSpc>
              <a:spcBef>
                <a:spcPct val="0"/>
              </a:spcBef>
              <a:spcAft>
                <a:spcPct val="0"/>
              </a:spcAft>
              <a:buClrTx/>
              <a:buSzTx/>
              <a:buFontTx/>
              <a:buNone/>
              <a:tabLst/>
            </a:pPr>
            <a:r>
              <a:rPr lang="zh-TW" altLang="zh-TW" sz="1200" b="1" dirty="0" smtClean="0">
                <a:latin typeface="華康少女文字 Std W3" panose="04000300000000000000" pitchFamily="82" charset="-120"/>
                <a:ea typeface="華康少女文字 Std W3" panose="04000300000000000000" pitchFamily="82" charset="-120"/>
              </a:rPr>
              <a:t>舊</a:t>
            </a:r>
            <a:r>
              <a:rPr lang="zh-TW" altLang="en-US" sz="1200" b="1" dirty="0" smtClean="0">
                <a:latin typeface="華康少女文字 Std W3" panose="04000300000000000000" pitchFamily="82" charset="-120"/>
                <a:ea typeface="華康少女文字 Std W3" panose="04000300000000000000" pitchFamily="82" charset="-120"/>
              </a:rPr>
              <a:t>如此</a:t>
            </a:r>
            <a:r>
              <a:rPr lang="zh-TW" altLang="zh-TW" sz="1200" b="1" dirty="0" smtClean="0">
                <a:latin typeface="華康少女文字 Std W3" panose="04000300000000000000" pitchFamily="82" charset="-120"/>
                <a:ea typeface="華康少女文字 Std W3" panose="04000300000000000000" pitchFamily="82" charset="-120"/>
              </a:rPr>
              <a:t>，個性</a:t>
            </a:r>
            <a:r>
              <a:rPr lang="zh-TW" altLang="zh-TW" sz="1200" b="1" dirty="0">
                <a:latin typeface="華康少女文字 Std W3" panose="04000300000000000000" pitchFamily="82" charset="-120"/>
                <a:ea typeface="華康少女文字 Std W3" panose="04000300000000000000" pitchFamily="82" charset="-120"/>
              </a:rPr>
              <a:t>卻</a:t>
            </a:r>
            <a:r>
              <a:rPr lang="zh-TW" altLang="zh-TW" sz="1200" b="1" dirty="0" smtClean="0">
                <a:latin typeface="華康少女文字 Std W3" panose="04000300000000000000" pitchFamily="82" charset="-120"/>
                <a:ea typeface="華康少女文字 Std W3" panose="04000300000000000000" pitchFamily="82" charset="-120"/>
              </a:rPr>
              <a:t>更叛逆</a:t>
            </a:r>
            <a:r>
              <a:rPr lang="zh-TW" altLang="zh-TW" sz="1200" b="1" dirty="0">
                <a:latin typeface="華康少女文字 Std W3" panose="04000300000000000000" pitchFamily="82" charset="-120"/>
                <a:ea typeface="華康少女文字 Std W3" panose="04000300000000000000" pitchFamily="82" charset="-120"/>
              </a:rPr>
              <a:t>了些，記得大二時</a:t>
            </a:r>
            <a:r>
              <a:rPr lang="zh-TW" altLang="zh-TW" sz="1200" b="1" dirty="0" smtClean="0">
                <a:latin typeface="華康少女文字 Std W3" panose="04000300000000000000" pitchFamily="82" charset="-120"/>
                <a:ea typeface="華康少女文字 Std W3" panose="04000300000000000000" pitchFamily="82" charset="-120"/>
              </a:rPr>
              <a:t>修「教育社會</a:t>
            </a:r>
            <a:endParaRPr lang="en-US" altLang="zh-TW" sz="1200" b="1" dirty="0" smtClean="0">
              <a:latin typeface="華康少女文字 Std W3" panose="04000300000000000000" pitchFamily="82" charset="-120"/>
              <a:ea typeface="華康少女文字 Std W3" panose="04000300000000000000" pitchFamily="82" charset="-120"/>
            </a:endParaRPr>
          </a:p>
          <a:p>
            <a:pPr marR="0" lvl="0" indent="0" fontAlgn="base">
              <a:lnSpc>
                <a:spcPct val="150000"/>
              </a:lnSpc>
              <a:spcBef>
                <a:spcPct val="0"/>
              </a:spcBef>
              <a:spcAft>
                <a:spcPct val="0"/>
              </a:spcAft>
              <a:buClrTx/>
              <a:buSzTx/>
              <a:buFontTx/>
              <a:buNone/>
              <a:tabLst/>
            </a:pPr>
            <a:r>
              <a:rPr lang="zh-TW" altLang="zh-TW" sz="1200" b="1" dirty="0" smtClean="0">
                <a:latin typeface="華康少女文字 Std W3" panose="04000300000000000000" pitchFamily="82" charset="-120"/>
                <a:ea typeface="華康少女文字 Std W3" panose="04000300000000000000" pitchFamily="82" charset="-120"/>
              </a:rPr>
              <a:t>學」，老師發下一篇</a:t>
            </a:r>
            <a:r>
              <a:rPr lang="zh-TW" altLang="zh-TW" sz="1200" b="1" dirty="0">
                <a:latin typeface="華康少女文字 Std W3" panose="04000300000000000000" pitchFamily="82" charset="-120"/>
                <a:ea typeface="華康少女文字 Std W3" panose="04000300000000000000" pitchFamily="82" charset="-120"/>
              </a:rPr>
              <a:t>英文文章，請我們閱讀後說出其</a:t>
            </a:r>
            <a:r>
              <a:rPr lang="zh-TW" altLang="zh-TW" sz="1200" b="1" dirty="0" smtClean="0">
                <a:latin typeface="華康少女文字 Std W3" panose="04000300000000000000" pitchFamily="82" charset="-120"/>
                <a:ea typeface="華康少女文字 Std W3" panose="04000300000000000000" pitchFamily="82" charset="-120"/>
              </a:rPr>
              <a:t>大</a:t>
            </a:r>
            <a:endParaRPr lang="en-US" altLang="zh-TW" sz="1200" b="1" dirty="0" smtClean="0">
              <a:latin typeface="華康少女文字 Std W3" panose="04000300000000000000" pitchFamily="82" charset="-120"/>
              <a:ea typeface="華康少女文字 Std W3" panose="04000300000000000000" pitchFamily="82" charset="-120"/>
            </a:endParaRPr>
          </a:p>
          <a:p>
            <a:pPr marR="0" lvl="0" indent="0" fontAlgn="base">
              <a:lnSpc>
                <a:spcPct val="150000"/>
              </a:lnSpc>
              <a:spcBef>
                <a:spcPct val="0"/>
              </a:spcBef>
              <a:spcAft>
                <a:spcPct val="0"/>
              </a:spcAft>
              <a:buClrTx/>
              <a:buSzTx/>
              <a:buFontTx/>
              <a:buNone/>
              <a:tabLst/>
            </a:pPr>
            <a:r>
              <a:rPr lang="zh-TW" altLang="zh-TW" sz="1200" b="1" dirty="0" smtClean="0">
                <a:latin typeface="華康少女文字 Std W3" panose="04000300000000000000" pitchFamily="82" charset="-120"/>
                <a:ea typeface="華康少女文字 Std W3" panose="04000300000000000000" pitchFamily="82" charset="-120"/>
              </a:rPr>
              <a:t>意</a:t>
            </a:r>
            <a:r>
              <a:rPr lang="zh-TW" altLang="zh-TW" sz="1200" b="1" dirty="0">
                <a:latin typeface="華康少女文字 Std W3" panose="04000300000000000000" pitchFamily="82" charset="-120"/>
                <a:ea typeface="華康少女文字 Std W3" panose="04000300000000000000" pitchFamily="82" charset="-120"/>
              </a:rPr>
              <a:t>，</a:t>
            </a:r>
            <a:r>
              <a:rPr lang="zh-TW" altLang="zh-TW" sz="1200" b="1" dirty="0" smtClean="0">
                <a:latin typeface="華康少女文字 Std W3" panose="04000300000000000000" pitchFamily="82" charset="-120"/>
                <a:ea typeface="華康少女文字 Std W3" panose="04000300000000000000" pitchFamily="82" charset="-120"/>
              </a:rPr>
              <a:t>然後老師點了我</a:t>
            </a:r>
            <a:r>
              <a:rPr lang="zh-TW" altLang="zh-TW" sz="1200" b="1" dirty="0">
                <a:latin typeface="華康少女文字 Std W3" panose="04000300000000000000" pitchFamily="82" charset="-120"/>
                <a:ea typeface="華康少女文字 Std W3" panose="04000300000000000000" pitchFamily="82" charset="-120"/>
              </a:rPr>
              <a:t>，</a:t>
            </a:r>
            <a:r>
              <a:rPr lang="zh-TW" altLang="zh-TW" sz="1200" b="1" dirty="0" smtClean="0">
                <a:latin typeface="華康少女文字 Std W3" panose="04000300000000000000" pitchFamily="82" charset="-120"/>
                <a:ea typeface="華康少女文字 Std W3" panose="04000300000000000000" pitchFamily="82" charset="-120"/>
              </a:rPr>
              <a:t>我只</a:t>
            </a:r>
            <a:r>
              <a:rPr lang="zh-TW" altLang="zh-TW" sz="1200" b="1" dirty="0">
                <a:latin typeface="華康少女文字 Std W3" panose="04000300000000000000" pitchFamily="82" charset="-120"/>
                <a:ea typeface="華康少女文字 Std W3" panose="04000300000000000000" pitchFamily="82" charset="-120"/>
              </a:rPr>
              <a:t>回道：「我看不懂。</a:t>
            </a:r>
            <a:r>
              <a:rPr lang="zh-TW" altLang="zh-TW" sz="1200" b="1" dirty="0" smtClean="0">
                <a:latin typeface="華康少女文字 Std W3" panose="04000300000000000000" pitchFamily="82" charset="-120"/>
                <a:ea typeface="華康少女文字 Std W3" panose="04000300000000000000" pitchFamily="82" charset="-120"/>
              </a:rPr>
              <a:t>」</a:t>
            </a:r>
            <a:r>
              <a:rPr lang="zh-TW" altLang="en-US" sz="1200" b="1" dirty="0" smtClean="0">
                <a:latin typeface="華康少女文字 Std W3" panose="04000300000000000000" pitchFamily="82" charset="-120"/>
                <a:ea typeface="華康少女文字 Std W3" panose="04000300000000000000" pitchFamily="82" charset="-120"/>
              </a:rPr>
              <a:t>現在</a:t>
            </a:r>
            <a:endParaRPr lang="en-US" altLang="zh-TW" sz="1200" b="1" dirty="0" smtClean="0">
              <a:latin typeface="華康少女文字 Std W3" panose="04000300000000000000" pitchFamily="82" charset="-120"/>
              <a:ea typeface="華康少女文字 Std W3" panose="04000300000000000000" pitchFamily="82" charset="-120"/>
            </a:endParaRPr>
          </a:p>
          <a:p>
            <a:pPr marR="0" lvl="0" indent="0" fontAlgn="base">
              <a:lnSpc>
                <a:spcPct val="150000"/>
              </a:lnSpc>
              <a:spcBef>
                <a:spcPct val="0"/>
              </a:spcBef>
              <a:spcAft>
                <a:spcPct val="0"/>
              </a:spcAft>
              <a:buClrTx/>
              <a:buSzTx/>
              <a:buFontTx/>
              <a:buNone/>
              <a:tabLst/>
            </a:pPr>
            <a:r>
              <a:rPr lang="zh-TW" altLang="en-US" sz="1200" b="1" dirty="0" smtClean="0">
                <a:latin typeface="華康少女文字 Std W3" panose="04000300000000000000" pitchFamily="82" charset="-120"/>
                <a:ea typeface="華康少女文字 Std W3" panose="04000300000000000000" pitchFamily="82" charset="-120"/>
              </a:rPr>
              <a:t>到了</a:t>
            </a:r>
            <a:r>
              <a:rPr lang="en-US" altLang="zh-TW" sz="1200" b="1" dirty="0" smtClean="0">
                <a:latin typeface="華康少女文字 Std W3" panose="04000300000000000000" pitchFamily="82" charset="-120"/>
                <a:ea typeface="華康少女文字 Std W3" panose="04000300000000000000" pitchFamily="82" charset="-120"/>
              </a:rPr>
              <a:t>UCLA</a:t>
            </a:r>
            <a:r>
              <a:rPr lang="zh-TW" altLang="en-US" sz="1200" b="1" dirty="0" smtClean="0">
                <a:latin typeface="華康少女文字 Std W3" panose="04000300000000000000" pitchFamily="82" charset="-120"/>
                <a:ea typeface="華康少女文字 Std W3" panose="04000300000000000000" pitchFamily="82" charset="-120"/>
              </a:rPr>
              <a:t>暑期交換，看著來來往往的外國人</a:t>
            </a:r>
            <a:r>
              <a:rPr lang="zh-TW" altLang="en-US" sz="1200" b="1" dirty="0">
                <a:latin typeface="華康少女文字 Std W3" panose="04000300000000000000" pitchFamily="82" charset="-120"/>
                <a:ea typeface="華康少女文字 Std W3" panose="04000300000000000000" pitchFamily="82" charset="-120"/>
              </a:rPr>
              <a:t>，想著</a:t>
            </a:r>
            <a:r>
              <a:rPr lang="zh-TW" altLang="en-US" sz="1200" b="1" dirty="0" smtClean="0">
                <a:latin typeface="華康少女文字 Std W3" panose="04000300000000000000" pitchFamily="82" charset="-120"/>
                <a:ea typeface="華康少女文字 Std W3" panose="04000300000000000000" pitchFamily="82" charset="-120"/>
              </a:rPr>
              <a:t>自</a:t>
            </a:r>
            <a:endParaRPr lang="en-US" altLang="zh-TW" sz="1200" b="1" dirty="0" smtClean="0">
              <a:latin typeface="華康少女文字 Std W3" panose="04000300000000000000" pitchFamily="82" charset="-120"/>
              <a:ea typeface="華康少女文字 Std W3" panose="04000300000000000000" pitchFamily="82" charset="-120"/>
            </a:endParaRPr>
          </a:p>
          <a:p>
            <a:pPr marR="0" lvl="0" indent="0" fontAlgn="base">
              <a:lnSpc>
                <a:spcPct val="150000"/>
              </a:lnSpc>
              <a:spcBef>
                <a:spcPct val="0"/>
              </a:spcBef>
              <a:spcAft>
                <a:spcPct val="0"/>
              </a:spcAft>
              <a:buClrTx/>
              <a:buSzTx/>
              <a:buFontTx/>
              <a:buNone/>
              <a:tabLst/>
            </a:pPr>
            <a:r>
              <a:rPr lang="zh-TW" altLang="en-US" sz="1200" b="1" dirty="0" smtClean="0">
                <a:latin typeface="華康少女文字 Std W3" panose="04000300000000000000" pitchFamily="82" charset="-120"/>
                <a:ea typeface="華康少女文字 Std W3" panose="04000300000000000000" pitchFamily="82" charset="-120"/>
              </a:rPr>
              <a:t>己從小學補英文到現在</a:t>
            </a:r>
            <a:r>
              <a:rPr lang="zh-TW" altLang="en-US" sz="1200" b="1" dirty="0">
                <a:latin typeface="華康少女文字 Std W3" panose="04000300000000000000" pitchFamily="82" charset="-120"/>
                <a:ea typeface="華康少女文字 Std W3" panose="04000300000000000000" pitchFamily="82" charset="-120"/>
              </a:rPr>
              <a:t>，竟然連</a:t>
            </a:r>
            <a:r>
              <a:rPr lang="zh-TW" altLang="en-US" sz="1200" b="1" dirty="0" smtClean="0">
                <a:latin typeface="華康少女文字 Std W3" panose="04000300000000000000" pitchFamily="82" charset="-120"/>
                <a:ea typeface="華康少女文字 Std W3" panose="04000300000000000000" pitchFamily="82" charset="-120"/>
              </a:rPr>
              <a:t>基本</a:t>
            </a:r>
            <a:r>
              <a:rPr lang="zh-TW" altLang="en-US" sz="1200" b="1" dirty="0">
                <a:latin typeface="華康少女文字 Std W3" panose="04000300000000000000" pitchFamily="82" charset="-120"/>
                <a:ea typeface="華康少女文字 Std W3" panose="04000300000000000000" pitchFamily="82" charset="-120"/>
              </a:rPr>
              <a:t>聽說讀寫都不太</a:t>
            </a:r>
            <a:r>
              <a:rPr lang="zh-TW" altLang="en-US" sz="1200" b="1" dirty="0" smtClean="0">
                <a:latin typeface="華康少女文字 Std W3" panose="04000300000000000000" pitchFamily="82" charset="-120"/>
                <a:ea typeface="華康少女文字 Std W3" panose="04000300000000000000" pitchFamily="82" charset="-120"/>
              </a:rPr>
              <a:t>行</a:t>
            </a:r>
            <a:endParaRPr lang="en-US" altLang="zh-TW" sz="1200" b="1" dirty="0" smtClean="0">
              <a:latin typeface="華康少女文字 Std W3" panose="04000300000000000000" pitchFamily="82" charset="-120"/>
              <a:ea typeface="華康少女文字 Std W3" panose="04000300000000000000" pitchFamily="82" charset="-120"/>
            </a:endParaRPr>
          </a:p>
          <a:p>
            <a:pPr marR="0" lvl="0" indent="0" fontAlgn="base">
              <a:lnSpc>
                <a:spcPct val="150000"/>
              </a:lnSpc>
              <a:spcBef>
                <a:spcPct val="0"/>
              </a:spcBef>
              <a:spcAft>
                <a:spcPct val="0"/>
              </a:spcAft>
              <a:buClrTx/>
              <a:buSzTx/>
              <a:buFontTx/>
              <a:buNone/>
              <a:tabLst/>
            </a:pPr>
            <a:r>
              <a:rPr lang="zh-TW" altLang="en-US" sz="1200" b="1" dirty="0" smtClean="0">
                <a:latin typeface="華康少女文字 Std W3" panose="04000300000000000000" pitchFamily="82" charset="-120"/>
                <a:ea typeface="華康少女文字 Std W3" panose="04000300000000000000" pitchFamily="82" charset="-120"/>
              </a:rPr>
              <a:t>，實在滿可笑</a:t>
            </a:r>
            <a:r>
              <a:rPr lang="zh-TW" altLang="en-US" sz="1200" b="1" dirty="0">
                <a:latin typeface="華康少女文字 Std W3" panose="04000300000000000000" pitchFamily="82" charset="-120"/>
                <a:ea typeface="華康少女文字 Std W3" panose="04000300000000000000" pitchFamily="82" charset="-120"/>
              </a:rPr>
              <a:t>的</a:t>
            </a:r>
            <a:r>
              <a:rPr lang="zh-TW" altLang="en-US" sz="1200" b="1" dirty="0" smtClean="0">
                <a:latin typeface="華康少女文字 Std W3" panose="04000300000000000000" pitchFamily="82" charset="-120"/>
                <a:ea typeface="華康少女文字 Std W3" panose="04000300000000000000" pitchFamily="82" charset="-120"/>
              </a:rPr>
              <a:t>，覺得我們</a:t>
            </a:r>
            <a:r>
              <a:rPr lang="zh-TW" altLang="en-US" sz="1200" b="1" dirty="0">
                <a:latin typeface="華康少女文字 Std W3" panose="04000300000000000000" pitchFamily="82" charset="-120"/>
                <a:ea typeface="華康少女文字 Std W3" panose="04000300000000000000" pitchFamily="82" charset="-120"/>
              </a:rPr>
              <a:t>的英文教育到底</a:t>
            </a:r>
            <a:r>
              <a:rPr lang="zh-TW" altLang="en-US" sz="1200" b="1" dirty="0" smtClean="0">
                <a:latin typeface="華康少女文字 Std W3" panose="04000300000000000000" pitchFamily="82" charset="-120"/>
                <a:ea typeface="華康少女文字 Std W3" panose="04000300000000000000" pitchFamily="82" charset="-120"/>
              </a:rPr>
              <a:t>在做什麼，</a:t>
            </a:r>
            <a:endParaRPr lang="en-US" altLang="zh-TW" sz="1200" b="1" dirty="0" smtClean="0">
              <a:latin typeface="華康少女文字 Std W3" panose="04000300000000000000" pitchFamily="82" charset="-120"/>
              <a:ea typeface="華康少女文字 Std W3" panose="04000300000000000000" pitchFamily="82" charset="-120"/>
            </a:endParaRPr>
          </a:p>
          <a:p>
            <a:pPr marR="0" lvl="0" indent="0" fontAlgn="base">
              <a:lnSpc>
                <a:spcPct val="150000"/>
              </a:lnSpc>
              <a:spcBef>
                <a:spcPct val="0"/>
              </a:spcBef>
              <a:spcAft>
                <a:spcPct val="0"/>
              </a:spcAft>
              <a:buClrTx/>
              <a:buSzTx/>
              <a:buFontTx/>
              <a:buNone/>
              <a:tabLst/>
            </a:pPr>
            <a:r>
              <a:rPr lang="zh-TW" altLang="en-US" sz="1200" b="1" dirty="0" smtClean="0">
                <a:latin typeface="華康少女文字 Std W3" panose="04000300000000000000" pitchFamily="82" charset="-120"/>
                <a:ea typeface="華康少女文字 Std W3" panose="04000300000000000000" pitchFamily="82" charset="-120"/>
              </a:rPr>
              <a:t>還是</a:t>
            </a:r>
            <a:r>
              <a:rPr lang="zh-TW" altLang="en-US" sz="1200" b="1" dirty="0">
                <a:latin typeface="華康少女文字 Std W3" panose="04000300000000000000" pitchFamily="82" charset="-120"/>
                <a:ea typeface="華康少女文字 Std W3" panose="04000300000000000000" pitchFamily="82" charset="-120"/>
              </a:rPr>
              <a:t>其實</a:t>
            </a:r>
            <a:r>
              <a:rPr lang="zh-TW" altLang="en-US" sz="1200" b="1" dirty="0" smtClean="0">
                <a:latin typeface="華康少女文字 Std W3" panose="04000300000000000000" pitchFamily="82" charset="-120"/>
                <a:ea typeface="華康少女文字 Std W3" panose="04000300000000000000" pitchFamily="82" charset="-120"/>
              </a:rPr>
              <a:t>是我</a:t>
            </a:r>
            <a:r>
              <a:rPr lang="zh-TW" altLang="en-US" sz="1200" b="1" dirty="0">
                <a:latin typeface="華康少女文字 Std W3" panose="04000300000000000000" pitchFamily="82" charset="-120"/>
                <a:ea typeface="華康少女文字 Std W3" panose="04000300000000000000" pitchFamily="82" charset="-120"/>
              </a:rPr>
              <a:t>自己太</a:t>
            </a:r>
            <a:r>
              <a:rPr lang="zh-TW" altLang="en-US" sz="1200" b="1" dirty="0" smtClean="0">
                <a:latin typeface="華康少女文字 Std W3" panose="04000300000000000000" pitchFamily="82" charset="-120"/>
                <a:ea typeface="華康少女文字 Std W3" panose="04000300000000000000" pitchFamily="82" charset="-120"/>
              </a:rPr>
              <a:t>可笑了</a:t>
            </a:r>
            <a:r>
              <a:rPr lang="zh-TW" altLang="en-US" sz="1200" b="1" dirty="0">
                <a:latin typeface="華康少女文字 Std W3" panose="04000300000000000000" pitchFamily="82" charset="-120"/>
                <a:ea typeface="華康少女文字 Std W3" panose="04000300000000000000" pitchFamily="82" charset="-120"/>
              </a:rPr>
              <a:t>呢</a:t>
            </a:r>
            <a:r>
              <a:rPr lang="zh-TW" altLang="en-US" sz="1200" b="1" dirty="0" smtClean="0">
                <a:latin typeface="華康少女文字 Std W3" panose="04000300000000000000" pitchFamily="82" charset="-120"/>
                <a:ea typeface="華康少女文字 Std W3" panose="04000300000000000000" pitchFamily="82" charset="-120"/>
              </a:rPr>
              <a:t>？</a:t>
            </a:r>
            <a:endParaRPr lang="en-US" altLang="zh-TW" sz="1200" b="1" dirty="0" smtClean="0">
              <a:latin typeface="華康少女文字 Std W3" panose="04000300000000000000" pitchFamily="82" charset="-120"/>
              <a:ea typeface="華康少女文字 Std W3" panose="04000300000000000000" pitchFamily="82" charset="-120"/>
            </a:endParaRPr>
          </a:p>
          <a:p>
            <a:pPr>
              <a:lnSpc>
                <a:spcPct val="150000"/>
              </a:lnSpc>
            </a:pPr>
            <a:r>
              <a:rPr lang="zh-TW" altLang="zh-TW" sz="1200" b="1" dirty="0">
                <a:latin typeface="華康少女文字 Std W3" panose="04000300000000000000" pitchFamily="82" charset="-120"/>
                <a:ea typeface="華康少女文字 Std W3" panose="04000300000000000000" pitchFamily="82" charset="-120"/>
              </a:rPr>
              <a:t>後來上課時，我跟自己說，只要是我關注的議題、我</a:t>
            </a:r>
            <a:r>
              <a:rPr lang="zh-TW" altLang="zh-TW" sz="1200" b="1" dirty="0" smtClean="0">
                <a:latin typeface="華康少女文字 Std W3" panose="04000300000000000000" pitchFamily="82" charset="-120"/>
                <a:ea typeface="華康少女文字 Std W3" panose="04000300000000000000" pitchFamily="82" charset="-120"/>
              </a:rPr>
              <a:t>真</a:t>
            </a:r>
            <a:endParaRPr lang="en-US" altLang="zh-TW" sz="1200" b="1" dirty="0" smtClean="0">
              <a:latin typeface="華康少女文字 Std W3" panose="04000300000000000000" pitchFamily="82" charset="-120"/>
              <a:ea typeface="華康少女文字 Std W3" panose="04000300000000000000" pitchFamily="82" charset="-120"/>
            </a:endParaRPr>
          </a:p>
          <a:p>
            <a:pPr>
              <a:lnSpc>
                <a:spcPct val="150000"/>
              </a:lnSpc>
            </a:pPr>
            <a:r>
              <a:rPr lang="zh-TW" altLang="zh-TW" sz="1200" b="1" dirty="0" smtClean="0">
                <a:latin typeface="華康少女文字 Std W3" panose="04000300000000000000" pitchFamily="82" charset="-120"/>
                <a:ea typeface="華康少女文字 Std W3" panose="04000300000000000000" pitchFamily="82" charset="-120"/>
              </a:rPr>
              <a:t>心想問</a:t>
            </a:r>
            <a:r>
              <a:rPr lang="zh-TW" altLang="zh-TW" sz="1200" b="1" dirty="0">
                <a:latin typeface="華康少女文字 Std W3" panose="04000300000000000000" pitchFamily="82" charset="-120"/>
                <a:ea typeface="華康少女文字 Std W3" panose="04000300000000000000" pitchFamily="82" charset="-120"/>
              </a:rPr>
              <a:t>的</a:t>
            </a:r>
            <a:r>
              <a:rPr lang="zh-TW" altLang="zh-TW" sz="1200" b="1" dirty="0" smtClean="0">
                <a:latin typeface="華康少女文字 Std W3" panose="04000300000000000000" pitchFamily="82" charset="-120"/>
                <a:ea typeface="華康少女文字 Std W3" panose="04000300000000000000" pitchFamily="82" charset="-120"/>
              </a:rPr>
              <a:t>問題，我</a:t>
            </a:r>
            <a:r>
              <a:rPr lang="zh-TW" altLang="zh-TW" sz="1200" b="1" dirty="0">
                <a:latin typeface="華康少女文字 Std W3" panose="04000300000000000000" pitchFamily="82" charset="-120"/>
                <a:ea typeface="華康少女文字 Std W3" panose="04000300000000000000" pitchFamily="82" charset="-120"/>
              </a:rPr>
              <a:t>就要在上課時把它問出來</a:t>
            </a:r>
            <a:r>
              <a:rPr lang="zh-TW" altLang="zh-TW" sz="1200" b="1" dirty="0" smtClean="0">
                <a:latin typeface="華康少女文字 Std W3" panose="04000300000000000000" pitchFamily="82" charset="-120"/>
                <a:ea typeface="華康少女文字 Std W3" panose="04000300000000000000" pitchFamily="82" charset="-120"/>
              </a:rPr>
              <a:t>，第一次提</a:t>
            </a:r>
            <a:endParaRPr lang="en-US" altLang="zh-TW" sz="1200" b="1" dirty="0" smtClean="0">
              <a:latin typeface="華康少女文字 Std W3" panose="04000300000000000000" pitchFamily="82" charset="-120"/>
              <a:ea typeface="華康少女文字 Std W3" panose="04000300000000000000" pitchFamily="82" charset="-120"/>
            </a:endParaRPr>
          </a:p>
          <a:p>
            <a:pPr>
              <a:lnSpc>
                <a:spcPct val="150000"/>
              </a:lnSpc>
            </a:pPr>
            <a:r>
              <a:rPr lang="zh-TW" altLang="zh-TW" sz="1200" b="1" dirty="0" smtClean="0">
                <a:latin typeface="華康少女文字 Std W3" panose="04000300000000000000" pitchFamily="82" charset="-120"/>
                <a:ea typeface="華康少女文字 Std W3" panose="04000300000000000000" pitchFamily="82" charset="-120"/>
              </a:rPr>
              <a:t>問</a:t>
            </a:r>
            <a:r>
              <a:rPr lang="zh-TW" altLang="zh-TW" sz="1200" b="1" dirty="0">
                <a:latin typeface="華康少女文字 Std W3" panose="04000300000000000000" pitchFamily="82" charset="-120"/>
                <a:ea typeface="華康少女文字 Std W3" panose="04000300000000000000" pitchFamily="82" charset="-120"/>
              </a:rPr>
              <a:t>時</a:t>
            </a:r>
            <a:r>
              <a:rPr lang="zh-TW" altLang="zh-TW" sz="1200" b="1" dirty="0" smtClean="0">
                <a:latin typeface="華康少女文字 Std W3" panose="04000300000000000000" pitchFamily="82" charset="-120"/>
                <a:ea typeface="華康少女文字 Std W3" panose="04000300000000000000" pitchFamily="82" charset="-120"/>
              </a:rPr>
              <a:t>還是</a:t>
            </a:r>
            <a:r>
              <a:rPr lang="zh-TW" altLang="en-US" sz="1200" b="1" dirty="0" smtClean="0">
                <a:latin typeface="華康少女文字 Std W3" panose="04000300000000000000" pitchFamily="82" charset="-120"/>
                <a:ea typeface="華康少女文字 Std W3" panose="04000300000000000000" pitchFamily="82" charset="-120"/>
              </a:rPr>
              <a:t>同學</a:t>
            </a:r>
            <a:r>
              <a:rPr lang="zh-TW" altLang="zh-TW" sz="1200" b="1" dirty="0" smtClean="0">
                <a:latin typeface="華康少女文字 Std W3" panose="04000300000000000000" pitchFamily="82" charset="-120"/>
                <a:ea typeface="華康少女文字 Std W3" panose="04000300000000000000" pitchFamily="82" charset="-120"/>
              </a:rPr>
              <a:t>一直</a:t>
            </a:r>
            <a:r>
              <a:rPr lang="zh-TW" altLang="zh-TW" sz="1200" b="1" dirty="0">
                <a:latin typeface="華康少女文字 Std W3" panose="04000300000000000000" pitchFamily="82" charset="-120"/>
                <a:ea typeface="華康少女文字 Std W3" panose="04000300000000000000" pitchFamily="82" charset="-120"/>
              </a:rPr>
              <a:t>在旁邊</a:t>
            </a:r>
            <a:r>
              <a:rPr lang="zh-TW" altLang="zh-TW" sz="1200" b="1" dirty="0" smtClean="0">
                <a:latin typeface="華康少女文字 Std W3" panose="04000300000000000000" pitchFamily="82" charset="-120"/>
                <a:ea typeface="華康少女文字 Std W3" panose="04000300000000000000" pitchFamily="82" charset="-120"/>
              </a:rPr>
              <a:t>鼓勵</a:t>
            </a:r>
            <a:r>
              <a:rPr lang="zh-TW" altLang="zh-TW" sz="1200" b="1" dirty="0">
                <a:latin typeface="華康少女文字 Std W3" panose="04000300000000000000" pitchFamily="82" charset="-120"/>
                <a:ea typeface="華康少女文字 Std W3" panose="04000300000000000000" pitchFamily="82" charset="-120"/>
              </a:rPr>
              <a:t>我</a:t>
            </a:r>
            <a:r>
              <a:rPr lang="zh-TW" altLang="zh-TW" sz="1200" b="1" dirty="0" smtClean="0">
                <a:latin typeface="華康少女文字 Std W3" panose="04000300000000000000" pitchFamily="82" charset="-120"/>
                <a:ea typeface="華康少女文字 Std W3" panose="04000300000000000000" pitchFamily="82" charset="-120"/>
              </a:rPr>
              <a:t>，我</a:t>
            </a:r>
            <a:r>
              <a:rPr lang="zh-TW" altLang="zh-TW" sz="1200" b="1" dirty="0">
                <a:latin typeface="華康少女文字 Std W3" panose="04000300000000000000" pitchFamily="82" charset="-120"/>
                <a:ea typeface="華康少女文字 Std W3" panose="04000300000000000000" pitchFamily="82" charset="-120"/>
              </a:rPr>
              <a:t>才敢舉手的</a:t>
            </a:r>
            <a:r>
              <a:rPr lang="zh-TW" altLang="zh-TW" sz="1200" b="1" dirty="0" smtClean="0">
                <a:latin typeface="華康少女文字 Std W3" panose="04000300000000000000" pitchFamily="82" charset="-120"/>
                <a:ea typeface="華康少女文字 Std W3" panose="04000300000000000000" pitchFamily="82" charset="-120"/>
              </a:rPr>
              <a:t>，我想</a:t>
            </a:r>
            <a:endParaRPr lang="en-US" altLang="zh-TW" sz="1200" b="1" dirty="0" smtClean="0">
              <a:latin typeface="華康少女文字 Std W3" panose="04000300000000000000" pitchFamily="82" charset="-120"/>
              <a:ea typeface="華康少女文字 Std W3" panose="04000300000000000000" pitchFamily="82" charset="-120"/>
            </a:endParaRPr>
          </a:p>
          <a:p>
            <a:pPr>
              <a:lnSpc>
                <a:spcPct val="150000"/>
              </a:lnSpc>
            </a:pPr>
            <a:r>
              <a:rPr lang="zh-TW" altLang="zh-TW" sz="1200" b="1" dirty="0" smtClean="0">
                <a:latin typeface="華康少女文字 Std W3" panose="04000300000000000000" pitchFamily="82" charset="-120"/>
                <a:ea typeface="華康少女文字 Std W3" panose="04000300000000000000" pitchFamily="82" charset="-120"/>
              </a:rPr>
              <a:t>不到</a:t>
            </a:r>
            <a:r>
              <a:rPr lang="zh-TW" altLang="zh-TW" sz="1200" b="1" dirty="0">
                <a:latin typeface="華康少女文字 Std W3" panose="04000300000000000000" pitchFamily="82" charset="-120"/>
                <a:ea typeface="華康少女文字 Std W3" panose="04000300000000000000" pitchFamily="82" charset="-120"/>
              </a:rPr>
              <a:t>的是</a:t>
            </a:r>
            <a:r>
              <a:rPr lang="zh-TW" altLang="zh-TW" sz="1200" b="1" dirty="0" smtClean="0">
                <a:latin typeface="華康少女文字 Std W3" panose="04000300000000000000" pitchFamily="82" charset="-120"/>
                <a:ea typeface="華康少女文字 Std W3" panose="04000300000000000000" pitchFamily="82" charset="-120"/>
              </a:rPr>
              <a:t>，我總共</a:t>
            </a:r>
            <a:r>
              <a:rPr lang="zh-TW" altLang="zh-TW" sz="1200" b="1" dirty="0">
                <a:latin typeface="華康少女文字 Std W3" panose="04000300000000000000" pitchFamily="82" charset="-120"/>
                <a:ea typeface="華康少女文字 Std W3" panose="04000300000000000000" pitchFamily="82" charset="-120"/>
              </a:rPr>
              <a:t>在上課問了兩次問題</a:t>
            </a:r>
            <a:r>
              <a:rPr lang="zh-TW" altLang="zh-TW" sz="1200" b="1" dirty="0" smtClean="0">
                <a:latin typeface="華康少女文字 Std W3" panose="04000300000000000000" pitchFamily="82" charset="-120"/>
                <a:ea typeface="華康少女文字 Std W3" panose="04000300000000000000" pitchFamily="82" charset="-120"/>
              </a:rPr>
              <a:t>，下課</a:t>
            </a:r>
            <a:r>
              <a:rPr lang="zh-TW" altLang="zh-TW" sz="1200" b="1" dirty="0">
                <a:latin typeface="華康少女文字 Std W3" panose="04000300000000000000" pitchFamily="82" charset="-120"/>
                <a:ea typeface="華康少女文字 Std W3" panose="04000300000000000000" pitchFamily="82" charset="-120"/>
              </a:rPr>
              <a:t>後</a:t>
            </a:r>
            <a:r>
              <a:rPr lang="zh-TW" altLang="zh-TW" sz="1200" b="1" dirty="0" smtClean="0">
                <a:latin typeface="華康少女文字 Std W3" panose="04000300000000000000" pitchFamily="82" charset="-120"/>
                <a:ea typeface="華康少女文字 Std W3" panose="04000300000000000000" pitchFamily="82" charset="-120"/>
              </a:rPr>
              <a:t>都有不</a:t>
            </a:r>
            <a:endParaRPr lang="en-US" altLang="zh-TW" sz="1200" b="1" dirty="0" smtClean="0">
              <a:latin typeface="華康少女文字 Std W3" panose="04000300000000000000" pitchFamily="82" charset="-120"/>
              <a:ea typeface="華康少女文字 Std W3" panose="04000300000000000000" pitchFamily="82" charset="-120"/>
            </a:endParaRPr>
          </a:p>
          <a:p>
            <a:pPr>
              <a:lnSpc>
                <a:spcPct val="150000"/>
              </a:lnSpc>
            </a:pPr>
            <a:r>
              <a:rPr lang="zh-TW" altLang="zh-TW" sz="1200" b="1" dirty="0" smtClean="0">
                <a:latin typeface="華康少女文字 Std W3" panose="04000300000000000000" pitchFamily="82" charset="-120"/>
                <a:ea typeface="華康少女文字 Std W3" panose="04000300000000000000" pitchFamily="82" charset="-120"/>
              </a:rPr>
              <a:t>同</a:t>
            </a:r>
            <a:r>
              <a:rPr lang="zh-TW" altLang="zh-TW" sz="1200" b="1" dirty="0">
                <a:latin typeface="華康少女文字 Std W3" panose="04000300000000000000" pitchFamily="82" charset="-120"/>
                <a:ea typeface="華康少女文字 Std W3" panose="04000300000000000000" pitchFamily="82" charset="-120"/>
              </a:rPr>
              <a:t>的同學來跟我</a:t>
            </a:r>
            <a:r>
              <a:rPr lang="zh-TW" altLang="zh-TW" sz="1200" b="1" dirty="0" smtClean="0">
                <a:latin typeface="華康少女文字 Std W3" panose="04000300000000000000" pitchFamily="82" charset="-120"/>
                <a:ea typeface="華康少女文字 Std W3" panose="04000300000000000000" pitchFamily="82" charset="-120"/>
              </a:rPr>
              <a:t>說「</a:t>
            </a:r>
            <a:r>
              <a:rPr lang="zh-TW" altLang="zh-TW" sz="1200" b="1" dirty="0">
                <a:latin typeface="華康少女文字 Std W3" panose="04000300000000000000" pitchFamily="82" charset="-120"/>
                <a:ea typeface="華康少女文字 Std W3" panose="04000300000000000000" pitchFamily="82" charset="-120"/>
              </a:rPr>
              <a:t>你剛剛問得真好！」（還有人跟</a:t>
            </a:r>
            <a:r>
              <a:rPr lang="zh-TW" altLang="zh-TW" sz="1200" b="1" dirty="0" smtClean="0">
                <a:latin typeface="華康少女文字 Std W3" panose="04000300000000000000" pitchFamily="82" charset="-120"/>
                <a:ea typeface="華康少女文字 Std W3" panose="04000300000000000000" pitchFamily="82" charset="-120"/>
              </a:rPr>
              <a:t>我</a:t>
            </a:r>
            <a:endParaRPr lang="en-US" altLang="zh-TW" sz="1200" b="1" dirty="0" smtClean="0">
              <a:latin typeface="華康少女文字 Std W3" panose="04000300000000000000" pitchFamily="82" charset="-120"/>
              <a:ea typeface="華康少女文字 Std W3" panose="04000300000000000000" pitchFamily="82" charset="-120"/>
            </a:endParaRPr>
          </a:p>
          <a:p>
            <a:pPr>
              <a:lnSpc>
                <a:spcPct val="150000"/>
              </a:lnSpc>
            </a:pPr>
            <a:r>
              <a:rPr lang="zh-TW" altLang="zh-TW" sz="1200" b="1" dirty="0" smtClean="0">
                <a:latin typeface="華康少女文字 Std W3" panose="04000300000000000000" pitchFamily="82" charset="-120"/>
                <a:ea typeface="華康少女文字 Std W3" panose="04000300000000000000" pitchFamily="82" charset="-120"/>
              </a:rPr>
              <a:t>說</a:t>
            </a:r>
            <a:r>
              <a:rPr lang="zh-TW" altLang="zh-TW" sz="1200" b="1" dirty="0">
                <a:latin typeface="華康少女文字 Std W3" panose="04000300000000000000" pitchFamily="82" charset="-120"/>
                <a:ea typeface="華康少女文字 Std W3" panose="04000300000000000000" pitchFamily="82" charset="-120"/>
              </a:rPr>
              <a:t>，她旁邊</a:t>
            </a:r>
            <a:r>
              <a:rPr lang="zh-TW" altLang="zh-TW" sz="1200" b="1" dirty="0" smtClean="0">
                <a:latin typeface="華康少女文字 Std W3" panose="04000300000000000000" pitchFamily="82" charset="-120"/>
                <a:ea typeface="華康少女文字 Std W3" panose="04000300000000000000" pitchFamily="82" charset="-120"/>
              </a:rPr>
              <a:t>的埃及同學也</a:t>
            </a:r>
            <a:r>
              <a:rPr lang="zh-TW" altLang="zh-TW" sz="1200" b="1" dirty="0">
                <a:latin typeface="華康少女文字 Std W3" panose="04000300000000000000" pitchFamily="82" charset="-120"/>
                <a:ea typeface="華康少女文字 Std W3" panose="04000300000000000000" pitchFamily="82" charset="-120"/>
              </a:rPr>
              <a:t>一直點頭說ｙｅｓ</a:t>
            </a:r>
            <a:r>
              <a:rPr lang="zh-TW" altLang="zh-TW" sz="1200" b="1" dirty="0" smtClean="0">
                <a:latin typeface="華康少女文字 Std W3" panose="04000300000000000000" pitchFamily="82" charset="-120"/>
                <a:ea typeface="華康少女文字 Std W3" panose="04000300000000000000" pitchFamily="82" charset="-120"/>
              </a:rPr>
              <a:t>）這</a:t>
            </a:r>
            <a:r>
              <a:rPr lang="zh-TW" altLang="zh-TW" sz="1200" b="1" dirty="0">
                <a:latin typeface="華康少女文字 Std W3" panose="04000300000000000000" pitchFamily="82" charset="-120"/>
                <a:ea typeface="華康少女文字 Std W3" panose="04000300000000000000" pitchFamily="82" charset="-120"/>
              </a:rPr>
              <a:t>給了</a:t>
            </a:r>
            <a:r>
              <a:rPr lang="zh-TW" altLang="zh-TW" sz="1200" b="1" dirty="0" smtClean="0">
                <a:latin typeface="華康少女文字 Std W3" panose="04000300000000000000" pitchFamily="82" charset="-120"/>
                <a:ea typeface="華康少女文字 Std W3" panose="04000300000000000000" pitchFamily="82" charset="-120"/>
              </a:rPr>
              <a:t>我</a:t>
            </a:r>
            <a:endParaRPr lang="en-US" altLang="zh-TW" sz="1200" b="1" dirty="0" smtClean="0">
              <a:latin typeface="華康少女文字 Std W3" panose="04000300000000000000" pitchFamily="82" charset="-120"/>
              <a:ea typeface="華康少女文字 Std W3" panose="04000300000000000000" pitchFamily="82" charset="-120"/>
            </a:endParaRPr>
          </a:p>
          <a:p>
            <a:pPr>
              <a:lnSpc>
                <a:spcPct val="150000"/>
              </a:lnSpc>
            </a:pPr>
            <a:r>
              <a:rPr lang="zh-TW" altLang="zh-TW" sz="1200" b="1" dirty="0" smtClean="0">
                <a:latin typeface="華康少女文字 Std W3" panose="04000300000000000000" pitchFamily="82" charset="-120"/>
                <a:ea typeface="華康少女文字 Std W3" panose="04000300000000000000" pitchFamily="82" charset="-120"/>
              </a:rPr>
              <a:t>很</a:t>
            </a:r>
            <a:r>
              <a:rPr lang="zh-TW" altLang="zh-TW" sz="1200" b="1" dirty="0">
                <a:latin typeface="華康少女文字 Std W3" panose="04000300000000000000" pitchFamily="82" charset="-120"/>
                <a:ea typeface="華康少女文字 Std W3" panose="04000300000000000000" pitchFamily="82" charset="-120"/>
              </a:rPr>
              <a:t>大的鼓舞</a:t>
            </a:r>
            <a:r>
              <a:rPr lang="zh-TW" altLang="zh-TW" sz="1200" b="1" dirty="0" smtClean="0">
                <a:latin typeface="華康少女文字 Std W3" panose="04000300000000000000" pitchFamily="82" charset="-120"/>
                <a:ea typeface="華康少女文字 Std W3" panose="04000300000000000000" pitchFamily="82" charset="-120"/>
              </a:rPr>
              <a:t>，即使</a:t>
            </a:r>
            <a:r>
              <a:rPr lang="zh-TW" altLang="zh-TW" sz="1200" b="1" dirty="0">
                <a:latin typeface="華康少女文字 Std W3" panose="04000300000000000000" pitchFamily="82" charset="-120"/>
                <a:ea typeface="華康少女文字 Std W3" panose="04000300000000000000" pitchFamily="82" charset="-120"/>
              </a:rPr>
              <a:t>我講得</a:t>
            </a:r>
            <a:r>
              <a:rPr lang="zh-TW" altLang="zh-TW" sz="1200" b="1" dirty="0" smtClean="0">
                <a:latin typeface="華康少女文字 Std W3" panose="04000300000000000000" pitchFamily="82" charset="-120"/>
                <a:ea typeface="華康少女文字 Std W3" panose="04000300000000000000" pitchFamily="82" charset="-120"/>
              </a:rPr>
              <a:t>不快、用</a:t>
            </a:r>
            <a:r>
              <a:rPr lang="zh-TW" altLang="zh-TW" sz="1200" b="1" dirty="0">
                <a:latin typeface="華康少女文字 Std W3" panose="04000300000000000000" pitchFamily="82" charset="-120"/>
                <a:ea typeface="華康少女文字 Std W3" panose="04000300000000000000" pitchFamily="82" charset="-120"/>
              </a:rPr>
              <a:t>字可能不夠漂亮</a:t>
            </a:r>
            <a:r>
              <a:rPr lang="zh-TW" altLang="zh-TW" sz="1200" b="1" dirty="0" smtClean="0">
                <a:latin typeface="華康少女文字 Std W3" panose="04000300000000000000" pitchFamily="82" charset="-120"/>
                <a:ea typeface="華康少女文字 Std W3" panose="04000300000000000000" pitchFamily="82" charset="-120"/>
              </a:rPr>
              <a:t>，但</a:t>
            </a:r>
            <a:endParaRPr lang="en-US" altLang="zh-TW" sz="1200" b="1" dirty="0" smtClean="0">
              <a:latin typeface="華康少女文字 Std W3" panose="04000300000000000000" pitchFamily="82" charset="-120"/>
              <a:ea typeface="華康少女文字 Std W3" panose="04000300000000000000" pitchFamily="82" charset="-120"/>
            </a:endParaRPr>
          </a:p>
          <a:p>
            <a:pPr>
              <a:lnSpc>
                <a:spcPct val="150000"/>
              </a:lnSpc>
            </a:pPr>
            <a:r>
              <a:rPr lang="zh-TW" altLang="zh-TW" sz="1200" b="1" dirty="0" smtClean="0">
                <a:latin typeface="華康少女文字 Std W3" panose="04000300000000000000" pitchFamily="82" charset="-120"/>
                <a:ea typeface="華康少女文字 Std W3" panose="04000300000000000000" pitchFamily="82" charset="-120"/>
              </a:rPr>
              <a:t>我</a:t>
            </a:r>
            <a:r>
              <a:rPr lang="zh-TW" altLang="zh-TW" sz="1200" b="1" dirty="0">
                <a:latin typeface="華康少女文字 Std W3" panose="04000300000000000000" pitchFamily="82" charset="-120"/>
                <a:ea typeface="華康少女文字 Std W3" panose="04000300000000000000" pitchFamily="82" charset="-120"/>
              </a:rPr>
              <a:t>用我能力所及的字彙</a:t>
            </a:r>
            <a:r>
              <a:rPr lang="zh-TW" altLang="zh-TW" sz="1200" b="1" dirty="0" smtClean="0">
                <a:latin typeface="華康少女文字 Std W3" panose="04000300000000000000" pitchFamily="82" charset="-120"/>
                <a:ea typeface="華康少女文字 Std W3" panose="04000300000000000000" pitchFamily="82" charset="-120"/>
              </a:rPr>
              <a:t>慢慢講，還是</a:t>
            </a:r>
            <a:r>
              <a:rPr lang="zh-TW" altLang="zh-TW" sz="1200" b="1" dirty="0">
                <a:latin typeface="華康少女文字 Std W3" panose="04000300000000000000" pitchFamily="82" charset="-120"/>
                <a:ea typeface="華康少女文字 Std W3" panose="04000300000000000000" pitchFamily="82" charset="-120"/>
              </a:rPr>
              <a:t>能讓別人</a:t>
            </a:r>
            <a:r>
              <a:rPr lang="zh-TW" altLang="zh-TW" sz="1200" b="1" dirty="0" smtClean="0">
                <a:latin typeface="華康少女文字 Std W3" panose="04000300000000000000" pitchFamily="82" charset="-120"/>
                <a:ea typeface="華康少女文字 Std W3" panose="04000300000000000000" pitchFamily="82" charset="-120"/>
              </a:rPr>
              <a:t>明白我的</a:t>
            </a:r>
            <a:endParaRPr lang="en-US" altLang="zh-TW" sz="1200" b="1" dirty="0" smtClean="0">
              <a:latin typeface="華康少女文字 Std W3" panose="04000300000000000000" pitchFamily="82" charset="-120"/>
              <a:ea typeface="華康少女文字 Std W3" panose="04000300000000000000" pitchFamily="82" charset="-120"/>
            </a:endParaRPr>
          </a:p>
          <a:p>
            <a:pPr>
              <a:lnSpc>
                <a:spcPct val="150000"/>
              </a:lnSpc>
            </a:pPr>
            <a:r>
              <a:rPr lang="zh-TW" altLang="zh-TW" sz="1200" b="1" dirty="0" smtClean="0">
                <a:latin typeface="華康少女文字 Std W3" panose="04000300000000000000" pitchFamily="82" charset="-120"/>
                <a:ea typeface="華康少女文字 Std W3" panose="04000300000000000000" pitchFamily="82" charset="-120"/>
              </a:rPr>
              <a:t>想法</a:t>
            </a:r>
            <a:r>
              <a:rPr lang="zh-TW" altLang="zh-TW" sz="1200" b="1" dirty="0">
                <a:latin typeface="華康少女文字 Std W3" panose="04000300000000000000" pitchFamily="82" charset="-120"/>
                <a:ea typeface="華康少女文字 Std W3" panose="04000300000000000000" pitchFamily="82" charset="-120"/>
              </a:rPr>
              <a:t>。</a:t>
            </a:r>
          </a:p>
          <a:p>
            <a:pPr marR="0" lvl="0" indent="0" fontAlgn="base">
              <a:lnSpc>
                <a:spcPct val="150000"/>
              </a:lnSpc>
              <a:spcBef>
                <a:spcPct val="0"/>
              </a:spcBef>
              <a:spcAft>
                <a:spcPct val="0"/>
              </a:spcAft>
              <a:buClrTx/>
              <a:buSzTx/>
              <a:buFontTx/>
              <a:buNone/>
              <a:tabLst/>
            </a:pPr>
            <a:endParaRPr lang="zh-TW" altLang="en-US" sz="1200" b="1" dirty="0">
              <a:latin typeface="華康少女文字 Std W3" panose="04000300000000000000" pitchFamily="82" charset="-120"/>
              <a:ea typeface="華康少女文字 Std W3" panose="04000300000000000000" pitchFamily="82" charset="-120"/>
            </a:endParaRPr>
          </a:p>
        </p:txBody>
      </p:sp>
    </p:spTree>
    <p:extLst>
      <p:ext uri="{BB962C8B-B14F-4D97-AF65-F5344CB8AC3E}">
        <p14:creationId xmlns:p14="http://schemas.microsoft.com/office/powerpoint/2010/main" val="37968767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42359" y="66855"/>
            <a:ext cx="683212" cy="685670"/>
          </a:xfrm>
          <a:prstGeom prst="rect">
            <a:avLst/>
          </a:prstGeom>
        </p:spPr>
      </p:pic>
      <p:sp>
        <p:nvSpPr>
          <p:cNvPr id="6" name="文字方塊 5"/>
          <p:cNvSpPr txBox="1"/>
          <p:nvPr/>
        </p:nvSpPr>
        <p:spPr>
          <a:xfrm>
            <a:off x="3923934" y="136524"/>
            <a:ext cx="2492990" cy="400110"/>
          </a:xfrm>
          <a:prstGeom prst="rect">
            <a:avLst/>
          </a:prstGeom>
          <a:noFill/>
        </p:spPr>
        <p:txBody>
          <a:bodyPr wrap="none" rtlCol="0">
            <a:spAutoFit/>
          </a:bodyPr>
          <a:lstStyle/>
          <a:p>
            <a:r>
              <a:rPr lang="zh-TW" altLang="zh-TW" sz="2000" b="1" dirty="0">
                <a:solidFill>
                  <a:srgbClr val="0000CC"/>
                </a:solidFill>
                <a:latin typeface="華康中圓體" panose="020F0509000000000000" pitchFamily="49" charset="-120"/>
                <a:ea typeface="華康中圓體" panose="020F0509000000000000" pitchFamily="49" charset="-120"/>
              </a:rPr>
              <a:t>大學只能在台灣讀？</a:t>
            </a:r>
          </a:p>
        </p:txBody>
      </p:sp>
      <p:sp>
        <p:nvSpPr>
          <p:cNvPr id="14" name="Line 11"/>
          <p:cNvSpPr>
            <a:spLocks noChangeShapeType="1"/>
          </p:cNvSpPr>
          <p:nvPr/>
        </p:nvSpPr>
        <p:spPr bwMode="auto">
          <a:xfrm flipH="1">
            <a:off x="3995666" y="563893"/>
            <a:ext cx="5263395" cy="21494"/>
          </a:xfrm>
          <a:prstGeom prst="line">
            <a:avLst/>
          </a:prstGeom>
          <a:noFill/>
          <a:ln w="25400">
            <a:solidFill>
              <a:schemeClr val="bg1">
                <a:lumMod val="65000"/>
              </a:schemeClr>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latin typeface="華康中圓體" panose="020F0509000000000000" pitchFamily="49" charset="-120"/>
              <a:ea typeface="華康中圓體" panose="020F0509000000000000" pitchFamily="49" charset="-120"/>
            </a:endParaRPr>
          </a:p>
        </p:txBody>
      </p:sp>
      <p:pic>
        <p:nvPicPr>
          <p:cNvPr id="21" name="圖片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981" y="172009"/>
            <a:ext cx="2490991" cy="660303"/>
          </a:xfrm>
          <a:prstGeom prst="rect">
            <a:avLst/>
          </a:prstGeom>
        </p:spPr>
      </p:pic>
      <p:sp>
        <p:nvSpPr>
          <p:cNvPr id="25" name="文字方塊 24"/>
          <p:cNvSpPr txBox="1"/>
          <p:nvPr/>
        </p:nvSpPr>
        <p:spPr>
          <a:xfrm>
            <a:off x="1138556" y="870616"/>
            <a:ext cx="11541942" cy="1631216"/>
          </a:xfrm>
          <a:prstGeom prst="rect">
            <a:avLst/>
          </a:prstGeom>
          <a:noFill/>
        </p:spPr>
        <p:txBody>
          <a:bodyPr wrap="none" rtlCol="0">
            <a:spAutoFit/>
          </a:bodyPr>
          <a:lstStyle/>
          <a:p>
            <a:r>
              <a:rPr lang="zh-TW" altLang="en-US" sz="2000" b="1" dirty="0" smtClean="0">
                <a:latin typeface="華康中圓體" panose="020F0509000000000000" pitchFamily="49" charset="-120"/>
                <a:ea typeface="華康中圓體" panose="020F0509000000000000" pitchFamily="49" charset="-120"/>
              </a:rPr>
              <a:t>年輕人，你的舞台不在台灣，在全世界！</a:t>
            </a:r>
            <a:r>
              <a:rPr lang="zh-TW" altLang="zh-TW" sz="2000" b="1" dirty="0" smtClean="0">
                <a:latin typeface="華康中圓體" panose="020F0509000000000000" pitchFamily="49" charset="-120"/>
                <a:ea typeface="華康中圓體" panose="020F0509000000000000" pitchFamily="49" charset="-120"/>
              </a:rPr>
              <a:t>師大</a:t>
            </a:r>
            <a:r>
              <a:rPr lang="zh-TW" altLang="zh-TW" sz="2000" b="1" dirty="0">
                <a:latin typeface="華康中圓體" panose="020F0509000000000000" pitchFamily="49" charset="-120"/>
                <a:ea typeface="華康中圓體" panose="020F0509000000000000" pitchFamily="49" charset="-120"/>
              </a:rPr>
              <a:t>姐妹校林立</a:t>
            </a:r>
            <a:r>
              <a:rPr lang="zh-TW" altLang="zh-TW" sz="2000" b="1" dirty="0" smtClean="0">
                <a:latin typeface="華康中圓體" panose="020F0509000000000000" pitchFamily="49" charset="-120"/>
                <a:ea typeface="華康中圓體" panose="020F0509000000000000" pitchFamily="49" charset="-120"/>
              </a:rPr>
              <a:t>，</a:t>
            </a:r>
            <a:r>
              <a:rPr lang="zh-TW" altLang="en-US" sz="2000" b="1" dirty="0" smtClean="0">
                <a:latin typeface="華康中圓體" panose="020F0509000000000000" pitchFamily="49" charset="-120"/>
                <a:ea typeface="華康中圓體" panose="020F0509000000000000" pitchFamily="49" charset="-120"/>
              </a:rPr>
              <a:t>請</a:t>
            </a:r>
            <a:r>
              <a:rPr lang="zh-TW" altLang="zh-TW" sz="2000" b="1" dirty="0" smtClean="0">
                <a:latin typeface="華康中圓體" panose="020F0509000000000000" pitchFamily="49" charset="-120"/>
                <a:ea typeface="華康中圓體" panose="020F0509000000000000" pitchFamily="49" charset="-120"/>
              </a:rPr>
              <a:t>給</a:t>
            </a:r>
            <a:r>
              <a:rPr lang="zh-TW" altLang="zh-TW" sz="2000" b="1" dirty="0">
                <a:latin typeface="華康中圓體" panose="020F0509000000000000" pitchFamily="49" charset="-120"/>
                <a:ea typeface="華康中圓體" panose="020F0509000000000000" pitchFamily="49" charset="-120"/>
              </a:rPr>
              <a:t>自己暢讀世界、擁抱國際的</a:t>
            </a:r>
            <a:r>
              <a:rPr lang="zh-TW" altLang="zh-TW" sz="2000" b="1" dirty="0" smtClean="0">
                <a:latin typeface="華康中圓體" panose="020F0509000000000000" pitchFamily="49" charset="-120"/>
                <a:ea typeface="華康中圓體" panose="020F0509000000000000" pitchFamily="49" charset="-120"/>
              </a:rPr>
              <a:t>機會</a:t>
            </a:r>
            <a:r>
              <a:rPr lang="zh-TW" altLang="zh-TW" sz="2000" b="1" dirty="0">
                <a:latin typeface="華康中圓體" panose="020F0509000000000000" pitchFamily="49" charset="-120"/>
                <a:ea typeface="華康中圓體" panose="020F0509000000000000" pitchFamily="49" charset="-120"/>
              </a:rPr>
              <a:t>。</a:t>
            </a:r>
          </a:p>
          <a:p>
            <a:pPr lvl="0"/>
            <a:endParaRPr lang="zh-TW" altLang="zh-TW" sz="2000" b="1" dirty="0">
              <a:solidFill>
                <a:srgbClr val="FF0000"/>
              </a:solidFill>
              <a:latin typeface="華康中圓體" panose="020F0509000000000000" pitchFamily="49" charset="-120"/>
              <a:ea typeface="華康中圓體" panose="020F0509000000000000" pitchFamily="49" charset="-120"/>
            </a:endParaRPr>
          </a:p>
          <a:p>
            <a:endParaRPr lang="zh-TW" altLang="en-US" sz="2000" b="1" dirty="0">
              <a:solidFill>
                <a:srgbClr val="FF0000"/>
              </a:solidFill>
              <a:latin typeface="華康中圓體" panose="020F0509000000000000" pitchFamily="49" charset="-120"/>
              <a:ea typeface="華康中圓體" panose="020F0509000000000000" pitchFamily="49" charset="-120"/>
            </a:endParaRPr>
          </a:p>
          <a:p>
            <a:endParaRPr lang="zh-TW" altLang="en-US" sz="2000" b="1" dirty="0">
              <a:solidFill>
                <a:srgbClr val="FF0000"/>
              </a:solidFill>
              <a:latin typeface="華康中圓體" panose="020F0509000000000000" pitchFamily="49" charset="-120"/>
              <a:ea typeface="華康中圓體" panose="020F0509000000000000" pitchFamily="49" charset="-120"/>
            </a:endParaRPr>
          </a:p>
          <a:p>
            <a:endParaRPr lang="zh-TW" altLang="en-US" sz="2000" b="1" dirty="0">
              <a:solidFill>
                <a:srgbClr val="FF0000"/>
              </a:solidFill>
              <a:latin typeface="華康中圓體" panose="020F0509000000000000" pitchFamily="49" charset="-120"/>
              <a:ea typeface="華康中圓體" panose="020F0509000000000000" pitchFamily="49" charset="-120"/>
            </a:endParaRPr>
          </a:p>
        </p:txBody>
      </p:sp>
      <p:sp>
        <p:nvSpPr>
          <p:cNvPr id="26" name="文字方塊 25"/>
          <p:cNvSpPr txBox="1"/>
          <p:nvPr/>
        </p:nvSpPr>
        <p:spPr>
          <a:xfrm>
            <a:off x="1090302" y="1241000"/>
            <a:ext cx="1606530" cy="1323439"/>
          </a:xfrm>
          <a:prstGeom prst="rect">
            <a:avLst/>
          </a:prstGeom>
          <a:noFill/>
        </p:spPr>
        <p:txBody>
          <a:bodyPr wrap="none" rtlCol="0">
            <a:spAutoFit/>
          </a:bodyPr>
          <a:lstStyle/>
          <a:p>
            <a:r>
              <a:rPr lang="en-US" altLang="zh-TW" sz="2000" b="1" dirty="0">
                <a:latin typeface="華康中圓體" panose="020F0509000000000000" pitchFamily="49" charset="-120"/>
                <a:ea typeface="華康中圓體" panose="020F0509000000000000" pitchFamily="49" charset="-120"/>
              </a:rPr>
              <a:t>(1</a:t>
            </a:r>
            <a:r>
              <a:rPr lang="en-US" altLang="zh-TW" sz="2000" b="1" dirty="0" smtClean="0">
                <a:latin typeface="華康中圓體" panose="020F0509000000000000" pitchFamily="49" charset="-120"/>
                <a:ea typeface="華康中圓體" panose="020F0509000000000000" pitchFamily="49" charset="-120"/>
              </a:rPr>
              <a:t>)</a:t>
            </a:r>
            <a:r>
              <a:rPr lang="zh-TW" altLang="zh-TW" sz="2000" b="1" dirty="0" smtClean="0">
                <a:latin typeface="華康中圓體" panose="020F0509000000000000" pitchFamily="49" charset="-120"/>
                <a:ea typeface="華康中圓體" panose="020F0509000000000000" pitchFamily="49" charset="-120"/>
              </a:rPr>
              <a:t>雙</a:t>
            </a:r>
            <a:r>
              <a:rPr lang="zh-TW" altLang="zh-TW" sz="2000" b="1" dirty="0">
                <a:latin typeface="華康中圓體" panose="020F0509000000000000" pitchFamily="49" charset="-120"/>
                <a:ea typeface="華康中圓體" panose="020F0509000000000000" pitchFamily="49" charset="-120"/>
              </a:rPr>
              <a:t>聯學位</a:t>
            </a:r>
          </a:p>
          <a:p>
            <a:endParaRPr lang="zh-TW" altLang="en-US" sz="2000" b="1" dirty="0">
              <a:latin typeface="華康中圓體" panose="020F0509000000000000" pitchFamily="49" charset="-120"/>
              <a:ea typeface="華康中圓體" panose="020F0509000000000000" pitchFamily="49" charset="-120"/>
            </a:endParaRPr>
          </a:p>
          <a:p>
            <a:endParaRPr lang="zh-TW" altLang="en-US" sz="2000" b="1" dirty="0">
              <a:latin typeface="華康中圓體" panose="020F0509000000000000" pitchFamily="49" charset="-120"/>
              <a:ea typeface="華康中圓體" panose="020F0509000000000000" pitchFamily="49" charset="-120"/>
            </a:endParaRPr>
          </a:p>
          <a:p>
            <a:endParaRPr lang="zh-TW" altLang="en-US" sz="2000" b="1" dirty="0">
              <a:latin typeface="華康中圓體" panose="020F0509000000000000" pitchFamily="49" charset="-120"/>
              <a:ea typeface="華康中圓體" panose="020F0509000000000000" pitchFamily="49" charset="-120"/>
            </a:endParaRPr>
          </a:p>
        </p:txBody>
      </p:sp>
      <p:sp>
        <p:nvSpPr>
          <p:cNvPr id="27" name="文字方塊 26"/>
          <p:cNvSpPr txBox="1"/>
          <p:nvPr/>
        </p:nvSpPr>
        <p:spPr>
          <a:xfrm>
            <a:off x="1143116" y="2570357"/>
            <a:ext cx="1348446" cy="1631216"/>
          </a:xfrm>
          <a:prstGeom prst="rect">
            <a:avLst/>
          </a:prstGeom>
          <a:noFill/>
        </p:spPr>
        <p:txBody>
          <a:bodyPr wrap="none" rtlCol="0">
            <a:spAutoFit/>
          </a:bodyPr>
          <a:lstStyle/>
          <a:p>
            <a:r>
              <a:rPr lang="en-US" altLang="zh-TW" sz="2000" b="1" dirty="0" smtClean="0">
                <a:latin typeface="華康中圓體" panose="020F0509000000000000" pitchFamily="49" charset="-120"/>
                <a:ea typeface="華康中圓體" panose="020F0509000000000000" pitchFamily="49" charset="-120"/>
              </a:rPr>
              <a:t>(</a:t>
            </a:r>
            <a:r>
              <a:rPr lang="en-US" altLang="zh-TW" sz="2000" b="1" dirty="0">
                <a:latin typeface="華康中圓體" panose="020F0509000000000000" pitchFamily="49" charset="-120"/>
                <a:ea typeface="華康中圓體" panose="020F0509000000000000" pitchFamily="49" charset="-120"/>
              </a:rPr>
              <a:t>2</a:t>
            </a:r>
            <a:r>
              <a:rPr lang="en-US" altLang="zh-TW" sz="2000" b="1" dirty="0" smtClean="0">
                <a:latin typeface="華康中圓體" panose="020F0509000000000000" pitchFamily="49" charset="-120"/>
                <a:ea typeface="華康中圓體" panose="020F0509000000000000" pitchFamily="49" charset="-120"/>
              </a:rPr>
              <a:t>)</a:t>
            </a:r>
            <a:r>
              <a:rPr lang="zh-TW" altLang="zh-TW" sz="2000" b="1" dirty="0" smtClean="0">
                <a:latin typeface="華康中圓體" panose="020F0509000000000000" pitchFamily="49" charset="-120"/>
                <a:ea typeface="華康中圓體" panose="020F0509000000000000" pitchFamily="49" charset="-120"/>
              </a:rPr>
              <a:t>交換</a:t>
            </a:r>
            <a:r>
              <a:rPr lang="zh-TW" altLang="zh-TW" sz="2000" b="1" dirty="0">
                <a:latin typeface="華康中圓體" panose="020F0509000000000000" pitchFamily="49" charset="-120"/>
                <a:ea typeface="華康中圓體" panose="020F0509000000000000" pitchFamily="49" charset="-120"/>
              </a:rPr>
              <a:t>生</a:t>
            </a:r>
          </a:p>
          <a:p>
            <a:endParaRPr lang="zh-TW" altLang="zh-TW" sz="2000" b="1" dirty="0">
              <a:latin typeface="華康中圓體" panose="020F0509000000000000" pitchFamily="49" charset="-120"/>
              <a:ea typeface="華康中圓體" panose="020F0509000000000000" pitchFamily="49" charset="-120"/>
            </a:endParaRPr>
          </a:p>
          <a:p>
            <a:endParaRPr lang="zh-TW" altLang="en-US" sz="2000" b="1" dirty="0">
              <a:latin typeface="華康中圓體" panose="020F0509000000000000" pitchFamily="49" charset="-120"/>
              <a:ea typeface="華康中圓體" panose="020F0509000000000000" pitchFamily="49" charset="-120"/>
            </a:endParaRPr>
          </a:p>
          <a:p>
            <a:endParaRPr lang="zh-TW" altLang="en-US" sz="2000" b="1" dirty="0">
              <a:latin typeface="華康中圓體" panose="020F0509000000000000" pitchFamily="49" charset="-120"/>
              <a:ea typeface="華康中圓體" panose="020F0509000000000000" pitchFamily="49" charset="-120"/>
            </a:endParaRPr>
          </a:p>
          <a:p>
            <a:endParaRPr lang="zh-TW" altLang="en-US" sz="2000" b="1" dirty="0">
              <a:latin typeface="華康中圓體" panose="020F0509000000000000" pitchFamily="49" charset="-120"/>
              <a:ea typeface="華康中圓體" panose="020F0509000000000000" pitchFamily="49" charset="-120"/>
            </a:endParaRPr>
          </a:p>
        </p:txBody>
      </p:sp>
      <p:sp>
        <p:nvSpPr>
          <p:cNvPr id="28" name="文字方塊 27"/>
          <p:cNvSpPr txBox="1"/>
          <p:nvPr/>
        </p:nvSpPr>
        <p:spPr>
          <a:xfrm>
            <a:off x="1403216" y="1660672"/>
            <a:ext cx="5493812" cy="738664"/>
          </a:xfrm>
          <a:prstGeom prst="rect">
            <a:avLst/>
          </a:prstGeom>
          <a:noFill/>
        </p:spPr>
        <p:txBody>
          <a:bodyPr wrap="none" rtlCol="0">
            <a:spAutoFit/>
          </a:bodyPr>
          <a:lstStyle/>
          <a:p>
            <a:pPr lvl="0"/>
            <a:r>
              <a:rPr lang="zh-TW" altLang="zh-TW" dirty="0" smtClean="0">
                <a:latin typeface="華康中圓體" panose="020F0509000000000000" pitchFamily="49" charset="-120"/>
                <a:ea typeface="華康中圓體" panose="020F0509000000000000" pitchFamily="49" charset="-120"/>
              </a:rPr>
              <a:t>只要</a:t>
            </a:r>
            <a:r>
              <a:rPr lang="zh-TW" altLang="zh-TW" dirty="0">
                <a:latin typeface="華康中圓體" panose="020F0509000000000000" pitchFamily="49" charset="-120"/>
                <a:ea typeface="華康中圓體" panose="020F0509000000000000" pitchFamily="49" charset="-120"/>
              </a:rPr>
              <a:t>符合雙方學校的畢業資格，可以取得兩校學位。</a:t>
            </a:r>
          </a:p>
          <a:p>
            <a:endParaRPr lang="zh-TW" altLang="en-US" sz="2400" dirty="0">
              <a:latin typeface="華康中圓體" panose="020F0509000000000000" pitchFamily="49" charset="-120"/>
              <a:ea typeface="華康中圓體" panose="020F0509000000000000" pitchFamily="49" charset="-120"/>
            </a:endParaRPr>
          </a:p>
        </p:txBody>
      </p:sp>
      <p:sp>
        <p:nvSpPr>
          <p:cNvPr id="34" name="文字方塊 33"/>
          <p:cNvSpPr txBox="1"/>
          <p:nvPr/>
        </p:nvSpPr>
        <p:spPr>
          <a:xfrm>
            <a:off x="1401712" y="2102774"/>
            <a:ext cx="6878806" cy="738664"/>
          </a:xfrm>
          <a:prstGeom prst="rect">
            <a:avLst/>
          </a:prstGeom>
          <a:noFill/>
        </p:spPr>
        <p:txBody>
          <a:bodyPr wrap="none" rtlCol="0">
            <a:spAutoFit/>
          </a:bodyPr>
          <a:lstStyle/>
          <a:p>
            <a:pPr lvl="0"/>
            <a:r>
              <a:rPr lang="zh-TW" altLang="zh-TW" dirty="0" smtClean="0">
                <a:latin typeface="華康中圓體" panose="020F0509000000000000" pitchFamily="49" charset="-120"/>
                <a:ea typeface="華康中圓體" panose="020F0509000000000000" pitchFamily="49" charset="-120"/>
              </a:rPr>
              <a:t>本校雙</a:t>
            </a:r>
            <a:r>
              <a:rPr lang="zh-TW" altLang="zh-TW" dirty="0">
                <a:latin typeface="華康中圓體" panose="020F0509000000000000" pitchFamily="49" charset="-120"/>
                <a:ea typeface="華康中圓體" panose="020F0509000000000000" pitchFamily="49" charset="-120"/>
              </a:rPr>
              <a:t>聯</a:t>
            </a:r>
            <a:r>
              <a:rPr lang="zh-TW" altLang="zh-TW" dirty="0" smtClean="0">
                <a:latin typeface="華康中圓體" panose="020F0509000000000000" pitchFamily="49" charset="-120"/>
                <a:ea typeface="華康中圓體" panose="020F0509000000000000" pitchFamily="49" charset="-120"/>
              </a:rPr>
              <a:t>學</a:t>
            </a:r>
            <a:r>
              <a:rPr lang="zh-TW" altLang="en-US" dirty="0" smtClean="0">
                <a:latin typeface="華康中圓體" panose="020F0509000000000000" pitchFamily="49" charset="-120"/>
                <a:ea typeface="華康中圓體" panose="020F0509000000000000" pitchFamily="49" charset="-120"/>
              </a:rPr>
              <a:t>位</a:t>
            </a:r>
            <a:r>
              <a:rPr lang="zh-TW" altLang="zh-TW" dirty="0" smtClean="0">
                <a:latin typeface="華康中圓體" panose="020F0509000000000000" pitchFamily="49" charset="-120"/>
                <a:ea typeface="華康中圓體" panose="020F0509000000000000" pitchFamily="49" charset="-120"/>
              </a:rPr>
              <a:t>型態</a:t>
            </a:r>
            <a:r>
              <a:rPr lang="zh-TW" altLang="zh-TW" dirty="0">
                <a:latin typeface="華康中圓體" panose="020F0509000000000000" pitchFamily="49" charset="-120"/>
                <a:ea typeface="華康中圓體" panose="020F0509000000000000" pitchFamily="49" charset="-120"/>
              </a:rPr>
              <a:t>有</a:t>
            </a:r>
            <a:r>
              <a:rPr lang="en-US" altLang="zh-TW" dirty="0">
                <a:latin typeface="華康中圓體" panose="020F0509000000000000" pitchFamily="49" charset="-120"/>
                <a:ea typeface="華康中圓體" panose="020F0509000000000000" pitchFamily="49" charset="-120"/>
              </a:rPr>
              <a:t>3+2 </a:t>
            </a:r>
            <a:r>
              <a:rPr lang="zh-TW" altLang="zh-TW" dirty="0">
                <a:latin typeface="華康中圓體" panose="020F0509000000000000" pitchFamily="49" charset="-120"/>
                <a:ea typeface="華康中圓體" panose="020F0509000000000000" pitchFamily="49" charset="-120"/>
              </a:rPr>
              <a:t>學碩雙聯、</a:t>
            </a:r>
            <a:r>
              <a:rPr lang="en-US" altLang="zh-TW" dirty="0">
                <a:latin typeface="華康中圓體" panose="020F0509000000000000" pitchFamily="49" charset="-120"/>
                <a:ea typeface="華康中圓體" panose="020F0509000000000000" pitchFamily="49" charset="-120"/>
              </a:rPr>
              <a:t>2+2</a:t>
            </a:r>
            <a:r>
              <a:rPr lang="zh-TW" altLang="zh-TW" dirty="0">
                <a:latin typeface="華康中圓體" panose="020F0509000000000000" pitchFamily="49" charset="-120"/>
                <a:ea typeface="華康中圓體" panose="020F0509000000000000" pitchFamily="49" charset="-120"/>
              </a:rPr>
              <a:t>學士雙聯、</a:t>
            </a:r>
            <a:r>
              <a:rPr lang="en-US" altLang="zh-TW" dirty="0">
                <a:latin typeface="華康中圓體" panose="020F0509000000000000" pitchFamily="49" charset="-120"/>
                <a:ea typeface="華康中圓體" panose="020F0509000000000000" pitchFamily="49" charset="-120"/>
              </a:rPr>
              <a:t>1+1</a:t>
            </a:r>
            <a:r>
              <a:rPr lang="zh-TW" altLang="zh-TW" dirty="0">
                <a:latin typeface="華康中圓體" panose="020F0509000000000000" pitchFamily="49" charset="-120"/>
                <a:ea typeface="華康中圓體" panose="020F0509000000000000" pitchFamily="49" charset="-120"/>
              </a:rPr>
              <a:t>碩士雙聯。</a:t>
            </a:r>
          </a:p>
          <a:p>
            <a:endParaRPr lang="zh-TW" altLang="en-US" sz="2400" dirty="0">
              <a:solidFill>
                <a:srgbClr val="FF6699"/>
              </a:solidFill>
              <a:latin typeface="華康中圓體" panose="020F0509000000000000" pitchFamily="49" charset="-120"/>
              <a:ea typeface="華康中圓體" panose="020F0509000000000000" pitchFamily="49" charset="-120"/>
            </a:endParaRPr>
          </a:p>
        </p:txBody>
      </p:sp>
      <p:sp>
        <p:nvSpPr>
          <p:cNvPr id="35" name="文字方塊 34"/>
          <p:cNvSpPr txBox="1"/>
          <p:nvPr/>
        </p:nvSpPr>
        <p:spPr>
          <a:xfrm>
            <a:off x="1401712" y="2962859"/>
            <a:ext cx="8914383" cy="646331"/>
          </a:xfrm>
          <a:prstGeom prst="rect">
            <a:avLst/>
          </a:prstGeom>
          <a:noFill/>
        </p:spPr>
        <p:txBody>
          <a:bodyPr wrap="square" rtlCol="0">
            <a:spAutoFit/>
          </a:bodyPr>
          <a:lstStyle/>
          <a:p>
            <a:pPr lvl="0"/>
            <a:r>
              <a:rPr lang="zh-TW" altLang="en-US" dirty="0" smtClean="0">
                <a:latin typeface="華康中圓體" panose="020F0509000000000000" pitchFamily="49" charset="-120"/>
                <a:ea typeface="華康中圓體" panose="020F0509000000000000" pitchFamily="49" charset="-120"/>
              </a:rPr>
              <a:t>繳本校學費，</a:t>
            </a:r>
            <a:r>
              <a:rPr lang="zh-TW" altLang="zh-TW" dirty="0" smtClean="0">
                <a:latin typeface="華康中圓體" panose="020F0509000000000000" pitchFamily="49" charset="-120"/>
                <a:ea typeface="華康中圓體" panose="020F0509000000000000" pitchFamily="49" charset="-120"/>
              </a:rPr>
              <a:t>體驗</a:t>
            </a:r>
            <a:r>
              <a:rPr lang="zh-TW" altLang="zh-TW" dirty="0">
                <a:latin typeface="華康中圓體" panose="020F0509000000000000" pitchFamily="49" charset="-120"/>
                <a:ea typeface="華康中圓體" panose="020F0509000000000000" pitchFamily="49" charset="-120"/>
              </a:rPr>
              <a:t>國外</a:t>
            </a:r>
            <a:r>
              <a:rPr lang="zh-TW" altLang="zh-TW" dirty="0" smtClean="0">
                <a:latin typeface="華康中圓體" panose="020F0509000000000000" pitchFamily="49" charset="-120"/>
                <a:ea typeface="華康中圓體" panose="020F0509000000000000" pitchFamily="49" charset="-120"/>
              </a:rPr>
              <a:t>大學上課</a:t>
            </a:r>
            <a:r>
              <a:rPr lang="zh-TW" altLang="zh-TW" dirty="0">
                <a:latin typeface="華康中圓體" panose="020F0509000000000000" pitchFamily="49" charset="-120"/>
                <a:ea typeface="華康中圓體" panose="020F0509000000000000" pitchFamily="49" charset="-120"/>
              </a:rPr>
              <a:t>、生活方式，拓展國際視野</a:t>
            </a:r>
            <a:r>
              <a:rPr lang="zh-TW" altLang="zh-TW" dirty="0" smtClean="0">
                <a:latin typeface="華康中圓體" panose="020F0509000000000000" pitchFamily="49" charset="-120"/>
                <a:ea typeface="華康中圓體" panose="020F0509000000000000" pitchFamily="49" charset="-120"/>
              </a:rPr>
              <a:t>。</a:t>
            </a:r>
            <a:endParaRPr lang="en-US" altLang="zh-TW" dirty="0" smtClean="0">
              <a:latin typeface="華康中圓體" panose="020F0509000000000000" pitchFamily="49" charset="-120"/>
              <a:ea typeface="華康中圓體" panose="020F0509000000000000" pitchFamily="49" charset="-120"/>
            </a:endParaRPr>
          </a:p>
          <a:p>
            <a:pPr lvl="0"/>
            <a:r>
              <a:rPr lang="zh-TW" altLang="en-US" dirty="0" smtClean="0">
                <a:latin typeface="華康中圓體" panose="020F0509000000000000" pitchFamily="49" charset="-120"/>
                <a:ea typeface="華康中圓體" panose="020F0509000000000000" pitchFamily="49" charset="-120"/>
              </a:rPr>
              <a:t>出國</a:t>
            </a:r>
            <a:r>
              <a:rPr lang="zh-TW" altLang="en-US" dirty="0">
                <a:latin typeface="華康中圓體" panose="020F0509000000000000" pitchFamily="49" charset="-120"/>
                <a:ea typeface="華康中圓體" panose="020F0509000000000000" pitchFamily="49" charset="-120"/>
              </a:rPr>
              <a:t>交換至少要選修該校二門課程</a:t>
            </a:r>
            <a:r>
              <a:rPr lang="zh-TW" altLang="en-US" dirty="0" smtClean="0">
                <a:latin typeface="華康中圓體" panose="020F0509000000000000" pitchFamily="49" charset="-120"/>
                <a:ea typeface="華康中圓體" panose="020F0509000000000000" pitchFamily="49" charset="-120"/>
              </a:rPr>
              <a:t>。</a:t>
            </a:r>
            <a:endParaRPr lang="zh-TW" altLang="en-US" sz="2400" dirty="0">
              <a:solidFill>
                <a:srgbClr val="FF6699"/>
              </a:solidFill>
              <a:latin typeface="華康中圓體" panose="020F0509000000000000" pitchFamily="49" charset="-120"/>
              <a:ea typeface="華康中圓體" panose="020F0509000000000000" pitchFamily="49" charset="-120"/>
            </a:endParaRPr>
          </a:p>
        </p:txBody>
      </p:sp>
      <p:graphicFrame>
        <p:nvGraphicFramePr>
          <p:cNvPr id="16" name="內容版面配置區 4"/>
          <p:cNvGraphicFramePr>
            <a:graphicFrameLocks noGrp="1"/>
          </p:cNvGraphicFramePr>
          <p:nvPr>
            <p:ph idx="1"/>
            <p:extLst>
              <p:ext uri="{D42A27DB-BD31-4B8C-83A1-F6EECF244321}">
                <p14:modId xmlns:p14="http://schemas.microsoft.com/office/powerpoint/2010/main" val="3120106126"/>
              </p:ext>
            </p:extLst>
          </p:nvPr>
        </p:nvGraphicFramePr>
        <p:xfrm>
          <a:off x="1463850" y="3918863"/>
          <a:ext cx="8688085" cy="2787705"/>
        </p:xfrm>
        <a:graphic>
          <a:graphicData uri="http://schemas.openxmlformats.org/drawingml/2006/table">
            <a:tbl>
              <a:tblPr firstRow="1" bandRow="1">
                <a:tableStyleId>{5C22544A-7EE6-4342-B048-85BDC9FD1C3A}</a:tableStyleId>
              </a:tblPr>
              <a:tblGrid>
                <a:gridCol w="1899775">
                  <a:extLst>
                    <a:ext uri="{9D8B030D-6E8A-4147-A177-3AD203B41FA5}">
                      <a16:colId xmlns="" xmlns:a16="http://schemas.microsoft.com/office/drawing/2014/main" val="20000"/>
                    </a:ext>
                  </a:extLst>
                </a:gridCol>
                <a:gridCol w="877585">
                  <a:extLst>
                    <a:ext uri="{9D8B030D-6E8A-4147-A177-3AD203B41FA5}">
                      <a16:colId xmlns="" xmlns:a16="http://schemas.microsoft.com/office/drawing/2014/main" val="20001"/>
                    </a:ext>
                  </a:extLst>
                </a:gridCol>
                <a:gridCol w="1057093">
                  <a:extLst>
                    <a:ext uri="{9D8B030D-6E8A-4147-A177-3AD203B41FA5}">
                      <a16:colId xmlns="" xmlns:a16="http://schemas.microsoft.com/office/drawing/2014/main" val="20002"/>
                    </a:ext>
                  </a:extLst>
                </a:gridCol>
                <a:gridCol w="937423">
                  <a:extLst>
                    <a:ext uri="{9D8B030D-6E8A-4147-A177-3AD203B41FA5}">
                      <a16:colId xmlns="" xmlns:a16="http://schemas.microsoft.com/office/drawing/2014/main" val="20003"/>
                    </a:ext>
                  </a:extLst>
                </a:gridCol>
                <a:gridCol w="792056">
                  <a:extLst>
                    <a:ext uri="{9D8B030D-6E8A-4147-A177-3AD203B41FA5}">
                      <a16:colId xmlns="" xmlns:a16="http://schemas.microsoft.com/office/drawing/2014/main" val="20004"/>
                    </a:ext>
                  </a:extLst>
                </a:gridCol>
                <a:gridCol w="1151702">
                  <a:extLst>
                    <a:ext uri="{9D8B030D-6E8A-4147-A177-3AD203B41FA5}">
                      <a16:colId xmlns="" xmlns:a16="http://schemas.microsoft.com/office/drawing/2014/main" val="20005"/>
                    </a:ext>
                  </a:extLst>
                </a:gridCol>
                <a:gridCol w="1098748">
                  <a:extLst>
                    <a:ext uri="{9D8B030D-6E8A-4147-A177-3AD203B41FA5}">
                      <a16:colId xmlns="" xmlns:a16="http://schemas.microsoft.com/office/drawing/2014/main" val="20006"/>
                    </a:ext>
                  </a:extLst>
                </a:gridCol>
                <a:gridCol w="873703">
                  <a:extLst>
                    <a:ext uri="{9D8B030D-6E8A-4147-A177-3AD203B41FA5}">
                      <a16:colId xmlns="" xmlns:a16="http://schemas.microsoft.com/office/drawing/2014/main" val="20007"/>
                    </a:ext>
                  </a:extLst>
                </a:gridCol>
              </a:tblGrid>
              <a:tr h="281944">
                <a:tc gridSpan="8">
                  <a:txBody>
                    <a:bodyPr/>
                    <a:lstStyle/>
                    <a:p>
                      <a:pPr>
                        <a:lnSpc>
                          <a:spcPts val="1400"/>
                        </a:lnSpc>
                        <a:spcAft>
                          <a:spcPts val="0"/>
                        </a:spcAft>
                      </a:pPr>
                      <a:r>
                        <a:rPr lang="zh-TW" altLang="zh-TW" sz="1400" kern="0" dirty="0" smtClean="0">
                          <a:effectLst/>
                          <a:latin typeface="華康中圓體" panose="020F0509000000000000" pitchFamily="49" charset="-120"/>
                          <a:ea typeface="華康中圓體" panose="020F0509000000000000" pitchFamily="49" charset="-120"/>
                        </a:rPr>
                        <a:t>我們姊妹校資料總覽　或至本校國際事務處</a:t>
                      </a:r>
                      <a:r>
                        <a:rPr lang="en-US" altLang="zh-TW" sz="1400" u="sng" kern="0" dirty="0" smtClean="0">
                          <a:effectLst/>
                          <a:latin typeface="華康中圓體" panose="020F0509000000000000" pitchFamily="49" charset="-120"/>
                          <a:ea typeface="華康中圓體" panose="020F0509000000000000" pitchFamily="49" charset="-120"/>
                          <a:hlinkClick r:id="rId4"/>
                        </a:rPr>
                        <a:t>http://ap.itc.ntnu.edu.tw/istudent/oia2/</a:t>
                      </a:r>
                      <a:r>
                        <a:rPr lang="zh-TW" altLang="zh-TW" sz="1400" kern="0" dirty="0" smtClean="0">
                          <a:effectLst/>
                          <a:latin typeface="華康中圓體" panose="020F0509000000000000" pitchFamily="49" charset="-120"/>
                          <a:ea typeface="華康中圓體" panose="020F0509000000000000" pitchFamily="49" charset="-120"/>
                        </a:rPr>
                        <a:t>查詢</a:t>
                      </a:r>
                      <a:endParaRPr lang="zh-TW" altLang="zh-TW" sz="1400" kern="100" dirty="0" smtClean="0">
                        <a:effectLst/>
                        <a:latin typeface="華康中圓體" panose="020F0509000000000000" pitchFamily="49" charset="-120"/>
                        <a:ea typeface="華康中圓體" panose="020F0509000000000000" pitchFamily="49" charset="-120"/>
                        <a:cs typeface="Times New Roman" panose="02020603050405020304" pitchFamily="18" charset="0"/>
                      </a:endParaRPr>
                    </a:p>
                  </a:txBody>
                  <a:tcPr/>
                </a:tc>
                <a:tc hMerge="1">
                  <a:txBody>
                    <a:bodyPr/>
                    <a:lstStyle/>
                    <a:p>
                      <a:endParaRPr lang="zh-TW" altLang="en-US" dirty="0"/>
                    </a:p>
                  </a:txBody>
                  <a:tcPr/>
                </a:tc>
                <a:tc hMerge="1">
                  <a:txBody>
                    <a:bodyPr/>
                    <a:lstStyle/>
                    <a:p>
                      <a:endParaRPr lang="zh-TW" altLang="en-US" dirty="0"/>
                    </a:p>
                  </a:txBody>
                  <a:tcPr/>
                </a:tc>
                <a:tc hMerge="1">
                  <a:txBody>
                    <a:bodyPr/>
                    <a:lstStyle/>
                    <a:p>
                      <a:endParaRPr lang="zh-TW" altLang="en-US" dirty="0"/>
                    </a:p>
                  </a:txBody>
                  <a:tcPr/>
                </a:tc>
                <a:tc hMerge="1">
                  <a:txBody>
                    <a:bodyPr/>
                    <a:lstStyle/>
                    <a:p>
                      <a:endParaRPr lang="zh-TW" altLang="en-US" dirty="0"/>
                    </a:p>
                  </a:txBody>
                  <a:tcPr/>
                </a:tc>
                <a:tc hMerge="1">
                  <a:txBody>
                    <a:bodyPr/>
                    <a:lstStyle/>
                    <a:p>
                      <a:endParaRPr lang="zh-TW" altLang="en-US" dirty="0"/>
                    </a:p>
                  </a:txBody>
                  <a:tcPr/>
                </a:tc>
                <a:tc hMerge="1">
                  <a:txBody>
                    <a:bodyPr/>
                    <a:lstStyle/>
                    <a:p>
                      <a:endParaRPr lang="zh-TW" altLang="en-US" dirty="0"/>
                    </a:p>
                  </a:txBody>
                  <a:tcPr/>
                </a:tc>
                <a:tc hMerge="1">
                  <a:txBody>
                    <a:bodyPr/>
                    <a:lstStyle/>
                    <a:p>
                      <a:endParaRPr lang="zh-TW" altLang="en-US" dirty="0"/>
                    </a:p>
                  </a:txBody>
                  <a:tcPr/>
                </a:tc>
                <a:extLst>
                  <a:ext uri="{0D108BD9-81ED-4DB2-BD59-A6C34878D82A}">
                    <a16:rowId xmlns="" xmlns:a16="http://schemas.microsoft.com/office/drawing/2014/main" val="10000"/>
                  </a:ext>
                </a:extLst>
              </a:tr>
              <a:tr h="314423">
                <a:tc>
                  <a:txBody>
                    <a:bodyPr/>
                    <a:lstStyle/>
                    <a:p>
                      <a:r>
                        <a:rPr lang="zh-TW" altLang="en-US" sz="1400" b="1" dirty="0">
                          <a:solidFill>
                            <a:schemeClr val="bg1"/>
                          </a:solidFill>
                          <a:latin typeface="華康中圓體" panose="020F0509000000000000" pitchFamily="49" charset="-120"/>
                          <a:ea typeface="華康中圓體" panose="020F0509000000000000" pitchFamily="49" charset="-120"/>
                        </a:rPr>
                        <a:t>洲別</a:t>
                      </a:r>
                    </a:p>
                  </a:txBody>
                  <a:tcPr anchor="ctr">
                    <a:solidFill>
                      <a:schemeClr val="accent1">
                        <a:lumMod val="75000"/>
                      </a:schemeClr>
                    </a:solidFill>
                  </a:tcPr>
                </a:tc>
                <a:tc>
                  <a:txBody>
                    <a:bodyPr/>
                    <a:lstStyle/>
                    <a:p>
                      <a:r>
                        <a:rPr lang="zh-TW" altLang="en-US" sz="1400" b="1" dirty="0">
                          <a:solidFill>
                            <a:schemeClr val="bg1"/>
                          </a:solidFill>
                          <a:latin typeface="華康中圓體" panose="020F0509000000000000" pitchFamily="49" charset="-120"/>
                          <a:ea typeface="華康中圓體" panose="020F0509000000000000" pitchFamily="49" charset="-120"/>
                        </a:rPr>
                        <a:t>美洲</a:t>
                      </a:r>
                    </a:p>
                  </a:txBody>
                  <a:tcPr anchor="ctr">
                    <a:solidFill>
                      <a:schemeClr val="accent1">
                        <a:lumMod val="75000"/>
                      </a:schemeClr>
                    </a:solidFill>
                  </a:tcPr>
                </a:tc>
                <a:tc>
                  <a:txBody>
                    <a:bodyPr/>
                    <a:lstStyle/>
                    <a:p>
                      <a:r>
                        <a:rPr lang="zh-TW" altLang="en-US" sz="1400" b="1" dirty="0">
                          <a:solidFill>
                            <a:schemeClr val="bg1"/>
                          </a:solidFill>
                          <a:latin typeface="華康中圓體" panose="020F0509000000000000" pitchFamily="49" charset="-120"/>
                          <a:ea typeface="華康中圓體" panose="020F0509000000000000" pitchFamily="49" charset="-120"/>
                        </a:rPr>
                        <a:t>歐洲</a:t>
                      </a:r>
                    </a:p>
                  </a:txBody>
                  <a:tcPr anchor="ctr">
                    <a:solidFill>
                      <a:schemeClr val="accent1">
                        <a:lumMod val="75000"/>
                      </a:schemeClr>
                    </a:solidFill>
                  </a:tcPr>
                </a:tc>
                <a:tc>
                  <a:txBody>
                    <a:bodyPr/>
                    <a:lstStyle/>
                    <a:p>
                      <a:r>
                        <a:rPr lang="zh-TW" altLang="en-US" sz="1400" b="1" dirty="0">
                          <a:solidFill>
                            <a:schemeClr val="bg1"/>
                          </a:solidFill>
                          <a:latin typeface="華康中圓體" panose="020F0509000000000000" pitchFamily="49" charset="-120"/>
                          <a:ea typeface="華康中圓體" panose="020F0509000000000000" pitchFamily="49" charset="-120"/>
                        </a:rPr>
                        <a:t>亞洲</a:t>
                      </a:r>
                    </a:p>
                  </a:txBody>
                  <a:tcPr anchor="ctr">
                    <a:solidFill>
                      <a:schemeClr val="accent1">
                        <a:lumMod val="75000"/>
                      </a:schemeClr>
                    </a:solidFill>
                  </a:tcPr>
                </a:tc>
                <a:tc>
                  <a:txBody>
                    <a:bodyPr/>
                    <a:lstStyle/>
                    <a:p>
                      <a:r>
                        <a:rPr lang="zh-TW" altLang="en-US" sz="1400" b="1" dirty="0">
                          <a:solidFill>
                            <a:schemeClr val="bg1"/>
                          </a:solidFill>
                          <a:latin typeface="華康中圓體" panose="020F0509000000000000" pitchFamily="49" charset="-120"/>
                          <a:ea typeface="華康中圓體" panose="020F0509000000000000" pitchFamily="49" charset="-120"/>
                        </a:rPr>
                        <a:t>非洲</a:t>
                      </a:r>
                    </a:p>
                  </a:txBody>
                  <a:tcPr anchor="ctr">
                    <a:solidFill>
                      <a:schemeClr val="accent1">
                        <a:lumMod val="75000"/>
                      </a:schemeClr>
                    </a:solidFill>
                  </a:tcPr>
                </a:tc>
                <a:tc>
                  <a:txBody>
                    <a:bodyPr/>
                    <a:lstStyle/>
                    <a:p>
                      <a:r>
                        <a:rPr lang="zh-TW" altLang="en-US" sz="1400" b="1" dirty="0">
                          <a:solidFill>
                            <a:schemeClr val="bg1"/>
                          </a:solidFill>
                          <a:latin typeface="華康中圓體" panose="020F0509000000000000" pitchFamily="49" charset="-120"/>
                          <a:ea typeface="華康中圓體" panose="020F0509000000000000" pitchFamily="49" charset="-120"/>
                        </a:rPr>
                        <a:t>大洋洲</a:t>
                      </a:r>
                    </a:p>
                  </a:txBody>
                  <a:tcPr anchor="ctr">
                    <a:solidFill>
                      <a:schemeClr val="accent1">
                        <a:lumMod val="75000"/>
                      </a:schemeClr>
                    </a:solidFill>
                  </a:tcPr>
                </a:tc>
                <a:tc>
                  <a:txBody>
                    <a:bodyPr/>
                    <a:lstStyle/>
                    <a:p>
                      <a:r>
                        <a:rPr lang="zh-TW" altLang="en-US" sz="1400" b="1" dirty="0">
                          <a:solidFill>
                            <a:schemeClr val="bg1"/>
                          </a:solidFill>
                          <a:latin typeface="華康中圓體" panose="020F0509000000000000" pitchFamily="49" charset="-120"/>
                          <a:ea typeface="華康中圓體" panose="020F0509000000000000" pitchFamily="49" charset="-120"/>
                        </a:rPr>
                        <a:t>陸港澳</a:t>
                      </a:r>
                    </a:p>
                  </a:txBody>
                  <a:tcPr anchor="ctr">
                    <a:solidFill>
                      <a:schemeClr val="accent1">
                        <a:lumMod val="75000"/>
                      </a:schemeClr>
                    </a:solidFill>
                  </a:tcPr>
                </a:tc>
                <a:tc>
                  <a:txBody>
                    <a:bodyPr/>
                    <a:lstStyle/>
                    <a:p>
                      <a:r>
                        <a:rPr lang="zh-TW" altLang="en-US" sz="1400" b="1" dirty="0">
                          <a:solidFill>
                            <a:schemeClr val="bg1"/>
                          </a:solidFill>
                          <a:latin typeface="華康中圓體" panose="020F0509000000000000" pitchFamily="49" charset="-120"/>
                          <a:ea typeface="華康中圓體" panose="020F0509000000000000" pitchFamily="49" charset="-120"/>
                        </a:rPr>
                        <a:t>合計</a:t>
                      </a:r>
                    </a:p>
                  </a:txBody>
                  <a:tcPr anchor="ctr">
                    <a:solidFill>
                      <a:schemeClr val="accent1">
                        <a:lumMod val="75000"/>
                      </a:schemeClr>
                    </a:solidFill>
                  </a:tcPr>
                </a:tc>
                <a:extLst>
                  <a:ext uri="{0D108BD9-81ED-4DB2-BD59-A6C34878D82A}">
                    <a16:rowId xmlns="" xmlns:a16="http://schemas.microsoft.com/office/drawing/2014/main" val="10001"/>
                  </a:ext>
                </a:extLst>
              </a:tr>
              <a:tr h="314423">
                <a:tc>
                  <a:txBody>
                    <a:bodyPr/>
                    <a:lstStyle/>
                    <a:p>
                      <a:r>
                        <a:rPr lang="zh-TW" altLang="en-US" sz="1400" b="1" dirty="0">
                          <a:latin typeface="華康中圓體" panose="020F0509000000000000" pitchFamily="49" charset="-120"/>
                          <a:ea typeface="華康中圓體" panose="020F0509000000000000" pitchFamily="49" charset="-120"/>
                        </a:rPr>
                        <a:t>合作國家數</a:t>
                      </a:r>
                    </a:p>
                  </a:txBody>
                  <a:tcPr anchor="ctr"/>
                </a:tc>
                <a:tc>
                  <a:txBody>
                    <a:bodyPr/>
                    <a:lstStyle/>
                    <a:p>
                      <a:r>
                        <a:rPr lang="en-US" altLang="zh-TW" sz="1400" dirty="0">
                          <a:latin typeface="華康中圓體" panose="020F0509000000000000" pitchFamily="49" charset="-120"/>
                          <a:ea typeface="華康中圓體" panose="020F0509000000000000" pitchFamily="49" charset="-120"/>
                        </a:rPr>
                        <a:t>6</a:t>
                      </a:r>
                    </a:p>
                  </a:txBody>
                  <a:tcPr anchor="ctr"/>
                </a:tc>
                <a:tc>
                  <a:txBody>
                    <a:bodyPr/>
                    <a:lstStyle/>
                    <a:p>
                      <a:r>
                        <a:rPr lang="en-US" altLang="zh-TW" sz="1400" dirty="0">
                          <a:latin typeface="華康中圓體" panose="020F0509000000000000" pitchFamily="49" charset="-120"/>
                          <a:ea typeface="華康中圓體" panose="020F0509000000000000" pitchFamily="49" charset="-120"/>
                        </a:rPr>
                        <a:t>20</a:t>
                      </a:r>
                    </a:p>
                  </a:txBody>
                  <a:tcPr anchor="ctr"/>
                </a:tc>
                <a:tc>
                  <a:txBody>
                    <a:bodyPr/>
                    <a:lstStyle/>
                    <a:p>
                      <a:r>
                        <a:rPr lang="en-US" altLang="zh-TW" sz="1400" dirty="0">
                          <a:latin typeface="華康中圓體" panose="020F0509000000000000" pitchFamily="49" charset="-120"/>
                          <a:ea typeface="華康中圓體" panose="020F0509000000000000" pitchFamily="49" charset="-120"/>
                        </a:rPr>
                        <a:t>8</a:t>
                      </a:r>
                    </a:p>
                  </a:txBody>
                  <a:tcPr anchor="ctr"/>
                </a:tc>
                <a:tc>
                  <a:txBody>
                    <a:bodyPr/>
                    <a:lstStyle/>
                    <a:p>
                      <a:r>
                        <a:rPr lang="en-US" altLang="zh-TW" sz="1400">
                          <a:latin typeface="華康中圓體" panose="020F0509000000000000" pitchFamily="49" charset="-120"/>
                          <a:ea typeface="華康中圓體" panose="020F0509000000000000" pitchFamily="49" charset="-120"/>
                        </a:rPr>
                        <a:t>-</a:t>
                      </a:r>
                    </a:p>
                  </a:txBody>
                  <a:tcPr anchor="ctr"/>
                </a:tc>
                <a:tc>
                  <a:txBody>
                    <a:bodyPr/>
                    <a:lstStyle/>
                    <a:p>
                      <a:r>
                        <a:rPr lang="en-US" altLang="zh-TW" sz="1400">
                          <a:latin typeface="華康中圓體" panose="020F0509000000000000" pitchFamily="49" charset="-120"/>
                          <a:ea typeface="華康中圓體" panose="020F0509000000000000" pitchFamily="49" charset="-120"/>
                        </a:rPr>
                        <a:t>2</a:t>
                      </a:r>
                    </a:p>
                  </a:txBody>
                  <a:tcPr anchor="ctr"/>
                </a:tc>
                <a:tc>
                  <a:txBody>
                    <a:bodyPr/>
                    <a:lstStyle/>
                    <a:p>
                      <a:r>
                        <a:rPr lang="en-US" altLang="zh-TW" sz="1400">
                          <a:latin typeface="華康中圓體" panose="020F0509000000000000" pitchFamily="49" charset="-120"/>
                          <a:ea typeface="華康中圓體" panose="020F0509000000000000" pitchFamily="49" charset="-120"/>
                        </a:rPr>
                        <a:t>3</a:t>
                      </a:r>
                    </a:p>
                  </a:txBody>
                  <a:tcPr anchor="ctr"/>
                </a:tc>
                <a:tc>
                  <a:txBody>
                    <a:bodyPr/>
                    <a:lstStyle/>
                    <a:p>
                      <a:r>
                        <a:rPr lang="en-US" altLang="zh-TW" sz="1400" b="0" dirty="0">
                          <a:latin typeface="華康中圓體" panose="020F0509000000000000" pitchFamily="49" charset="-120"/>
                          <a:ea typeface="華康中圓體" panose="020F0509000000000000" pitchFamily="49" charset="-120"/>
                        </a:rPr>
                        <a:t>39</a:t>
                      </a:r>
                      <a:endParaRPr lang="zh-TW" altLang="en-US" sz="1400" b="0" dirty="0">
                        <a:latin typeface="華康中圓體" panose="020F0509000000000000" pitchFamily="49" charset="-120"/>
                        <a:ea typeface="華康中圓體" panose="020F0509000000000000" pitchFamily="49" charset="-120"/>
                      </a:endParaRPr>
                    </a:p>
                  </a:txBody>
                  <a:tcPr anchor="ctr"/>
                </a:tc>
                <a:extLst>
                  <a:ext uri="{0D108BD9-81ED-4DB2-BD59-A6C34878D82A}">
                    <a16:rowId xmlns="" xmlns:a16="http://schemas.microsoft.com/office/drawing/2014/main" val="10002"/>
                  </a:ext>
                </a:extLst>
              </a:tr>
              <a:tr h="268867">
                <a:tc>
                  <a:txBody>
                    <a:bodyPr/>
                    <a:lstStyle/>
                    <a:p>
                      <a:r>
                        <a:rPr lang="zh-TW" altLang="en-US" sz="1400" b="1" dirty="0">
                          <a:latin typeface="華康中圓體" panose="020F0509000000000000" pitchFamily="49" charset="-120"/>
                          <a:ea typeface="華康中圓體" panose="020F0509000000000000" pitchFamily="49" charset="-120"/>
                        </a:rPr>
                        <a:t>姊妹校</a:t>
                      </a:r>
                    </a:p>
                  </a:txBody>
                  <a:tcPr anchor="ctr"/>
                </a:tc>
                <a:tc>
                  <a:txBody>
                    <a:bodyPr/>
                    <a:lstStyle/>
                    <a:p>
                      <a:r>
                        <a:rPr lang="en-US" altLang="zh-TW" sz="1400">
                          <a:latin typeface="華康中圓體" panose="020F0509000000000000" pitchFamily="49" charset="-120"/>
                          <a:ea typeface="華康中圓體" panose="020F0509000000000000" pitchFamily="49" charset="-120"/>
                        </a:rPr>
                        <a:t>54</a:t>
                      </a:r>
                    </a:p>
                  </a:txBody>
                  <a:tcPr anchor="ctr"/>
                </a:tc>
                <a:tc>
                  <a:txBody>
                    <a:bodyPr/>
                    <a:lstStyle/>
                    <a:p>
                      <a:r>
                        <a:rPr lang="en-US" altLang="zh-TW" sz="1400" dirty="0">
                          <a:latin typeface="華康中圓體" panose="020F0509000000000000" pitchFamily="49" charset="-120"/>
                          <a:ea typeface="華康中圓體" panose="020F0509000000000000" pitchFamily="49" charset="-120"/>
                        </a:rPr>
                        <a:t>67</a:t>
                      </a:r>
                    </a:p>
                  </a:txBody>
                  <a:tcPr anchor="ctr"/>
                </a:tc>
                <a:tc>
                  <a:txBody>
                    <a:bodyPr/>
                    <a:lstStyle/>
                    <a:p>
                      <a:r>
                        <a:rPr lang="en-US" altLang="zh-TW" sz="1400" dirty="0" smtClean="0">
                          <a:latin typeface="華康中圓體" panose="020F0509000000000000" pitchFamily="49" charset="-120"/>
                          <a:ea typeface="華康中圓體" panose="020F0509000000000000" pitchFamily="49" charset="-120"/>
                        </a:rPr>
                        <a:t>92</a:t>
                      </a:r>
                      <a:endParaRPr lang="en-US" altLang="zh-TW" sz="1400" dirty="0">
                        <a:latin typeface="華康中圓體" panose="020F0509000000000000" pitchFamily="49" charset="-120"/>
                        <a:ea typeface="華康中圓體" panose="020F0509000000000000" pitchFamily="49" charset="-120"/>
                      </a:endParaRPr>
                    </a:p>
                  </a:txBody>
                  <a:tcPr anchor="ctr"/>
                </a:tc>
                <a:tc>
                  <a:txBody>
                    <a:bodyPr/>
                    <a:lstStyle/>
                    <a:p>
                      <a:r>
                        <a:rPr lang="en-US" altLang="zh-TW" sz="1400" dirty="0">
                          <a:latin typeface="華康中圓體" panose="020F0509000000000000" pitchFamily="49" charset="-120"/>
                          <a:ea typeface="華康中圓體" panose="020F0509000000000000" pitchFamily="49" charset="-120"/>
                        </a:rPr>
                        <a:t>-</a:t>
                      </a:r>
                    </a:p>
                  </a:txBody>
                  <a:tcPr anchor="ctr"/>
                </a:tc>
                <a:tc>
                  <a:txBody>
                    <a:bodyPr/>
                    <a:lstStyle/>
                    <a:p>
                      <a:r>
                        <a:rPr lang="en-US" altLang="zh-TW" sz="1400" dirty="0">
                          <a:latin typeface="華康中圓體" panose="020F0509000000000000" pitchFamily="49" charset="-120"/>
                          <a:ea typeface="華康中圓體" panose="020F0509000000000000" pitchFamily="49" charset="-120"/>
                        </a:rPr>
                        <a:t>11</a:t>
                      </a:r>
                    </a:p>
                  </a:txBody>
                  <a:tcPr anchor="ctr"/>
                </a:tc>
                <a:tc>
                  <a:txBody>
                    <a:bodyPr/>
                    <a:lstStyle/>
                    <a:p>
                      <a:r>
                        <a:rPr lang="en-US" altLang="zh-TW" sz="1400">
                          <a:latin typeface="華康中圓體" panose="020F0509000000000000" pitchFamily="49" charset="-120"/>
                          <a:ea typeface="華康中圓體" panose="020F0509000000000000" pitchFamily="49" charset="-120"/>
                        </a:rPr>
                        <a:t>62</a:t>
                      </a:r>
                    </a:p>
                  </a:txBody>
                  <a:tcPr anchor="ctr"/>
                </a:tc>
                <a:tc>
                  <a:txBody>
                    <a:bodyPr/>
                    <a:lstStyle/>
                    <a:p>
                      <a:r>
                        <a:rPr lang="en-US" altLang="zh-TW" sz="1400" b="0" dirty="0" smtClean="0">
                          <a:latin typeface="華康中圓體" panose="020F0509000000000000" pitchFamily="49" charset="-120"/>
                          <a:ea typeface="華康中圓體" panose="020F0509000000000000" pitchFamily="49" charset="-120"/>
                        </a:rPr>
                        <a:t>286</a:t>
                      </a:r>
                      <a:endParaRPr lang="zh-TW" altLang="en-US" sz="1400" b="0" dirty="0">
                        <a:latin typeface="華康中圓體" panose="020F0509000000000000" pitchFamily="49" charset="-120"/>
                        <a:ea typeface="華康中圓體" panose="020F0509000000000000" pitchFamily="49" charset="-120"/>
                      </a:endParaRPr>
                    </a:p>
                  </a:txBody>
                  <a:tcPr anchor="ctr"/>
                </a:tc>
                <a:extLst>
                  <a:ext uri="{0D108BD9-81ED-4DB2-BD59-A6C34878D82A}">
                    <a16:rowId xmlns="" xmlns:a16="http://schemas.microsoft.com/office/drawing/2014/main" val="10003"/>
                  </a:ext>
                </a:extLst>
              </a:tr>
              <a:tr h="314423">
                <a:tc>
                  <a:txBody>
                    <a:bodyPr/>
                    <a:lstStyle/>
                    <a:p>
                      <a:r>
                        <a:rPr lang="en-US" sz="1400" b="1">
                          <a:latin typeface="華康中圓體" panose="020F0509000000000000" pitchFamily="49" charset="-120"/>
                          <a:ea typeface="華康中圓體" panose="020F0509000000000000" pitchFamily="49" charset="-120"/>
                        </a:rPr>
                        <a:t>MOU</a:t>
                      </a:r>
                    </a:p>
                  </a:txBody>
                  <a:tcPr anchor="ctr"/>
                </a:tc>
                <a:tc>
                  <a:txBody>
                    <a:bodyPr/>
                    <a:lstStyle/>
                    <a:p>
                      <a:r>
                        <a:rPr lang="en-US" altLang="zh-TW" sz="1400" dirty="0">
                          <a:latin typeface="華康中圓體" panose="020F0509000000000000" pitchFamily="49" charset="-120"/>
                          <a:ea typeface="華康中圓體" panose="020F0509000000000000" pitchFamily="49" charset="-120"/>
                        </a:rPr>
                        <a:t>56</a:t>
                      </a:r>
                    </a:p>
                  </a:txBody>
                  <a:tcPr anchor="ctr"/>
                </a:tc>
                <a:tc>
                  <a:txBody>
                    <a:bodyPr/>
                    <a:lstStyle/>
                    <a:p>
                      <a:r>
                        <a:rPr lang="en-US" altLang="zh-TW" sz="1400">
                          <a:latin typeface="華康中圓體" panose="020F0509000000000000" pitchFamily="49" charset="-120"/>
                          <a:ea typeface="華康中圓體" panose="020F0509000000000000" pitchFamily="49" charset="-120"/>
                        </a:rPr>
                        <a:t>71</a:t>
                      </a:r>
                    </a:p>
                  </a:txBody>
                  <a:tcPr anchor="ctr"/>
                </a:tc>
                <a:tc>
                  <a:txBody>
                    <a:bodyPr/>
                    <a:lstStyle/>
                    <a:p>
                      <a:r>
                        <a:rPr lang="en-US" altLang="zh-TW" sz="1400" dirty="0" smtClean="0">
                          <a:latin typeface="華康中圓體" panose="020F0509000000000000" pitchFamily="49" charset="-120"/>
                          <a:ea typeface="華康中圓體" panose="020F0509000000000000" pitchFamily="49" charset="-120"/>
                        </a:rPr>
                        <a:t>112</a:t>
                      </a:r>
                      <a:endParaRPr lang="en-US" altLang="zh-TW" sz="1400" dirty="0">
                        <a:latin typeface="華康中圓體" panose="020F0509000000000000" pitchFamily="49" charset="-120"/>
                        <a:ea typeface="華康中圓體" panose="020F0509000000000000" pitchFamily="49" charset="-120"/>
                      </a:endParaRPr>
                    </a:p>
                  </a:txBody>
                  <a:tcPr anchor="ctr"/>
                </a:tc>
                <a:tc>
                  <a:txBody>
                    <a:bodyPr/>
                    <a:lstStyle/>
                    <a:p>
                      <a:r>
                        <a:rPr lang="en-US" altLang="zh-TW" sz="1400" dirty="0">
                          <a:latin typeface="華康中圓體" panose="020F0509000000000000" pitchFamily="49" charset="-120"/>
                          <a:ea typeface="華康中圓體" panose="020F0509000000000000" pitchFamily="49" charset="-120"/>
                        </a:rPr>
                        <a:t>-</a:t>
                      </a:r>
                    </a:p>
                  </a:txBody>
                  <a:tcPr anchor="ctr"/>
                </a:tc>
                <a:tc>
                  <a:txBody>
                    <a:bodyPr/>
                    <a:lstStyle/>
                    <a:p>
                      <a:r>
                        <a:rPr lang="en-US" altLang="zh-TW" sz="1400" dirty="0">
                          <a:latin typeface="華康中圓體" panose="020F0509000000000000" pitchFamily="49" charset="-120"/>
                          <a:ea typeface="華康中圓體" panose="020F0509000000000000" pitchFamily="49" charset="-120"/>
                        </a:rPr>
                        <a:t>12</a:t>
                      </a:r>
                    </a:p>
                  </a:txBody>
                  <a:tcPr anchor="ctr"/>
                </a:tc>
                <a:tc>
                  <a:txBody>
                    <a:bodyPr/>
                    <a:lstStyle/>
                    <a:p>
                      <a:r>
                        <a:rPr lang="en-US" altLang="zh-TW" sz="1400" dirty="0">
                          <a:latin typeface="華康中圓體" panose="020F0509000000000000" pitchFamily="49" charset="-120"/>
                          <a:ea typeface="華康中圓體" panose="020F0509000000000000" pitchFamily="49" charset="-120"/>
                        </a:rPr>
                        <a:t>92</a:t>
                      </a:r>
                    </a:p>
                  </a:txBody>
                  <a:tcPr anchor="ctr"/>
                </a:tc>
                <a:tc>
                  <a:txBody>
                    <a:bodyPr/>
                    <a:lstStyle/>
                    <a:p>
                      <a:r>
                        <a:rPr lang="en-US" altLang="zh-TW" sz="1400" b="0" dirty="0" smtClean="0">
                          <a:latin typeface="華康中圓體" panose="020F0509000000000000" pitchFamily="49" charset="-120"/>
                          <a:ea typeface="華康中圓體" panose="020F0509000000000000" pitchFamily="49" charset="-120"/>
                        </a:rPr>
                        <a:t>343</a:t>
                      </a:r>
                      <a:endParaRPr lang="zh-TW" altLang="en-US" sz="1400" b="0" dirty="0">
                        <a:latin typeface="華康中圓體" panose="020F0509000000000000" pitchFamily="49" charset="-120"/>
                        <a:ea typeface="華康中圓體" panose="020F0509000000000000" pitchFamily="49" charset="-120"/>
                      </a:endParaRPr>
                    </a:p>
                  </a:txBody>
                  <a:tcPr anchor="ctr"/>
                </a:tc>
                <a:extLst>
                  <a:ext uri="{0D108BD9-81ED-4DB2-BD59-A6C34878D82A}">
                    <a16:rowId xmlns="" xmlns:a16="http://schemas.microsoft.com/office/drawing/2014/main" val="10004"/>
                  </a:ext>
                </a:extLst>
              </a:tr>
              <a:tr h="314423">
                <a:tc>
                  <a:txBody>
                    <a:bodyPr/>
                    <a:lstStyle/>
                    <a:p>
                      <a:r>
                        <a:rPr lang="zh-TW" altLang="en-US" sz="1400" b="1">
                          <a:latin typeface="華康中圓體" panose="020F0509000000000000" pitchFamily="49" charset="-120"/>
                          <a:ea typeface="華康中圓體" panose="020F0509000000000000" pitchFamily="49" charset="-120"/>
                        </a:rPr>
                        <a:t>學生交換</a:t>
                      </a:r>
                    </a:p>
                  </a:txBody>
                  <a:tcPr anchor="ctr"/>
                </a:tc>
                <a:tc>
                  <a:txBody>
                    <a:bodyPr/>
                    <a:lstStyle/>
                    <a:p>
                      <a:r>
                        <a:rPr lang="en-US" altLang="zh-TW" sz="1400" dirty="0">
                          <a:latin typeface="華康中圓體" panose="020F0509000000000000" pitchFamily="49" charset="-120"/>
                          <a:ea typeface="華康中圓體" panose="020F0509000000000000" pitchFamily="49" charset="-120"/>
                        </a:rPr>
                        <a:t>30</a:t>
                      </a:r>
                    </a:p>
                  </a:txBody>
                  <a:tcPr anchor="ctr"/>
                </a:tc>
                <a:tc>
                  <a:txBody>
                    <a:bodyPr/>
                    <a:lstStyle/>
                    <a:p>
                      <a:r>
                        <a:rPr lang="en-US" altLang="zh-TW" sz="1400">
                          <a:latin typeface="華康中圓體" panose="020F0509000000000000" pitchFamily="49" charset="-120"/>
                          <a:ea typeface="華康中圓體" panose="020F0509000000000000" pitchFamily="49" charset="-120"/>
                        </a:rPr>
                        <a:t>34</a:t>
                      </a:r>
                    </a:p>
                  </a:txBody>
                  <a:tcPr anchor="ctr"/>
                </a:tc>
                <a:tc>
                  <a:txBody>
                    <a:bodyPr/>
                    <a:lstStyle/>
                    <a:p>
                      <a:r>
                        <a:rPr lang="en-US" altLang="zh-TW" sz="1400">
                          <a:latin typeface="華康中圓體" panose="020F0509000000000000" pitchFamily="49" charset="-120"/>
                          <a:ea typeface="華康中圓體" panose="020F0509000000000000" pitchFamily="49" charset="-120"/>
                        </a:rPr>
                        <a:t>69</a:t>
                      </a:r>
                    </a:p>
                  </a:txBody>
                  <a:tcPr anchor="ctr"/>
                </a:tc>
                <a:tc>
                  <a:txBody>
                    <a:bodyPr/>
                    <a:lstStyle/>
                    <a:p>
                      <a:r>
                        <a:rPr lang="en-US" altLang="zh-TW" sz="1400" dirty="0">
                          <a:latin typeface="華康中圓體" panose="020F0509000000000000" pitchFamily="49" charset="-120"/>
                          <a:ea typeface="華康中圓體" panose="020F0509000000000000" pitchFamily="49" charset="-120"/>
                        </a:rPr>
                        <a:t>-</a:t>
                      </a:r>
                    </a:p>
                  </a:txBody>
                  <a:tcPr anchor="ctr"/>
                </a:tc>
                <a:tc>
                  <a:txBody>
                    <a:bodyPr/>
                    <a:lstStyle/>
                    <a:p>
                      <a:r>
                        <a:rPr lang="en-US" altLang="zh-TW" sz="1400" dirty="0">
                          <a:latin typeface="華康中圓體" panose="020F0509000000000000" pitchFamily="49" charset="-120"/>
                          <a:ea typeface="華康中圓體" panose="020F0509000000000000" pitchFamily="49" charset="-120"/>
                        </a:rPr>
                        <a:t>5</a:t>
                      </a:r>
                    </a:p>
                  </a:txBody>
                  <a:tcPr anchor="ctr"/>
                </a:tc>
                <a:tc>
                  <a:txBody>
                    <a:bodyPr/>
                    <a:lstStyle/>
                    <a:p>
                      <a:r>
                        <a:rPr lang="en-US" altLang="zh-TW" sz="1400" dirty="0">
                          <a:latin typeface="華康中圓體" panose="020F0509000000000000" pitchFamily="49" charset="-120"/>
                          <a:ea typeface="華康中圓體" panose="020F0509000000000000" pitchFamily="49" charset="-120"/>
                        </a:rPr>
                        <a:t>70</a:t>
                      </a:r>
                    </a:p>
                  </a:txBody>
                  <a:tcPr anchor="ctr"/>
                </a:tc>
                <a:tc>
                  <a:txBody>
                    <a:bodyPr/>
                    <a:lstStyle/>
                    <a:p>
                      <a:r>
                        <a:rPr lang="en-US" altLang="zh-TW" sz="1400" b="0">
                          <a:latin typeface="華康中圓體" panose="020F0509000000000000" pitchFamily="49" charset="-120"/>
                          <a:ea typeface="華康中圓體" panose="020F0509000000000000" pitchFamily="49" charset="-120"/>
                        </a:rPr>
                        <a:t>208</a:t>
                      </a:r>
                      <a:endParaRPr lang="zh-TW" altLang="en-US" sz="1400" b="0">
                        <a:latin typeface="華康中圓體" panose="020F0509000000000000" pitchFamily="49" charset="-120"/>
                        <a:ea typeface="華康中圓體" panose="020F0509000000000000" pitchFamily="49" charset="-120"/>
                      </a:endParaRPr>
                    </a:p>
                  </a:txBody>
                  <a:tcPr anchor="ctr"/>
                </a:tc>
                <a:extLst>
                  <a:ext uri="{0D108BD9-81ED-4DB2-BD59-A6C34878D82A}">
                    <a16:rowId xmlns="" xmlns:a16="http://schemas.microsoft.com/office/drawing/2014/main" val="10005"/>
                  </a:ext>
                </a:extLst>
              </a:tr>
              <a:tr h="314423">
                <a:tc>
                  <a:txBody>
                    <a:bodyPr/>
                    <a:lstStyle/>
                    <a:p>
                      <a:r>
                        <a:rPr lang="zh-TW" altLang="en-US" sz="1400" b="1">
                          <a:latin typeface="華康中圓體" panose="020F0509000000000000" pitchFamily="49" charset="-120"/>
                          <a:ea typeface="華康中圓體" panose="020F0509000000000000" pitchFamily="49" charset="-120"/>
                        </a:rPr>
                        <a:t>教師交換</a:t>
                      </a:r>
                    </a:p>
                  </a:txBody>
                  <a:tcPr anchor="ctr"/>
                </a:tc>
                <a:tc>
                  <a:txBody>
                    <a:bodyPr/>
                    <a:lstStyle/>
                    <a:p>
                      <a:r>
                        <a:rPr lang="en-US" altLang="zh-TW" sz="1400">
                          <a:latin typeface="華康中圓體" panose="020F0509000000000000" pitchFamily="49" charset="-120"/>
                          <a:ea typeface="華康中圓體" panose="020F0509000000000000" pitchFamily="49" charset="-120"/>
                        </a:rPr>
                        <a:t>13</a:t>
                      </a:r>
                    </a:p>
                  </a:txBody>
                  <a:tcPr anchor="ctr"/>
                </a:tc>
                <a:tc>
                  <a:txBody>
                    <a:bodyPr/>
                    <a:lstStyle/>
                    <a:p>
                      <a:r>
                        <a:rPr lang="en-US" altLang="zh-TW" sz="1400">
                          <a:latin typeface="華康中圓體" panose="020F0509000000000000" pitchFamily="49" charset="-120"/>
                          <a:ea typeface="華康中圓體" panose="020F0509000000000000" pitchFamily="49" charset="-120"/>
                        </a:rPr>
                        <a:t>8</a:t>
                      </a:r>
                    </a:p>
                  </a:txBody>
                  <a:tcPr anchor="ctr"/>
                </a:tc>
                <a:tc>
                  <a:txBody>
                    <a:bodyPr/>
                    <a:lstStyle/>
                    <a:p>
                      <a:r>
                        <a:rPr lang="en-US" altLang="zh-TW" sz="1400">
                          <a:latin typeface="華康中圓體" panose="020F0509000000000000" pitchFamily="49" charset="-120"/>
                          <a:ea typeface="華康中圓體" panose="020F0509000000000000" pitchFamily="49" charset="-120"/>
                        </a:rPr>
                        <a:t>14</a:t>
                      </a:r>
                    </a:p>
                  </a:txBody>
                  <a:tcPr anchor="ctr"/>
                </a:tc>
                <a:tc>
                  <a:txBody>
                    <a:bodyPr/>
                    <a:lstStyle/>
                    <a:p>
                      <a:r>
                        <a:rPr lang="en-US" altLang="zh-TW" sz="1400">
                          <a:latin typeface="華康中圓體" panose="020F0509000000000000" pitchFamily="49" charset="-120"/>
                          <a:ea typeface="華康中圓體" panose="020F0509000000000000" pitchFamily="49" charset="-120"/>
                        </a:rPr>
                        <a:t>-</a:t>
                      </a:r>
                    </a:p>
                  </a:txBody>
                  <a:tcPr anchor="ctr"/>
                </a:tc>
                <a:tc>
                  <a:txBody>
                    <a:bodyPr/>
                    <a:lstStyle/>
                    <a:p>
                      <a:r>
                        <a:rPr lang="en-US" altLang="zh-TW" sz="1400" dirty="0">
                          <a:latin typeface="華康中圓體" panose="020F0509000000000000" pitchFamily="49" charset="-120"/>
                          <a:ea typeface="華康中圓體" panose="020F0509000000000000" pitchFamily="49" charset="-120"/>
                        </a:rPr>
                        <a:t>2</a:t>
                      </a:r>
                    </a:p>
                  </a:txBody>
                  <a:tcPr anchor="ctr"/>
                </a:tc>
                <a:tc>
                  <a:txBody>
                    <a:bodyPr/>
                    <a:lstStyle/>
                    <a:p>
                      <a:r>
                        <a:rPr lang="en-US" altLang="zh-TW" sz="1400" dirty="0">
                          <a:latin typeface="華康中圓體" panose="020F0509000000000000" pitchFamily="49" charset="-120"/>
                          <a:ea typeface="華康中圓體" panose="020F0509000000000000" pitchFamily="49" charset="-120"/>
                        </a:rPr>
                        <a:t>-</a:t>
                      </a:r>
                    </a:p>
                  </a:txBody>
                  <a:tcPr anchor="ctr"/>
                </a:tc>
                <a:tc>
                  <a:txBody>
                    <a:bodyPr/>
                    <a:lstStyle/>
                    <a:p>
                      <a:r>
                        <a:rPr lang="en-US" altLang="zh-TW" sz="1400" b="0" dirty="0">
                          <a:latin typeface="華康中圓體" panose="020F0509000000000000" pitchFamily="49" charset="-120"/>
                          <a:ea typeface="華康中圓體" panose="020F0509000000000000" pitchFamily="49" charset="-120"/>
                        </a:rPr>
                        <a:t>37</a:t>
                      </a:r>
                      <a:endParaRPr lang="zh-TW" altLang="en-US" sz="1400" b="0" dirty="0">
                        <a:latin typeface="華康中圓體" panose="020F0509000000000000" pitchFamily="49" charset="-120"/>
                        <a:ea typeface="華康中圓體" panose="020F0509000000000000" pitchFamily="49" charset="-120"/>
                      </a:endParaRPr>
                    </a:p>
                  </a:txBody>
                  <a:tcPr anchor="ctr"/>
                </a:tc>
                <a:extLst>
                  <a:ext uri="{0D108BD9-81ED-4DB2-BD59-A6C34878D82A}">
                    <a16:rowId xmlns="" xmlns:a16="http://schemas.microsoft.com/office/drawing/2014/main" val="10006"/>
                  </a:ext>
                </a:extLst>
              </a:tr>
              <a:tr h="314423">
                <a:tc>
                  <a:txBody>
                    <a:bodyPr/>
                    <a:lstStyle/>
                    <a:p>
                      <a:r>
                        <a:rPr lang="zh-TW" altLang="en-US" sz="1400" b="1">
                          <a:latin typeface="華康中圓體" panose="020F0509000000000000" pitchFamily="49" charset="-120"/>
                          <a:ea typeface="華康中圓體" panose="020F0509000000000000" pitchFamily="49" charset="-120"/>
                        </a:rPr>
                        <a:t>雙聯協議</a:t>
                      </a:r>
                    </a:p>
                  </a:txBody>
                  <a:tcPr anchor="ctr"/>
                </a:tc>
                <a:tc>
                  <a:txBody>
                    <a:bodyPr/>
                    <a:lstStyle/>
                    <a:p>
                      <a:r>
                        <a:rPr lang="en-US" altLang="zh-TW" sz="1400">
                          <a:latin typeface="華康中圓體" panose="020F0509000000000000" pitchFamily="49" charset="-120"/>
                          <a:ea typeface="華康中圓體" panose="020F0509000000000000" pitchFamily="49" charset="-120"/>
                        </a:rPr>
                        <a:t>12</a:t>
                      </a:r>
                    </a:p>
                  </a:txBody>
                  <a:tcPr anchor="ctr"/>
                </a:tc>
                <a:tc>
                  <a:txBody>
                    <a:bodyPr/>
                    <a:lstStyle/>
                    <a:p>
                      <a:r>
                        <a:rPr lang="en-US" altLang="zh-TW" sz="1400">
                          <a:latin typeface="華康中圓體" panose="020F0509000000000000" pitchFamily="49" charset="-120"/>
                          <a:ea typeface="華康中圓體" panose="020F0509000000000000" pitchFamily="49" charset="-120"/>
                        </a:rPr>
                        <a:t>6</a:t>
                      </a:r>
                    </a:p>
                  </a:txBody>
                  <a:tcPr anchor="ctr"/>
                </a:tc>
                <a:tc>
                  <a:txBody>
                    <a:bodyPr/>
                    <a:lstStyle/>
                    <a:p>
                      <a:r>
                        <a:rPr lang="en-US" altLang="zh-TW" sz="1400">
                          <a:latin typeface="華康中圓體" panose="020F0509000000000000" pitchFamily="49" charset="-120"/>
                          <a:ea typeface="華康中圓體" panose="020F0509000000000000" pitchFamily="49" charset="-120"/>
                        </a:rPr>
                        <a:t>9</a:t>
                      </a:r>
                    </a:p>
                  </a:txBody>
                  <a:tcPr anchor="ctr"/>
                </a:tc>
                <a:tc>
                  <a:txBody>
                    <a:bodyPr/>
                    <a:lstStyle/>
                    <a:p>
                      <a:r>
                        <a:rPr lang="en-US" altLang="zh-TW" sz="1400">
                          <a:latin typeface="華康中圓體" panose="020F0509000000000000" pitchFamily="49" charset="-120"/>
                          <a:ea typeface="華康中圓體" panose="020F0509000000000000" pitchFamily="49" charset="-120"/>
                        </a:rPr>
                        <a:t>-</a:t>
                      </a:r>
                    </a:p>
                  </a:txBody>
                  <a:tcPr anchor="ctr"/>
                </a:tc>
                <a:tc>
                  <a:txBody>
                    <a:bodyPr/>
                    <a:lstStyle/>
                    <a:p>
                      <a:r>
                        <a:rPr lang="en-US" altLang="zh-TW" sz="1400">
                          <a:latin typeface="華康中圓體" panose="020F0509000000000000" pitchFamily="49" charset="-120"/>
                          <a:ea typeface="華康中圓體" panose="020F0509000000000000" pitchFamily="49" charset="-120"/>
                        </a:rPr>
                        <a:t>-</a:t>
                      </a:r>
                    </a:p>
                  </a:txBody>
                  <a:tcPr anchor="ctr"/>
                </a:tc>
                <a:tc>
                  <a:txBody>
                    <a:bodyPr/>
                    <a:lstStyle/>
                    <a:p>
                      <a:r>
                        <a:rPr lang="en-US" altLang="zh-TW" sz="1400" dirty="0">
                          <a:latin typeface="華康中圓體" panose="020F0509000000000000" pitchFamily="49" charset="-120"/>
                          <a:ea typeface="華康中圓體" panose="020F0509000000000000" pitchFamily="49" charset="-120"/>
                        </a:rPr>
                        <a:t>1</a:t>
                      </a:r>
                    </a:p>
                  </a:txBody>
                  <a:tcPr anchor="ctr"/>
                </a:tc>
                <a:tc>
                  <a:txBody>
                    <a:bodyPr/>
                    <a:lstStyle/>
                    <a:p>
                      <a:r>
                        <a:rPr lang="en-US" altLang="zh-TW" sz="1400" b="0" dirty="0">
                          <a:latin typeface="華康中圓體" panose="020F0509000000000000" pitchFamily="49" charset="-120"/>
                          <a:ea typeface="華康中圓體" panose="020F0509000000000000" pitchFamily="49" charset="-120"/>
                        </a:rPr>
                        <a:t>28</a:t>
                      </a:r>
                      <a:endParaRPr lang="zh-TW" altLang="en-US" sz="1400" b="0" dirty="0">
                        <a:latin typeface="華康中圓體" panose="020F0509000000000000" pitchFamily="49" charset="-120"/>
                        <a:ea typeface="華康中圓體" panose="020F0509000000000000" pitchFamily="49" charset="-120"/>
                      </a:endParaRPr>
                    </a:p>
                  </a:txBody>
                  <a:tcPr anchor="ctr"/>
                </a:tc>
                <a:extLst>
                  <a:ext uri="{0D108BD9-81ED-4DB2-BD59-A6C34878D82A}">
                    <a16:rowId xmlns="" xmlns:a16="http://schemas.microsoft.com/office/drawing/2014/main" val="10007"/>
                  </a:ext>
                </a:extLst>
              </a:tr>
              <a:tr h="314423">
                <a:tc>
                  <a:txBody>
                    <a:bodyPr/>
                    <a:lstStyle/>
                    <a:p>
                      <a:r>
                        <a:rPr lang="zh-TW" altLang="en-US" sz="1400" b="1" dirty="0">
                          <a:latin typeface="華康中圓體" panose="020F0509000000000000" pitchFamily="49" charset="-120"/>
                          <a:ea typeface="華康中圓體" panose="020F0509000000000000" pitchFamily="49" charset="-120"/>
                        </a:rPr>
                        <a:t>其他</a:t>
                      </a:r>
                    </a:p>
                  </a:txBody>
                  <a:tcPr anchor="ctr"/>
                </a:tc>
                <a:tc>
                  <a:txBody>
                    <a:bodyPr/>
                    <a:lstStyle/>
                    <a:p>
                      <a:r>
                        <a:rPr lang="en-US" altLang="zh-TW" sz="1400">
                          <a:latin typeface="華康中圓體" panose="020F0509000000000000" pitchFamily="49" charset="-120"/>
                          <a:ea typeface="華康中圓體" panose="020F0509000000000000" pitchFamily="49" charset="-120"/>
                        </a:rPr>
                        <a:t>6</a:t>
                      </a:r>
                    </a:p>
                  </a:txBody>
                  <a:tcPr anchor="ctr"/>
                </a:tc>
                <a:tc>
                  <a:txBody>
                    <a:bodyPr/>
                    <a:lstStyle/>
                    <a:p>
                      <a:r>
                        <a:rPr lang="en-US" altLang="zh-TW" sz="1400">
                          <a:latin typeface="華康中圓體" panose="020F0509000000000000" pitchFamily="49" charset="-120"/>
                          <a:ea typeface="華康中圓體" panose="020F0509000000000000" pitchFamily="49" charset="-120"/>
                        </a:rPr>
                        <a:t>-</a:t>
                      </a:r>
                    </a:p>
                  </a:txBody>
                  <a:tcPr anchor="ctr"/>
                </a:tc>
                <a:tc>
                  <a:txBody>
                    <a:bodyPr/>
                    <a:lstStyle/>
                    <a:p>
                      <a:r>
                        <a:rPr lang="en-US" altLang="zh-TW" sz="1400">
                          <a:latin typeface="華康中圓體" panose="020F0509000000000000" pitchFamily="49" charset="-120"/>
                          <a:ea typeface="華康中圓體" panose="020F0509000000000000" pitchFamily="49" charset="-120"/>
                        </a:rPr>
                        <a:t>5</a:t>
                      </a:r>
                    </a:p>
                  </a:txBody>
                  <a:tcPr anchor="ctr"/>
                </a:tc>
                <a:tc>
                  <a:txBody>
                    <a:bodyPr/>
                    <a:lstStyle/>
                    <a:p>
                      <a:r>
                        <a:rPr lang="en-US" altLang="zh-TW" sz="1400">
                          <a:latin typeface="華康中圓體" panose="020F0509000000000000" pitchFamily="49" charset="-120"/>
                          <a:ea typeface="華康中圓體" panose="020F0509000000000000" pitchFamily="49" charset="-120"/>
                        </a:rPr>
                        <a:t>-</a:t>
                      </a:r>
                    </a:p>
                  </a:txBody>
                  <a:tcPr anchor="ctr"/>
                </a:tc>
                <a:tc>
                  <a:txBody>
                    <a:bodyPr/>
                    <a:lstStyle/>
                    <a:p>
                      <a:r>
                        <a:rPr lang="en-US" altLang="zh-TW" sz="1400">
                          <a:latin typeface="華康中圓體" panose="020F0509000000000000" pitchFamily="49" charset="-120"/>
                          <a:ea typeface="華康中圓體" panose="020F0509000000000000" pitchFamily="49" charset="-120"/>
                        </a:rPr>
                        <a:t>-</a:t>
                      </a:r>
                    </a:p>
                  </a:txBody>
                  <a:tcPr anchor="ctr"/>
                </a:tc>
                <a:tc>
                  <a:txBody>
                    <a:bodyPr/>
                    <a:lstStyle/>
                    <a:p>
                      <a:r>
                        <a:rPr lang="en-US" altLang="zh-TW" sz="1400" dirty="0">
                          <a:latin typeface="華康中圓體" panose="020F0509000000000000" pitchFamily="49" charset="-120"/>
                          <a:ea typeface="華康中圓體" panose="020F0509000000000000" pitchFamily="49" charset="-120"/>
                        </a:rPr>
                        <a:t>1</a:t>
                      </a:r>
                    </a:p>
                  </a:txBody>
                  <a:tcPr anchor="ctr"/>
                </a:tc>
                <a:tc>
                  <a:txBody>
                    <a:bodyPr/>
                    <a:lstStyle/>
                    <a:p>
                      <a:r>
                        <a:rPr lang="en-US" altLang="zh-TW" sz="1400" b="0" dirty="0">
                          <a:latin typeface="華康中圓體" panose="020F0509000000000000" pitchFamily="49" charset="-120"/>
                          <a:ea typeface="華康中圓體" panose="020F0509000000000000" pitchFamily="49" charset="-120"/>
                        </a:rPr>
                        <a:t>12</a:t>
                      </a:r>
                      <a:endParaRPr lang="zh-TW" altLang="en-US" sz="1400" b="0" dirty="0">
                        <a:latin typeface="華康中圓體" panose="020F0509000000000000" pitchFamily="49" charset="-120"/>
                        <a:ea typeface="華康中圓體" panose="020F0509000000000000" pitchFamily="49" charset="-120"/>
                      </a:endParaRPr>
                    </a:p>
                  </a:txBody>
                  <a:tcPr anchor="ctr"/>
                </a:tc>
                <a:extLst>
                  <a:ext uri="{0D108BD9-81ED-4DB2-BD59-A6C34878D82A}">
                    <a16:rowId xmlns="" xmlns:a16="http://schemas.microsoft.com/office/drawing/2014/main" val="10008"/>
                  </a:ext>
                </a:extLst>
              </a:tr>
            </a:tbl>
          </a:graphicData>
        </a:graphic>
      </p:graphicFrame>
    </p:spTree>
    <p:extLst>
      <p:ext uri="{BB962C8B-B14F-4D97-AF65-F5344CB8AC3E}">
        <p14:creationId xmlns:p14="http://schemas.microsoft.com/office/powerpoint/2010/main" val="35383970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42359" y="66855"/>
            <a:ext cx="683212" cy="685670"/>
          </a:xfrm>
          <a:prstGeom prst="rect">
            <a:avLst/>
          </a:prstGeom>
        </p:spPr>
      </p:pic>
      <p:sp>
        <p:nvSpPr>
          <p:cNvPr id="6" name="文字方塊 5"/>
          <p:cNvSpPr txBox="1"/>
          <p:nvPr/>
        </p:nvSpPr>
        <p:spPr>
          <a:xfrm>
            <a:off x="3923934" y="136524"/>
            <a:ext cx="2492990" cy="400110"/>
          </a:xfrm>
          <a:prstGeom prst="rect">
            <a:avLst/>
          </a:prstGeom>
          <a:noFill/>
        </p:spPr>
        <p:txBody>
          <a:bodyPr wrap="none" rtlCol="0">
            <a:spAutoFit/>
          </a:bodyPr>
          <a:lstStyle/>
          <a:p>
            <a:r>
              <a:rPr lang="zh-TW" altLang="zh-TW" sz="2000" b="1" dirty="0">
                <a:solidFill>
                  <a:srgbClr val="0000CC"/>
                </a:solidFill>
                <a:latin typeface="華康中圓體" panose="020F0509000000000000" pitchFamily="49" charset="-120"/>
                <a:ea typeface="華康中圓體" panose="020F0509000000000000" pitchFamily="49" charset="-120"/>
              </a:rPr>
              <a:t>大學只能在台灣讀？</a:t>
            </a:r>
          </a:p>
        </p:txBody>
      </p:sp>
      <p:sp>
        <p:nvSpPr>
          <p:cNvPr id="14" name="Line 11"/>
          <p:cNvSpPr>
            <a:spLocks noChangeShapeType="1"/>
          </p:cNvSpPr>
          <p:nvPr/>
        </p:nvSpPr>
        <p:spPr bwMode="auto">
          <a:xfrm flipH="1">
            <a:off x="3995666" y="563893"/>
            <a:ext cx="5263395" cy="21494"/>
          </a:xfrm>
          <a:prstGeom prst="line">
            <a:avLst/>
          </a:prstGeom>
          <a:noFill/>
          <a:ln w="25400">
            <a:solidFill>
              <a:schemeClr val="bg1">
                <a:lumMod val="65000"/>
              </a:schemeClr>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latin typeface="華康中圓體" panose="020F0509000000000000" pitchFamily="49" charset="-120"/>
              <a:ea typeface="華康中圓體" panose="020F0509000000000000" pitchFamily="49" charset="-120"/>
            </a:endParaRPr>
          </a:p>
        </p:txBody>
      </p:sp>
      <p:pic>
        <p:nvPicPr>
          <p:cNvPr id="21" name="圖片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981" y="172009"/>
            <a:ext cx="2490991" cy="660303"/>
          </a:xfrm>
          <a:prstGeom prst="rect">
            <a:avLst/>
          </a:prstGeom>
        </p:spPr>
      </p:pic>
      <p:sp>
        <p:nvSpPr>
          <p:cNvPr id="27" name="文字方塊 26"/>
          <p:cNvSpPr txBox="1"/>
          <p:nvPr/>
        </p:nvSpPr>
        <p:spPr>
          <a:xfrm>
            <a:off x="910642" y="1051523"/>
            <a:ext cx="3647152" cy="1631216"/>
          </a:xfrm>
          <a:prstGeom prst="rect">
            <a:avLst/>
          </a:prstGeom>
          <a:noFill/>
        </p:spPr>
        <p:txBody>
          <a:bodyPr wrap="none" rtlCol="0">
            <a:spAutoFit/>
          </a:bodyPr>
          <a:lstStyle/>
          <a:p>
            <a:r>
              <a:rPr lang="en-US" altLang="zh-TW" sz="2000" b="1" dirty="0" smtClean="0">
                <a:latin typeface="華康中圓體" panose="020F0509000000000000" pitchFamily="49" charset="-120"/>
                <a:ea typeface="華康中圓體" panose="020F0509000000000000" pitchFamily="49" charset="-120"/>
              </a:rPr>
              <a:t>(</a:t>
            </a:r>
            <a:r>
              <a:rPr lang="en-US" altLang="zh-TW" sz="2000" b="1" dirty="0">
                <a:latin typeface="華康中圓體" panose="020F0509000000000000" pitchFamily="49" charset="-120"/>
                <a:ea typeface="華康中圓體" panose="020F0509000000000000" pitchFamily="49" charset="-120"/>
              </a:rPr>
              <a:t>3</a:t>
            </a:r>
            <a:r>
              <a:rPr lang="en-US" altLang="zh-TW" sz="2000" b="1" dirty="0" smtClean="0">
                <a:latin typeface="華康中圓體" panose="020F0509000000000000" pitchFamily="49" charset="-120"/>
                <a:ea typeface="華康中圓體" panose="020F0509000000000000" pitchFamily="49" charset="-120"/>
              </a:rPr>
              <a:t>)</a:t>
            </a:r>
            <a:r>
              <a:rPr lang="zh-TW" altLang="en-US" sz="2000" b="1" dirty="0">
                <a:latin typeface="華康中圓體" panose="020F0509000000000000" pitchFamily="49" charset="-120"/>
                <a:ea typeface="華康中圓體" panose="020F0509000000000000" pitchFamily="49" charset="-120"/>
              </a:rPr>
              <a:t>本校各類境外短期研修補助</a:t>
            </a:r>
            <a:endParaRPr lang="zh-TW" altLang="zh-TW" sz="2000" b="1" dirty="0">
              <a:latin typeface="華康中圓體" panose="020F0509000000000000" pitchFamily="49" charset="-120"/>
              <a:ea typeface="華康中圓體" panose="020F0509000000000000" pitchFamily="49" charset="-120"/>
            </a:endParaRPr>
          </a:p>
          <a:p>
            <a:endParaRPr lang="zh-TW" altLang="zh-TW" sz="2000" b="1" dirty="0">
              <a:latin typeface="華康中圓體" panose="020F0509000000000000" pitchFamily="49" charset="-120"/>
              <a:ea typeface="華康中圓體" panose="020F0509000000000000" pitchFamily="49" charset="-120"/>
            </a:endParaRPr>
          </a:p>
          <a:p>
            <a:endParaRPr lang="zh-TW" altLang="en-US" sz="2000" b="1" dirty="0">
              <a:latin typeface="華康中圓體" panose="020F0509000000000000" pitchFamily="49" charset="-120"/>
              <a:ea typeface="華康中圓體" panose="020F0509000000000000" pitchFamily="49" charset="-120"/>
            </a:endParaRPr>
          </a:p>
          <a:p>
            <a:endParaRPr lang="zh-TW" altLang="en-US" sz="2000" b="1" dirty="0">
              <a:latin typeface="華康中圓體" panose="020F0509000000000000" pitchFamily="49" charset="-120"/>
              <a:ea typeface="華康中圓體" panose="020F0509000000000000" pitchFamily="49" charset="-120"/>
            </a:endParaRPr>
          </a:p>
          <a:p>
            <a:endParaRPr lang="zh-TW" altLang="en-US" sz="2000" b="1" dirty="0">
              <a:latin typeface="華康中圓體" panose="020F0509000000000000" pitchFamily="49" charset="-120"/>
              <a:ea typeface="華康中圓體" panose="020F0509000000000000" pitchFamily="49" charset="-120"/>
            </a:endParaRPr>
          </a:p>
        </p:txBody>
      </p:sp>
      <p:graphicFrame>
        <p:nvGraphicFramePr>
          <p:cNvPr id="17" name="內容版面配置區 3"/>
          <p:cNvGraphicFramePr>
            <a:graphicFrameLocks noGrp="1"/>
          </p:cNvGraphicFramePr>
          <p:nvPr>
            <p:ph idx="1"/>
            <p:extLst>
              <p:ext uri="{D42A27DB-BD31-4B8C-83A1-F6EECF244321}">
                <p14:modId xmlns:p14="http://schemas.microsoft.com/office/powerpoint/2010/main" val="3848642904"/>
              </p:ext>
            </p:extLst>
          </p:nvPr>
        </p:nvGraphicFramePr>
        <p:xfrm>
          <a:off x="910642" y="1532466"/>
          <a:ext cx="10515600" cy="508879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897171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圖片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981" y="172009"/>
            <a:ext cx="2490991" cy="660303"/>
          </a:xfrm>
          <a:prstGeom prst="rect">
            <a:avLst/>
          </a:prstGeom>
        </p:spPr>
      </p:pic>
      <p:grpSp>
        <p:nvGrpSpPr>
          <p:cNvPr id="8" name="群組 7"/>
          <p:cNvGrpSpPr/>
          <p:nvPr/>
        </p:nvGrpSpPr>
        <p:grpSpPr>
          <a:xfrm>
            <a:off x="3378928" y="819329"/>
            <a:ext cx="5501597" cy="5898461"/>
            <a:chOff x="2963393" y="825071"/>
            <a:chExt cx="5501597" cy="5898461"/>
          </a:xfrm>
        </p:grpSpPr>
        <p:pic>
          <p:nvPicPr>
            <p:cNvPr id="6" name="圖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63393" y="825071"/>
              <a:ext cx="5501597" cy="5898461"/>
            </a:xfrm>
            <a:prstGeom prst="rect">
              <a:avLst/>
            </a:prstGeom>
          </p:spPr>
        </p:pic>
        <p:sp>
          <p:nvSpPr>
            <p:cNvPr id="25" name="文字方塊 24"/>
            <p:cNvSpPr txBox="1"/>
            <p:nvPr/>
          </p:nvSpPr>
          <p:spPr>
            <a:xfrm rot="21215758">
              <a:off x="4132213" y="1434742"/>
              <a:ext cx="2165978" cy="646331"/>
            </a:xfrm>
            <a:prstGeom prst="rect">
              <a:avLst/>
            </a:prstGeom>
            <a:noFill/>
          </p:spPr>
          <p:txBody>
            <a:bodyPr wrap="none" rtlCol="0">
              <a:spAutoFit/>
            </a:bodyPr>
            <a:lstStyle/>
            <a:p>
              <a:r>
                <a:rPr lang="zh-TW" altLang="en-US" b="1" dirty="0" smtClean="0">
                  <a:latin typeface="金梅新細圓全字體" panose="02010509060101010101" pitchFamily="49" charset="-120"/>
                  <a:ea typeface="金梅新細圓全字體" panose="02010509060101010101" pitchFamily="49" charset="-120"/>
                </a:rPr>
                <a:t>學長姐分享       </a:t>
              </a:r>
              <a:endParaRPr lang="en-US" altLang="zh-TW" b="1" dirty="0" smtClean="0">
                <a:latin typeface="金梅新細圓全字體" panose="02010509060101010101" pitchFamily="49" charset="-120"/>
                <a:ea typeface="金梅新細圓全字體" panose="02010509060101010101" pitchFamily="49" charset="-120"/>
              </a:endParaRPr>
            </a:p>
            <a:p>
              <a:endParaRPr lang="zh-TW" altLang="en-US" b="1" dirty="0">
                <a:solidFill>
                  <a:srgbClr val="FF0000"/>
                </a:solidFill>
                <a:latin typeface="金梅新細圓全字體" panose="02010509060101010101" pitchFamily="49" charset="-120"/>
                <a:ea typeface="金梅新細圓全字體" panose="02010509060101010101" pitchFamily="49" charset="-120"/>
              </a:endParaRPr>
            </a:p>
          </p:txBody>
        </p:sp>
      </p:grpSp>
      <p:sp>
        <p:nvSpPr>
          <p:cNvPr id="12" name="文字方塊 11"/>
          <p:cNvSpPr txBox="1"/>
          <p:nvPr/>
        </p:nvSpPr>
        <p:spPr>
          <a:xfrm>
            <a:off x="3907758" y="231104"/>
            <a:ext cx="2621230" cy="400110"/>
          </a:xfrm>
          <a:prstGeom prst="rect">
            <a:avLst/>
          </a:prstGeom>
          <a:noFill/>
        </p:spPr>
        <p:txBody>
          <a:bodyPr wrap="none" rtlCol="0">
            <a:spAutoFit/>
          </a:bodyPr>
          <a:lstStyle/>
          <a:p>
            <a:r>
              <a:rPr lang="zh-TW" altLang="en-US" sz="2000" b="1" dirty="0">
                <a:solidFill>
                  <a:schemeClr val="accent2">
                    <a:lumMod val="75000"/>
                  </a:schemeClr>
                </a:solidFill>
                <a:latin typeface="華康中圓體" panose="020F0509000000000000" pitchFamily="49" charset="-120"/>
                <a:ea typeface="華康中圓體" panose="020F0509000000000000" pitchFamily="49" charset="-120"/>
              </a:rPr>
              <a:t>大學畢業後進修管道</a:t>
            </a:r>
            <a:r>
              <a:rPr lang="en-US" altLang="zh-TW" sz="2000" b="1" dirty="0">
                <a:solidFill>
                  <a:schemeClr val="accent2">
                    <a:lumMod val="75000"/>
                  </a:schemeClr>
                </a:solidFill>
                <a:latin typeface="華康中圓體" panose="020F0509000000000000" pitchFamily="49" charset="-120"/>
                <a:ea typeface="華康中圓體" panose="020F0509000000000000" pitchFamily="49" charset="-120"/>
              </a:rPr>
              <a:t>?</a:t>
            </a:r>
            <a:endParaRPr lang="zh-TW" altLang="en-US" sz="2000" b="1" dirty="0">
              <a:solidFill>
                <a:schemeClr val="accent2">
                  <a:lumMod val="75000"/>
                </a:schemeClr>
              </a:solidFill>
              <a:latin typeface="華康中圓體" panose="020F0509000000000000" pitchFamily="49" charset="-120"/>
              <a:ea typeface="華康中圓體" panose="020F0509000000000000" pitchFamily="49" charset="-120"/>
            </a:endParaRPr>
          </a:p>
        </p:txBody>
      </p:sp>
      <p:sp>
        <p:nvSpPr>
          <p:cNvPr id="13" name="Line 11"/>
          <p:cNvSpPr>
            <a:spLocks noChangeShapeType="1"/>
          </p:cNvSpPr>
          <p:nvPr/>
        </p:nvSpPr>
        <p:spPr bwMode="auto">
          <a:xfrm flipH="1" flipV="1">
            <a:off x="3747440" y="697902"/>
            <a:ext cx="5689523" cy="3434"/>
          </a:xfrm>
          <a:prstGeom prst="line">
            <a:avLst/>
          </a:prstGeom>
          <a:noFill/>
          <a:ln w="25400">
            <a:solidFill>
              <a:schemeClr val="bg1">
                <a:lumMod val="65000"/>
              </a:schemeClr>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latin typeface="華康中圓體" panose="020F0509000000000000" pitchFamily="49" charset="-120"/>
              <a:ea typeface="華康中圓體" panose="020F0509000000000000" pitchFamily="49" charset="-120"/>
            </a:endParaRPr>
          </a:p>
        </p:txBody>
      </p:sp>
      <p:pic>
        <p:nvPicPr>
          <p:cNvPr id="14" name="圖片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13159" y="101476"/>
            <a:ext cx="679275" cy="681718"/>
          </a:xfrm>
          <a:prstGeom prst="rect">
            <a:avLst/>
          </a:prstGeom>
        </p:spPr>
      </p:pic>
      <p:sp>
        <p:nvSpPr>
          <p:cNvPr id="15" name="Rectangle 9"/>
          <p:cNvSpPr>
            <a:spLocks noChangeArrowheads="1"/>
          </p:cNvSpPr>
          <p:nvPr/>
        </p:nvSpPr>
        <p:spPr bwMode="auto">
          <a:xfrm rot="21262200">
            <a:off x="4487189" y="1757680"/>
            <a:ext cx="4210023" cy="480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indent="0" fontAlgn="base">
              <a:lnSpc>
                <a:spcPct val="150000"/>
              </a:lnSpc>
              <a:spcBef>
                <a:spcPct val="0"/>
              </a:spcBef>
              <a:spcAft>
                <a:spcPct val="0"/>
              </a:spcAft>
              <a:buClrTx/>
              <a:buSzTx/>
              <a:buFontTx/>
              <a:buNone/>
              <a:tabLst/>
            </a:pPr>
            <a:r>
              <a:rPr lang="zh-TW" altLang="en-US" sz="1200" b="1" dirty="0">
                <a:latin typeface="華康少女文字 Std W3" panose="04000300000000000000" pitchFamily="82" charset="-120"/>
                <a:ea typeface="華康少女文字 Std W3" panose="04000300000000000000" pitchFamily="82" charset="-120"/>
              </a:rPr>
              <a:t>從師大畢業後，便直升碩班。若符合資格，直升總是比其他管道容易些。自己當然很順利的直升了，但心中總有一種感觸是，好像改變的並不是那麼多、刺激少了點，不如以往新穎；但相對地對一切熟悉，也能很快地步入軌道。雖然在自己領域中，師大已是台灣最好的選擇，但如果可以去更不一樣的地方尋求更多的刺激與學習機會，或許我會嘗試並把握。</a:t>
            </a:r>
          </a:p>
          <a:p>
            <a:pPr marR="0" lvl="0" indent="0" fontAlgn="base">
              <a:lnSpc>
                <a:spcPct val="150000"/>
              </a:lnSpc>
              <a:spcBef>
                <a:spcPct val="0"/>
              </a:spcBef>
              <a:spcAft>
                <a:spcPct val="0"/>
              </a:spcAft>
              <a:buClrTx/>
              <a:buSzTx/>
              <a:buFontTx/>
              <a:buNone/>
              <a:tabLst/>
            </a:pPr>
            <a:r>
              <a:rPr lang="zh-TW" altLang="en-US" sz="1200" b="1" dirty="0" smtClean="0">
                <a:latin typeface="華康少女文字 Std W3" panose="04000300000000000000" pitchFamily="82" charset="-120"/>
                <a:ea typeface="華康少女文字 Std W3" panose="04000300000000000000" pitchFamily="82" charset="-120"/>
              </a:rPr>
              <a:t>關於</a:t>
            </a:r>
            <a:r>
              <a:rPr lang="zh-TW" altLang="en-US" sz="1200" b="1" dirty="0">
                <a:latin typeface="華康少女文字 Std W3" panose="04000300000000000000" pitchFamily="82" charset="-120"/>
                <a:ea typeface="華康少女文字 Std W3" panose="04000300000000000000" pitchFamily="82" charset="-120"/>
              </a:rPr>
              <a:t>研究所，覺得最重要的是為何做這個選擇，所以請好好問自己：「你想要念完研究所後得到或學到甚麼？」因此你需要做更多功課以及思考來幫助你做決定，了解研究領域前記得要見樹又見林，要知道那些領域在這個社會或環境中扮演著甚麼角色。</a:t>
            </a:r>
          </a:p>
          <a:p>
            <a:pPr marR="0" lvl="0" indent="0" fontAlgn="base">
              <a:lnSpc>
                <a:spcPct val="150000"/>
              </a:lnSpc>
              <a:spcBef>
                <a:spcPct val="0"/>
              </a:spcBef>
              <a:spcAft>
                <a:spcPct val="0"/>
              </a:spcAft>
              <a:buClrTx/>
              <a:buSzTx/>
              <a:buFontTx/>
              <a:buNone/>
              <a:tabLst/>
            </a:pPr>
            <a:r>
              <a:rPr lang="zh-TW" altLang="en-US" sz="1200" b="1" dirty="0" smtClean="0">
                <a:latin typeface="華康少女文字 Std W3" panose="04000300000000000000" pitchFamily="82" charset="-120"/>
                <a:ea typeface="華康少女文字 Std W3" panose="04000300000000000000" pitchFamily="82" charset="-120"/>
              </a:rPr>
              <a:t>最後</a:t>
            </a:r>
            <a:r>
              <a:rPr lang="zh-TW" altLang="en-US" sz="1200" b="1" dirty="0">
                <a:latin typeface="華康少女文字 Std W3" panose="04000300000000000000" pitchFamily="82" charset="-120"/>
                <a:ea typeface="華康少女文字 Std W3" panose="04000300000000000000" pitchFamily="82" charset="-120"/>
              </a:rPr>
              <a:t>，現在校際間合作已經很方便了，可以就讀</a:t>
            </a:r>
            <a:r>
              <a:rPr lang="en-US" altLang="zh-TW" sz="1200" b="1" dirty="0">
                <a:latin typeface="華康少女文字 Std W3" panose="04000300000000000000" pitchFamily="82" charset="-120"/>
                <a:ea typeface="華康少女文字 Std W3" panose="04000300000000000000" pitchFamily="82" charset="-120"/>
              </a:rPr>
              <a:t>A</a:t>
            </a:r>
            <a:r>
              <a:rPr lang="zh-TW" altLang="en-US" sz="1200" b="1" dirty="0">
                <a:latin typeface="華康少女文字 Std W3" panose="04000300000000000000" pitchFamily="82" charset="-120"/>
                <a:ea typeface="華康少女文字 Std W3" panose="04000300000000000000" pitchFamily="82" charset="-120"/>
              </a:rPr>
              <a:t>校找</a:t>
            </a:r>
            <a:r>
              <a:rPr lang="en-US" altLang="zh-TW" sz="1200" b="1" dirty="0">
                <a:latin typeface="華康少女文字 Std W3" panose="04000300000000000000" pitchFamily="82" charset="-120"/>
                <a:ea typeface="華康少女文字 Std W3" panose="04000300000000000000" pitchFamily="82" charset="-120"/>
              </a:rPr>
              <a:t>B</a:t>
            </a:r>
            <a:r>
              <a:rPr lang="zh-TW" altLang="en-US" sz="1200" b="1" dirty="0">
                <a:latin typeface="華康少女文字 Std W3" panose="04000300000000000000" pitchFamily="82" charset="-120"/>
                <a:ea typeface="華康少女文字 Std W3" panose="04000300000000000000" pitchFamily="82" charset="-120"/>
              </a:rPr>
              <a:t>校老師指導，若你有個欲探討的議題也可以從議題下手，找到你符合的伯樂，好好跟老師學習，然後要一直記得你做出這個決定的機會成本，克服困難，求知若渴。</a:t>
            </a:r>
          </a:p>
          <a:p>
            <a:pPr marR="0" lvl="0" indent="0" fontAlgn="base">
              <a:lnSpc>
                <a:spcPct val="150000"/>
              </a:lnSpc>
              <a:spcBef>
                <a:spcPct val="0"/>
              </a:spcBef>
              <a:spcAft>
                <a:spcPct val="0"/>
              </a:spcAft>
              <a:buClrTx/>
              <a:buSzTx/>
              <a:buFontTx/>
              <a:buNone/>
              <a:tabLst/>
            </a:pPr>
            <a:endParaRPr lang="zh-TW" altLang="en-US" sz="1200" b="1" dirty="0">
              <a:latin typeface="華康少女文字 Std W3" panose="04000300000000000000" pitchFamily="82" charset="-120"/>
              <a:ea typeface="華康少女文字 Std W3" panose="04000300000000000000" pitchFamily="82" charset="-120"/>
            </a:endParaRPr>
          </a:p>
        </p:txBody>
      </p:sp>
    </p:spTree>
    <p:extLst>
      <p:ext uri="{BB962C8B-B14F-4D97-AF65-F5344CB8AC3E}">
        <p14:creationId xmlns:p14="http://schemas.microsoft.com/office/powerpoint/2010/main" val="31993369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圖片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981" y="172009"/>
            <a:ext cx="2490991" cy="660303"/>
          </a:xfrm>
          <a:prstGeom prst="rect">
            <a:avLst/>
          </a:prstGeom>
        </p:spPr>
      </p:pic>
      <p:sp>
        <p:nvSpPr>
          <p:cNvPr id="12" name="文字方塊 11"/>
          <p:cNvSpPr txBox="1"/>
          <p:nvPr/>
        </p:nvSpPr>
        <p:spPr>
          <a:xfrm>
            <a:off x="3907758" y="231104"/>
            <a:ext cx="2621230" cy="400110"/>
          </a:xfrm>
          <a:prstGeom prst="rect">
            <a:avLst/>
          </a:prstGeom>
          <a:noFill/>
        </p:spPr>
        <p:txBody>
          <a:bodyPr wrap="none" rtlCol="0">
            <a:spAutoFit/>
          </a:bodyPr>
          <a:lstStyle/>
          <a:p>
            <a:r>
              <a:rPr lang="zh-TW" altLang="en-US" sz="2000" b="1" dirty="0">
                <a:solidFill>
                  <a:schemeClr val="accent2">
                    <a:lumMod val="75000"/>
                  </a:schemeClr>
                </a:solidFill>
                <a:latin typeface="華康中圓體" panose="020F0509000000000000" pitchFamily="49" charset="-120"/>
                <a:ea typeface="華康中圓體" panose="020F0509000000000000" pitchFamily="49" charset="-120"/>
              </a:rPr>
              <a:t>大學畢業後進修管道</a:t>
            </a:r>
            <a:r>
              <a:rPr lang="en-US" altLang="zh-TW" sz="2000" b="1" dirty="0">
                <a:solidFill>
                  <a:schemeClr val="accent2">
                    <a:lumMod val="75000"/>
                  </a:schemeClr>
                </a:solidFill>
                <a:latin typeface="華康中圓體" panose="020F0509000000000000" pitchFamily="49" charset="-120"/>
                <a:ea typeface="華康中圓體" panose="020F0509000000000000" pitchFamily="49" charset="-120"/>
              </a:rPr>
              <a:t>?</a:t>
            </a:r>
            <a:endParaRPr lang="zh-TW" altLang="en-US" sz="2000" b="1" dirty="0">
              <a:solidFill>
                <a:schemeClr val="accent2">
                  <a:lumMod val="75000"/>
                </a:schemeClr>
              </a:solidFill>
              <a:latin typeface="華康中圓體" panose="020F0509000000000000" pitchFamily="49" charset="-120"/>
              <a:ea typeface="華康中圓體" panose="020F0509000000000000" pitchFamily="49" charset="-120"/>
            </a:endParaRPr>
          </a:p>
        </p:txBody>
      </p:sp>
      <p:sp>
        <p:nvSpPr>
          <p:cNvPr id="13" name="Line 11"/>
          <p:cNvSpPr>
            <a:spLocks noChangeShapeType="1"/>
          </p:cNvSpPr>
          <p:nvPr/>
        </p:nvSpPr>
        <p:spPr bwMode="auto">
          <a:xfrm flipH="1" flipV="1">
            <a:off x="3747440" y="697902"/>
            <a:ext cx="5689523" cy="3434"/>
          </a:xfrm>
          <a:prstGeom prst="line">
            <a:avLst/>
          </a:prstGeom>
          <a:noFill/>
          <a:ln w="25400">
            <a:solidFill>
              <a:schemeClr val="bg1">
                <a:lumMod val="65000"/>
              </a:schemeClr>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latin typeface="華康中圓體" panose="020F0509000000000000" pitchFamily="49" charset="-120"/>
              <a:ea typeface="華康中圓體" panose="020F0509000000000000" pitchFamily="49" charset="-120"/>
            </a:endParaRPr>
          </a:p>
        </p:txBody>
      </p:sp>
      <p:pic>
        <p:nvPicPr>
          <p:cNvPr id="14" name="圖片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13159" y="101476"/>
            <a:ext cx="679275" cy="681718"/>
          </a:xfrm>
          <a:prstGeom prst="rect">
            <a:avLst/>
          </a:prstGeom>
        </p:spPr>
      </p:pic>
      <p:graphicFrame>
        <p:nvGraphicFramePr>
          <p:cNvPr id="15" name="表格 14"/>
          <p:cNvGraphicFramePr>
            <a:graphicFrameLocks noGrp="1"/>
          </p:cNvGraphicFramePr>
          <p:nvPr>
            <p:extLst>
              <p:ext uri="{D42A27DB-BD31-4B8C-83A1-F6EECF244321}">
                <p14:modId xmlns:p14="http://schemas.microsoft.com/office/powerpoint/2010/main" val="2879689016"/>
              </p:ext>
            </p:extLst>
          </p:nvPr>
        </p:nvGraphicFramePr>
        <p:xfrm>
          <a:off x="1440777" y="1963209"/>
          <a:ext cx="8496300" cy="3929063"/>
        </p:xfrm>
        <a:graphic>
          <a:graphicData uri="http://schemas.openxmlformats.org/drawingml/2006/table">
            <a:tbl>
              <a:tblPr firstRow="1" firstCol="1" bandRow="1"/>
              <a:tblGrid>
                <a:gridCol w="1318186">
                  <a:extLst>
                    <a:ext uri="{9D8B030D-6E8A-4147-A177-3AD203B41FA5}">
                      <a16:colId xmlns="" xmlns:a16="http://schemas.microsoft.com/office/drawing/2014/main" val="20000"/>
                    </a:ext>
                  </a:extLst>
                </a:gridCol>
                <a:gridCol w="2419236">
                  <a:extLst>
                    <a:ext uri="{9D8B030D-6E8A-4147-A177-3AD203B41FA5}">
                      <a16:colId xmlns="" xmlns:a16="http://schemas.microsoft.com/office/drawing/2014/main" val="20001"/>
                    </a:ext>
                  </a:extLst>
                </a:gridCol>
                <a:gridCol w="2379439">
                  <a:extLst>
                    <a:ext uri="{9D8B030D-6E8A-4147-A177-3AD203B41FA5}">
                      <a16:colId xmlns="" xmlns:a16="http://schemas.microsoft.com/office/drawing/2014/main" val="20002"/>
                    </a:ext>
                  </a:extLst>
                </a:gridCol>
                <a:gridCol w="2379439">
                  <a:extLst>
                    <a:ext uri="{9D8B030D-6E8A-4147-A177-3AD203B41FA5}">
                      <a16:colId xmlns="" xmlns:a16="http://schemas.microsoft.com/office/drawing/2014/main" val="20003"/>
                    </a:ext>
                  </a:extLst>
                </a:gridCol>
              </a:tblGrid>
              <a:tr h="548650">
                <a:tc>
                  <a:txBody>
                    <a:bodyPr/>
                    <a:lstStyle/>
                    <a:p>
                      <a:pPr algn="ctr">
                        <a:spcAft>
                          <a:spcPts val="0"/>
                        </a:spcAft>
                      </a:pPr>
                      <a:r>
                        <a:rPr lang="en-US" sz="1800" kern="100" dirty="0">
                          <a:solidFill>
                            <a:schemeClr val="bg1"/>
                          </a:solidFill>
                          <a:effectLst/>
                          <a:latin typeface="華康中圓體" panose="020F0509000000000000" pitchFamily="49" charset="-120"/>
                          <a:ea typeface="華康中圓體" panose="020F0509000000000000" pitchFamily="49" charset="-120"/>
                          <a:cs typeface="Times New Roman"/>
                        </a:rPr>
                        <a:t> </a:t>
                      </a:r>
                      <a:endParaRPr lang="zh-TW" sz="1800" kern="100" dirty="0">
                        <a:solidFill>
                          <a:schemeClr val="bg1"/>
                        </a:solidFill>
                        <a:effectLst/>
                        <a:latin typeface="華康中圓體" panose="020F0509000000000000" pitchFamily="49" charset="-120"/>
                        <a:ea typeface="華康中圓體" panose="020F0509000000000000" pitchFamily="49" charset="-120"/>
                        <a:cs typeface="Times New Roman"/>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75000"/>
                      </a:schemeClr>
                    </a:solidFill>
                  </a:tcPr>
                </a:tc>
                <a:tc>
                  <a:txBody>
                    <a:bodyPr/>
                    <a:lstStyle/>
                    <a:p>
                      <a:pPr algn="ctr">
                        <a:spcAft>
                          <a:spcPts val="0"/>
                        </a:spcAft>
                      </a:pPr>
                      <a:r>
                        <a:rPr lang="zh-TW" sz="1800" b="1" kern="100" dirty="0">
                          <a:solidFill>
                            <a:schemeClr val="bg1"/>
                          </a:solidFill>
                          <a:effectLst/>
                          <a:latin typeface="華康中圓體" panose="020F0509000000000000" pitchFamily="49" charset="-120"/>
                          <a:ea typeface="華康中圓體" panose="020F0509000000000000" pitchFamily="49" charset="-120"/>
                          <a:cs typeface="Times New Roman"/>
                        </a:rPr>
                        <a:t>碩士班甄試入學</a:t>
                      </a:r>
                      <a:endParaRPr lang="zh-TW" sz="1800" kern="100" dirty="0">
                        <a:solidFill>
                          <a:schemeClr val="bg1"/>
                        </a:solidFill>
                        <a:effectLst/>
                        <a:latin typeface="華康中圓體" panose="020F0509000000000000" pitchFamily="49" charset="-120"/>
                        <a:ea typeface="華康中圓體" panose="020F0509000000000000" pitchFamily="49" charset="-120"/>
                        <a:cs typeface="Times New Roman"/>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75000"/>
                      </a:schemeClr>
                    </a:solidFill>
                  </a:tcPr>
                </a:tc>
                <a:tc>
                  <a:txBody>
                    <a:bodyPr/>
                    <a:lstStyle/>
                    <a:p>
                      <a:pPr algn="ctr">
                        <a:spcAft>
                          <a:spcPts val="0"/>
                        </a:spcAft>
                      </a:pPr>
                      <a:r>
                        <a:rPr lang="zh-TW" sz="1800" b="1" kern="100" dirty="0">
                          <a:solidFill>
                            <a:schemeClr val="bg1"/>
                          </a:solidFill>
                          <a:effectLst/>
                          <a:latin typeface="華康中圓體" panose="020F0509000000000000" pitchFamily="49" charset="-120"/>
                          <a:ea typeface="華康中圓體" panose="020F0509000000000000" pitchFamily="49" charset="-120"/>
                          <a:cs typeface="Times New Roman"/>
                        </a:rPr>
                        <a:t>碩士班招生考試</a:t>
                      </a:r>
                      <a:endParaRPr lang="zh-TW" sz="1800" kern="100" dirty="0">
                        <a:solidFill>
                          <a:schemeClr val="bg1"/>
                        </a:solidFill>
                        <a:effectLst/>
                        <a:latin typeface="華康中圓體" panose="020F0509000000000000" pitchFamily="49" charset="-120"/>
                        <a:ea typeface="華康中圓體" panose="020F0509000000000000" pitchFamily="49" charset="-120"/>
                        <a:cs typeface="Times New Roman"/>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75000"/>
                      </a:schemeClr>
                    </a:solidFill>
                  </a:tcPr>
                </a:tc>
                <a:tc>
                  <a:txBody>
                    <a:bodyPr/>
                    <a:lstStyle/>
                    <a:p>
                      <a:pPr algn="ctr">
                        <a:spcAft>
                          <a:spcPts val="0"/>
                        </a:spcAft>
                      </a:pPr>
                      <a:r>
                        <a:rPr lang="zh-TW" sz="1800" b="1" kern="100" dirty="0">
                          <a:solidFill>
                            <a:schemeClr val="bg1"/>
                          </a:solidFill>
                          <a:effectLst/>
                          <a:latin typeface="華康中圓體" panose="020F0509000000000000" pitchFamily="49" charset="-120"/>
                          <a:ea typeface="華康中圓體" panose="020F0509000000000000" pitchFamily="49" charset="-120"/>
                          <a:cs typeface="Times New Roman"/>
                        </a:rPr>
                        <a:t>教師</a:t>
                      </a:r>
                      <a:r>
                        <a:rPr lang="en-US" sz="1800" b="1" kern="100" dirty="0">
                          <a:solidFill>
                            <a:schemeClr val="bg1"/>
                          </a:solidFill>
                          <a:effectLst/>
                          <a:latin typeface="華康中圓體" panose="020F0509000000000000" pitchFamily="49" charset="-120"/>
                          <a:ea typeface="華康中圓體" panose="020F0509000000000000" pitchFamily="49" charset="-120"/>
                          <a:cs typeface="Times New Roman"/>
                        </a:rPr>
                        <a:t>/</a:t>
                      </a:r>
                      <a:r>
                        <a:rPr lang="zh-TW" sz="1800" b="1" kern="100" dirty="0">
                          <a:solidFill>
                            <a:schemeClr val="bg1"/>
                          </a:solidFill>
                          <a:effectLst/>
                          <a:latin typeface="華康中圓體" panose="020F0509000000000000" pitchFamily="49" charset="-120"/>
                          <a:ea typeface="華康中圓體" panose="020F0509000000000000" pitchFamily="49" charset="-120"/>
                          <a:cs typeface="Times New Roman"/>
                        </a:rPr>
                        <a:t>碩士在職專</a:t>
                      </a:r>
                      <a:r>
                        <a:rPr lang="zh-TW" sz="1800" b="1" kern="100" dirty="0" smtClean="0">
                          <a:solidFill>
                            <a:schemeClr val="bg1"/>
                          </a:solidFill>
                          <a:effectLst/>
                          <a:latin typeface="華康中圓體" panose="020F0509000000000000" pitchFamily="49" charset="-120"/>
                          <a:ea typeface="華康中圓體" panose="020F0509000000000000" pitchFamily="49" charset="-120"/>
                          <a:cs typeface="Times New Roman"/>
                        </a:rPr>
                        <a:t>班</a:t>
                      </a:r>
                      <a:endParaRPr lang="en-US" altLang="zh-TW" sz="1800" b="1" kern="100" dirty="0" smtClean="0">
                        <a:solidFill>
                          <a:schemeClr val="bg1"/>
                        </a:solidFill>
                        <a:effectLst/>
                        <a:latin typeface="華康中圓體" panose="020F0509000000000000" pitchFamily="49" charset="-120"/>
                        <a:ea typeface="華康中圓體" panose="020F0509000000000000" pitchFamily="49" charset="-120"/>
                        <a:cs typeface="Times New Roman"/>
                      </a:endParaRPr>
                    </a:p>
                    <a:p>
                      <a:pPr algn="ctr">
                        <a:spcAft>
                          <a:spcPts val="0"/>
                        </a:spcAft>
                      </a:pPr>
                      <a:r>
                        <a:rPr lang="zh-TW" sz="1800" b="1" kern="100" dirty="0" smtClean="0">
                          <a:solidFill>
                            <a:schemeClr val="bg1"/>
                          </a:solidFill>
                          <a:effectLst/>
                          <a:latin typeface="華康中圓體" panose="020F0509000000000000" pitchFamily="49" charset="-120"/>
                          <a:ea typeface="華康中圓體" panose="020F0509000000000000" pitchFamily="49" charset="-120"/>
                          <a:cs typeface="Times New Roman"/>
                        </a:rPr>
                        <a:t>招生</a:t>
                      </a:r>
                      <a:r>
                        <a:rPr lang="zh-TW" sz="1800" b="1" kern="100" dirty="0">
                          <a:solidFill>
                            <a:schemeClr val="bg1"/>
                          </a:solidFill>
                          <a:effectLst/>
                          <a:latin typeface="華康中圓體" panose="020F0509000000000000" pitchFamily="49" charset="-120"/>
                          <a:ea typeface="華康中圓體" panose="020F0509000000000000" pitchFamily="49" charset="-120"/>
                          <a:cs typeface="Times New Roman"/>
                        </a:rPr>
                        <a:t>考試</a:t>
                      </a:r>
                      <a:endParaRPr lang="zh-TW" sz="1800" kern="100" dirty="0">
                        <a:solidFill>
                          <a:schemeClr val="bg1"/>
                        </a:solidFill>
                        <a:effectLst/>
                        <a:latin typeface="華康中圓體" panose="020F0509000000000000" pitchFamily="49" charset="-120"/>
                        <a:ea typeface="華康中圓體" panose="020F0509000000000000" pitchFamily="49" charset="-120"/>
                        <a:cs typeface="Times New Roman"/>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75000"/>
                      </a:schemeClr>
                    </a:solidFill>
                  </a:tcPr>
                </a:tc>
                <a:extLst>
                  <a:ext uri="{0D108BD9-81ED-4DB2-BD59-A6C34878D82A}">
                    <a16:rowId xmlns="" xmlns:a16="http://schemas.microsoft.com/office/drawing/2014/main" val="10000"/>
                  </a:ext>
                </a:extLst>
              </a:tr>
              <a:tr h="391485">
                <a:tc>
                  <a:txBody>
                    <a:bodyPr/>
                    <a:lstStyle/>
                    <a:p>
                      <a:pPr>
                        <a:spcAft>
                          <a:spcPts val="0"/>
                        </a:spcAft>
                      </a:pPr>
                      <a:r>
                        <a:rPr lang="zh-TW" sz="1800" kern="100">
                          <a:effectLst/>
                          <a:latin typeface="華康中圓體" panose="020F0509000000000000" pitchFamily="49" charset="-120"/>
                          <a:ea typeface="華康中圓體" panose="020F0509000000000000" pitchFamily="49" charset="-120"/>
                          <a:cs typeface="Times New Roman"/>
                        </a:rPr>
                        <a:t>簡章公告</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1800" kern="100">
                          <a:effectLst/>
                          <a:latin typeface="華康中圓體" panose="020F0509000000000000" pitchFamily="49" charset="-120"/>
                          <a:ea typeface="華康中圓體" panose="020F0509000000000000" pitchFamily="49" charset="-120"/>
                          <a:cs typeface="Times New Roman"/>
                        </a:rPr>
                        <a:t>每年</a:t>
                      </a:r>
                      <a:r>
                        <a:rPr lang="en-US" sz="1800" kern="100">
                          <a:effectLst/>
                          <a:latin typeface="華康中圓體" panose="020F0509000000000000" pitchFamily="49" charset="-120"/>
                          <a:ea typeface="華康中圓體" panose="020F0509000000000000" pitchFamily="49" charset="-120"/>
                          <a:cs typeface="Times New Roman"/>
                        </a:rPr>
                        <a:t>9</a:t>
                      </a:r>
                      <a:r>
                        <a:rPr lang="zh-TW" sz="1800" kern="100">
                          <a:effectLst/>
                          <a:latin typeface="華康中圓體" panose="020F0509000000000000" pitchFamily="49" charset="-120"/>
                          <a:ea typeface="華康中圓體" panose="020F0509000000000000" pitchFamily="49" charset="-120"/>
                          <a:cs typeface="Times New Roman"/>
                        </a:rPr>
                        <a:t>月初</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1800" kern="100">
                          <a:effectLst/>
                          <a:latin typeface="華康中圓體" panose="020F0509000000000000" pitchFamily="49" charset="-120"/>
                          <a:ea typeface="華康中圓體" panose="020F0509000000000000" pitchFamily="49" charset="-120"/>
                          <a:cs typeface="Times New Roman"/>
                        </a:rPr>
                        <a:t>每年</a:t>
                      </a:r>
                      <a:r>
                        <a:rPr lang="en-US" sz="1800" kern="100">
                          <a:effectLst/>
                          <a:latin typeface="華康中圓體" panose="020F0509000000000000" pitchFamily="49" charset="-120"/>
                          <a:ea typeface="華康中圓體" panose="020F0509000000000000" pitchFamily="49" charset="-120"/>
                          <a:cs typeface="Times New Roman"/>
                        </a:rPr>
                        <a:t>11</a:t>
                      </a:r>
                      <a:r>
                        <a:rPr lang="zh-TW" sz="1800" kern="100">
                          <a:effectLst/>
                          <a:latin typeface="華康中圓體" panose="020F0509000000000000" pitchFamily="49" charset="-120"/>
                          <a:ea typeface="華康中圓體" panose="020F0509000000000000" pitchFamily="49" charset="-120"/>
                          <a:cs typeface="Times New Roman"/>
                        </a:rPr>
                        <a:t>月</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1800" kern="100">
                          <a:effectLst/>
                          <a:latin typeface="華康中圓體" panose="020F0509000000000000" pitchFamily="49" charset="-120"/>
                          <a:ea typeface="華康中圓體" panose="020F0509000000000000" pitchFamily="49" charset="-120"/>
                          <a:cs typeface="Times New Roman"/>
                        </a:rPr>
                        <a:t>每年</a:t>
                      </a:r>
                      <a:r>
                        <a:rPr lang="en-US" sz="1800" kern="100">
                          <a:effectLst/>
                          <a:latin typeface="華康中圓體" panose="020F0509000000000000" pitchFamily="49" charset="-120"/>
                          <a:ea typeface="華康中圓體" panose="020F0509000000000000" pitchFamily="49" charset="-120"/>
                          <a:cs typeface="Times New Roman"/>
                        </a:rPr>
                        <a:t>11</a:t>
                      </a:r>
                      <a:r>
                        <a:rPr lang="zh-TW" sz="1800" kern="100">
                          <a:effectLst/>
                          <a:latin typeface="華康中圓體" panose="020F0509000000000000" pitchFamily="49" charset="-120"/>
                          <a:ea typeface="華康中圓體" panose="020F0509000000000000" pitchFamily="49" charset="-120"/>
                          <a:cs typeface="Times New Roman"/>
                        </a:rPr>
                        <a:t>月</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378472">
                <a:tc>
                  <a:txBody>
                    <a:bodyPr/>
                    <a:lstStyle/>
                    <a:p>
                      <a:pPr>
                        <a:spcAft>
                          <a:spcPts val="0"/>
                        </a:spcAft>
                      </a:pPr>
                      <a:r>
                        <a:rPr lang="zh-TW" sz="1800" kern="100">
                          <a:effectLst/>
                          <a:latin typeface="華康中圓體" panose="020F0509000000000000" pitchFamily="49" charset="-120"/>
                          <a:ea typeface="華康中圓體" panose="020F0509000000000000" pitchFamily="49" charset="-120"/>
                          <a:cs typeface="Times New Roman"/>
                        </a:rPr>
                        <a:t>考試日期</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1800" kern="100">
                          <a:effectLst/>
                          <a:latin typeface="華康中圓體" panose="020F0509000000000000" pitchFamily="49" charset="-120"/>
                          <a:ea typeface="華康中圓體" panose="020F0509000000000000" pitchFamily="49" charset="-120"/>
                          <a:cs typeface="Times New Roman"/>
                        </a:rPr>
                        <a:t>每年</a:t>
                      </a:r>
                      <a:r>
                        <a:rPr lang="en-US" sz="1800" kern="100">
                          <a:effectLst/>
                          <a:latin typeface="華康中圓體" panose="020F0509000000000000" pitchFamily="49" charset="-120"/>
                          <a:ea typeface="華康中圓體" panose="020F0509000000000000" pitchFamily="49" charset="-120"/>
                          <a:cs typeface="Times New Roman"/>
                        </a:rPr>
                        <a:t>10-11</a:t>
                      </a:r>
                      <a:r>
                        <a:rPr lang="zh-TW" sz="1800" kern="100">
                          <a:effectLst/>
                          <a:latin typeface="華康中圓體" panose="020F0509000000000000" pitchFamily="49" charset="-120"/>
                          <a:ea typeface="華康中圓體" panose="020F0509000000000000" pitchFamily="49" charset="-120"/>
                          <a:cs typeface="Times New Roman"/>
                        </a:rPr>
                        <a:t>月</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1800" kern="100">
                          <a:effectLst/>
                          <a:latin typeface="華康中圓體" panose="020F0509000000000000" pitchFamily="49" charset="-120"/>
                          <a:ea typeface="華康中圓體" panose="020F0509000000000000" pitchFamily="49" charset="-120"/>
                          <a:cs typeface="Times New Roman"/>
                        </a:rPr>
                        <a:t>每年</a:t>
                      </a:r>
                      <a:r>
                        <a:rPr lang="en-US" sz="1800" kern="100">
                          <a:effectLst/>
                          <a:latin typeface="華康中圓體" panose="020F0509000000000000" pitchFamily="49" charset="-120"/>
                          <a:ea typeface="華康中圓體" panose="020F0509000000000000" pitchFamily="49" charset="-120"/>
                          <a:cs typeface="Times New Roman"/>
                        </a:rPr>
                        <a:t>3</a:t>
                      </a:r>
                      <a:r>
                        <a:rPr lang="zh-TW" sz="1800" kern="100">
                          <a:effectLst/>
                          <a:latin typeface="華康中圓體" panose="020F0509000000000000" pitchFamily="49" charset="-120"/>
                          <a:ea typeface="華康中圓體" panose="020F0509000000000000" pitchFamily="49" charset="-120"/>
                          <a:cs typeface="Times New Roman"/>
                        </a:rPr>
                        <a:t>月</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1800" kern="100">
                          <a:effectLst/>
                          <a:latin typeface="華康中圓體" panose="020F0509000000000000" pitchFamily="49" charset="-120"/>
                          <a:ea typeface="華康中圓體" panose="020F0509000000000000" pitchFamily="49" charset="-120"/>
                          <a:cs typeface="Times New Roman"/>
                        </a:rPr>
                        <a:t>每年</a:t>
                      </a:r>
                      <a:r>
                        <a:rPr lang="en-US" sz="1800" kern="100">
                          <a:effectLst/>
                          <a:latin typeface="華康中圓體" panose="020F0509000000000000" pitchFamily="49" charset="-120"/>
                          <a:ea typeface="華康中圓體" panose="020F0509000000000000" pitchFamily="49" charset="-120"/>
                          <a:cs typeface="Times New Roman"/>
                        </a:rPr>
                        <a:t>3</a:t>
                      </a:r>
                      <a:r>
                        <a:rPr lang="zh-TW" sz="1800" kern="100">
                          <a:effectLst/>
                          <a:latin typeface="華康中圓體" panose="020F0509000000000000" pitchFamily="49" charset="-120"/>
                          <a:ea typeface="華康中圓體" panose="020F0509000000000000" pitchFamily="49" charset="-120"/>
                          <a:cs typeface="Times New Roman"/>
                        </a:rPr>
                        <a:t>月</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2610456">
                <a:tc>
                  <a:txBody>
                    <a:bodyPr/>
                    <a:lstStyle/>
                    <a:p>
                      <a:pPr>
                        <a:spcAft>
                          <a:spcPts val="0"/>
                        </a:spcAft>
                      </a:pPr>
                      <a:r>
                        <a:rPr lang="zh-TW" altLang="en-US" sz="1800" kern="100" dirty="0" smtClean="0">
                          <a:effectLst/>
                          <a:latin typeface="華康中圓體" panose="020F0509000000000000" pitchFamily="49" charset="-120"/>
                          <a:ea typeface="華康中圓體" panose="020F0509000000000000" pitchFamily="49" charset="-120"/>
                          <a:cs typeface="Times New Roman"/>
                        </a:rPr>
                        <a:t>特色</a:t>
                      </a:r>
                      <a:endParaRPr lang="zh-TW" sz="1800" kern="100" dirty="0">
                        <a:effectLst/>
                        <a:latin typeface="華康中圓體" panose="020F0509000000000000" pitchFamily="49" charset="-120"/>
                        <a:ea typeface="華康中圓體" panose="020F0509000000000000" pitchFamily="49" charset="-120"/>
                        <a:cs typeface="Times New Roman"/>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1800" kern="100" dirty="0">
                          <a:effectLst/>
                          <a:latin typeface="華康中圓體" panose="020F0509000000000000" pitchFamily="49" charset="-120"/>
                          <a:ea typeface="華康中圓體" panose="020F0509000000000000" pitchFamily="49" charset="-120"/>
                          <a:cs typeface="Times New Roman"/>
                        </a:rPr>
                        <a:t>大部分系所免筆試，學生可透過申請、面試等招生程序進入本校碩士班就讀，提早畢業的學士班</a:t>
                      </a:r>
                      <a:r>
                        <a:rPr lang="zh-TW" sz="1800" kern="100" dirty="0" smtClean="0">
                          <a:effectLst/>
                          <a:latin typeface="華康中圓體" panose="020F0509000000000000" pitchFamily="49" charset="-120"/>
                          <a:ea typeface="華康中圓體" panose="020F0509000000000000" pitchFamily="49" charset="-120"/>
                          <a:cs typeface="Times New Roman"/>
                        </a:rPr>
                        <a:t>學生</a:t>
                      </a:r>
                      <a:r>
                        <a:rPr lang="zh-TW" altLang="en-US" sz="1800" kern="100" dirty="0" smtClean="0">
                          <a:effectLst/>
                          <a:latin typeface="華康中圓體" panose="020F0509000000000000" pitchFamily="49" charset="-120"/>
                          <a:ea typeface="華康中圓體" panose="020F0509000000000000" pitchFamily="49" charset="-120"/>
                          <a:cs typeface="Times New Roman"/>
                        </a:rPr>
                        <a:t>亦</a:t>
                      </a:r>
                      <a:r>
                        <a:rPr lang="zh-TW" sz="1800" kern="100" dirty="0" smtClean="0">
                          <a:effectLst/>
                          <a:latin typeface="華康中圓體" panose="020F0509000000000000" pitchFamily="49" charset="-120"/>
                          <a:ea typeface="華康中圓體" panose="020F0509000000000000" pitchFamily="49" charset="-120"/>
                          <a:cs typeface="Times New Roman"/>
                        </a:rPr>
                        <a:t>可</a:t>
                      </a:r>
                      <a:r>
                        <a:rPr lang="zh-TW" sz="1800" kern="100" dirty="0">
                          <a:effectLst/>
                          <a:latin typeface="華康中圓體" panose="020F0509000000000000" pitchFamily="49" charset="-120"/>
                          <a:ea typeface="華康中圓體" panose="020F0509000000000000" pitchFamily="49" charset="-120"/>
                          <a:cs typeface="Times New Roman"/>
                        </a:rPr>
                        <a:t>於甄試錄取後申請碩士班提前</a:t>
                      </a:r>
                      <a:r>
                        <a:rPr lang="zh-TW" sz="1800" kern="100" dirty="0" smtClean="0">
                          <a:effectLst/>
                          <a:latin typeface="華康中圓體" panose="020F0509000000000000" pitchFamily="49" charset="-120"/>
                          <a:ea typeface="華康中圓體" panose="020F0509000000000000" pitchFamily="49" charset="-120"/>
                          <a:cs typeface="Times New Roman"/>
                        </a:rPr>
                        <a:t>入學</a:t>
                      </a:r>
                      <a:r>
                        <a:rPr lang="zh-TW" altLang="en-US" sz="1800" kern="100" dirty="0" smtClean="0">
                          <a:effectLst/>
                          <a:latin typeface="華康中圓體" panose="020F0509000000000000" pitchFamily="49" charset="-120"/>
                          <a:ea typeface="華康中圓體" panose="020F0509000000000000" pitchFamily="49" charset="-120"/>
                          <a:cs typeface="Times New Roman"/>
                        </a:rPr>
                        <a:t>（</a:t>
                      </a:r>
                      <a:r>
                        <a:rPr lang="zh-TW" altLang="zh-TW" sz="1800" kern="100" dirty="0" smtClean="0">
                          <a:effectLst/>
                          <a:latin typeface="華康中圓體" panose="020F0509000000000000" pitchFamily="49" charset="-120"/>
                          <a:ea typeface="華康中圓體" panose="020F0509000000000000" pitchFamily="49" charset="-120"/>
                          <a:cs typeface="Times New Roman"/>
                        </a:rPr>
                        <a:t>即</a:t>
                      </a:r>
                      <a:r>
                        <a:rPr lang="en-US" altLang="zh-TW" sz="1800" kern="100" dirty="0" smtClean="0">
                          <a:effectLst/>
                          <a:latin typeface="華康中圓體" panose="020F0509000000000000" pitchFamily="49" charset="-120"/>
                          <a:ea typeface="華康中圓體" panose="020F0509000000000000" pitchFamily="49" charset="-120"/>
                          <a:cs typeface="Times New Roman"/>
                        </a:rPr>
                        <a:t>2</a:t>
                      </a:r>
                      <a:r>
                        <a:rPr lang="zh-TW" altLang="zh-TW" sz="1800" kern="100" dirty="0" smtClean="0">
                          <a:effectLst/>
                          <a:latin typeface="華康中圓體" panose="020F0509000000000000" pitchFamily="49" charset="-120"/>
                          <a:ea typeface="華康中圓體" panose="020F0509000000000000" pitchFamily="49" charset="-120"/>
                          <a:cs typeface="Times New Roman"/>
                        </a:rPr>
                        <a:t>月入學</a:t>
                      </a:r>
                      <a:r>
                        <a:rPr lang="zh-TW" altLang="en-US" sz="1800" kern="100" dirty="0" smtClean="0">
                          <a:effectLst/>
                          <a:latin typeface="華康中圓體" panose="020F0509000000000000" pitchFamily="49" charset="-120"/>
                          <a:ea typeface="華康中圓體" panose="020F0509000000000000" pitchFamily="49" charset="-120"/>
                          <a:cs typeface="Times New Roman"/>
                        </a:rPr>
                        <a:t>）</a:t>
                      </a:r>
                      <a:r>
                        <a:rPr lang="zh-TW" sz="1800" kern="100" dirty="0" smtClean="0">
                          <a:effectLst/>
                          <a:latin typeface="華康中圓體" panose="020F0509000000000000" pitchFamily="49" charset="-120"/>
                          <a:ea typeface="華康中圓體" panose="020F0509000000000000" pitchFamily="49" charset="-120"/>
                          <a:cs typeface="Times New Roman"/>
                        </a:rPr>
                        <a:t>，</a:t>
                      </a:r>
                      <a:r>
                        <a:rPr lang="zh-TW" sz="1800" kern="100" dirty="0">
                          <a:effectLst/>
                          <a:latin typeface="華康中圓體" panose="020F0509000000000000" pitchFamily="49" charset="-120"/>
                          <a:ea typeface="華康中圓體" panose="020F0509000000000000" pitchFamily="49" charset="-120"/>
                          <a:cs typeface="Times New Roman"/>
                        </a:rPr>
                        <a:t>達到連貫學習目標。</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1800" kern="100" dirty="0">
                          <a:effectLst/>
                          <a:latin typeface="華康中圓體" panose="020F0509000000000000" pitchFamily="49" charset="-120"/>
                          <a:ea typeface="華康中圓體" panose="020F0509000000000000" pitchFamily="49" charset="-120"/>
                          <a:cs typeface="Times New Roman"/>
                        </a:rPr>
                        <a:t>學生透過書面審查、筆試、面試等招生程序進入本校碩士班就讀</a:t>
                      </a:r>
                      <a:r>
                        <a:rPr lang="zh-TW" sz="1800" kern="100" dirty="0" smtClean="0">
                          <a:effectLst/>
                          <a:latin typeface="華康中圓體" panose="020F0509000000000000" pitchFamily="49" charset="-120"/>
                          <a:ea typeface="華康中圓體" panose="020F0509000000000000" pitchFamily="49" charset="-120"/>
                          <a:cs typeface="Times New Roman"/>
                        </a:rPr>
                        <a:t>，招生</a:t>
                      </a:r>
                      <a:r>
                        <a:rPr lang="zh-TW" altLang="zh-TW" sz="1800" kern="100" dirty="0" smtClean="0">
                          <a:effectLst/>
                          <a:latin typeface="華康中圓體" panose="020F0509000000000000" pitchFamily="49" charset="-120"/>
                          <a:ea typeface="華康中圓體" panose="020F0509000000000000" pitchFamily="49" charset="-120"/>
                          <a:cs typeface="Times New Roman"/>
                        </a:rPr>
                        <a:t>系所</a:t>
                      </a:r>
                      <a:r>
                        <a:rPr lang="zh-TW" altLang="en-US" sz="1800" kern="100" dirty="0" smtClean="0">
                          <a:effectLst/>
                          <a:latin typeface="華康中圓體" panose="020F0509000000000000" pitchFamily="49" charset="-120"/>
                          <a:ea typeface="華康中圓體" panose="020F0509000000000000" pitchFamily="49" charset="-120"/>
                          <a:cs typeface="Times New Roman"/>
                        </a:rPr>
                        <a:t>與</a:t>
                      </a:r>
                      <a:r>
                        <a:rPr lang="zh-TW" sz="1800" kern="100" dirty="0" smtClean="0">
                          <a:effectLst/>
                          <a:latin typeface="華康中圓體" panose="020F0509000000000000" pitchFamily="49" charset="-120"/>
                          <a:ea typeface="華康中圓體" panose="020F0509000000000000" pitchFamily="49" charset="-120"/>
                          <a:cs typeface="Times New Roman"/>
                        </a:rPr>
                        <a:t>錄取名額</a:t>
                      </a:r>
                      <a:r>
                        <a:rPr lang="zh-TW" altLang="en-US" sz="1800" kern="100" dirty="0" smtClean="0">
                          <a:effectLst/>
                          <a:latin typeface="華康中圓體" panose="020F0509000000000000" pitchFamily="49" charset="-120"/>
                          <a:ea typeface="華康中圓體" panose="020F0509000000000000" pitchFamily="49" charset="-120"/>
                          <a:cs typeface="Times New Roman"/>
                        </a:rPr>
                        <a:t>等機會</a:t>
                      </a:r>
                      <a:r>
                        <a:rPr lang="zh-TW" sz="1800" kern="100" dirty="0" smtClean="0">
                          <a:effectLst/>
                          <a:latin typeface="華康中圓體" panose="020F0509000000000000" pitchFamily="49" charset="-120"/>
                          <a:ea typeface="華康中圓體" panose="020F0509000000000000" pitchFamily="49" charset="-120"/>
                          <a:cs typeface="Times New Roman"/>
                        </a:rPr>
                        <a:t>較</a:t>
                      </a:r>
                      <a:r>
                        <a:rPr lang="zh-TW" sz="1800" kern="100" dirty="0">
                          <a:effectLst/>
                          <a:latin typeface="華康中圓體" panose="020F0509000000000000" pitchFamily="49" charset="-120"/>
                          <a:ea typeface="華康中圓體" panose="020F0509000000000000" pitchFamily="49" charset="-120"/>
                          <a:cs typeface="Times New Roman"/>
                        </a:rPr>
                        <a:t>多。</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1800" kern="100" dirty="0">
                          <a:effectLst/>
                          <a:latin typeface="華康中圓體" panose="020F0509000000000000" pitchFamily="49" charset="-120"/>
                          <a:ea typeface="華康中圓體" panose="020F0509000000000000" pitchFamily="49" charset="-120"/>
                          <a:cs typeface="Times New Roman"/>
                        </a:rPr>
                        <a:t>針對已進入職場工作的學生，提供在職進修管道</a:t>
                      </a:r>
                      <a:r>
                        <a:rPr lang="zh-TW" sz="1800" kern="100" dirty="0" smtClean="0">
                          <a:effectLst/>
                          <a:latin typeface="華康中圓體" panose="020F0509000000000000" pitchFamily="49" charset="-120"/>
                          <a:ea typeface="華康中圓體" panose="020F0509000000000000" pitchFamily="49" charset="-120"/>
                          <a:cs typeface="Times New Roman"/>
                        </a:rPr>
                        <a:t>，</a:t>
                      </a:r>
                      <a:r>
                        <a:rPr lang="zh-TW" altLang="en-US" sz="1800" kern="100" dirty="0" smtClean="0">
                          <a:effectLst/>
                          <a:latin typeface="華康中圓體" panose="020F0509000000000000" pitchFamily="49" charset="-120"/>
                          <a:ea typeface="華康中圓體" panose="020F0509000000000000" pitchFamily="49" charset="-120"/>
                          <a:cs typeface="Times New Roman"/>
                        </a:rPr>
                        <a:t>學生可</a:t>
                      </a:r>
                      <a:r>
                        <a:rPr lang="zh-TW" sz="1800" kern="100" dirty="0" smtClean="0">
                          <a:effectLst/>
                          <a:latin typeface="華康中圓體" panose="020F0509000000000000" pitchFamily="49" charset="-120"/>
                          <a:ea typeface="華康中圓體" panose="020F0509000000000000" pitchFamily="49" charset="-120"/>
                          <a:cs typeface="Times New Roman"/>
                        </a:rPr>
                        <a:t>善</a:t>
                      </a:r>
                      <a:r>
                        <a:rPr lang="zh-TW" sz="1800" kern="100" dirty="0">
                          <a:effectLst/>
                          <a:latin typeface="華康中圓體" panose="020F0509000000000000" pitchFamily="49" charset="-120"/>
                          <a:ea typeface="華康中圓體" panose="020F0509000000000000" pitchFamily="49" charset="-120"/>
                          <a:cs typeface="Times New Roman"/>
                        </a:rPr>
                        <a:t>用夜間、週末或暑期的</a:t>
                      </a:r>
                      <a:r>
                        <a:rPr lang="zh-TW" sz="1800" kern="100" dirty="0" smtClean="0">
                          <a:effectLst/>
                          <a:latin typeface="華康中圓體" panose="020F0509000000000000" pitchFamily="49" charset="-120"/>
                          <a:ea typeface="華康中圓體" panose="020F0509000000000000" pitchFamily="49" charset="-120"/>
                          <a:cs typeface="Times New Roman"/>
                        </a:rPr>
                        <a:t>時間</a:t>
                      </a:r>
                      <a:r>
                        <a:rPr lang="zh-TW" altLang="en-US" sz="1800" kern="100" dirty="0" smtClean="0">
                          <a:effectLst/>
                          <a:latin typeface="華康中圓體" panose="020F0509000000000000" pitchFamily="49" charset="-120"/>
                          <a:ea typeface="華康中圓體" panose="020F0509000000000000" pitchFamily="49" charset="-120"/>
                          <a:cs typeface="Times New Roman"/>
                        </a:rPr>
                        <a:t>進修學習</a:t>
                      </a:r>
                      <a:r>
                        <a:rPr lang="zh-TW" sz="1800" kern="100" dirty="0" smtClean="0">
                          <a:effectLst/>
                          <a:latin typeface="華康中圓體" panose="020F0509000000000000" pitchFamily="49" charset="-120"/>
                          <a:ea typeface="華康中圓體" panose="020F0509000000000000" pitchFamily="49" charset="-120"/>
                          <a:cs typeface="Times New Roman"/>
                        </a:rPr>
                        <a:t>，</a:t>
                      </a:r>
                      <a:r>
                        <a:rPr lang="zh-TW" sz="1800" kern="100" dirty="0">
                          <a:effectLst/>
                          <a:latin typeface="華康中圓體" panose="020F0509000000000000" pitchFamily="49" charset="-120"/>
                          <a:ea typeface="華康中圓體" panose="020F0509000000000000" pitchFamily="49" charset="-120"/>
                          <a:cs typeface="Times New Roman"/>
                        </a:rPr>
                        <a:t>以取得碩士學位。</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bl>
          </a:graphicData>
        </a:graphic>
      </p:graphicFrame>
      <p:sp>
        <p:nvSpPr>
          <p:cNvPr id="16" name="矩形 4"/>
          <p:cNvSpPr>
            <a:spLocks noChangeArrowheads="1"/>
          </p:cNvSpPr>
          <p:nvPr/>
        </p:nvSpPr>
        <p:spPr bwMode="auto">
          <a:xfrm>
            <a:off x="1330752" y="1014020"/>
            <a:ext cx="899365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kumimoji="0" lang="en-US" altLang="zh-TW" sz="2000" b="1" dirty="0" smtClean="0">
                <a:latin typeface="華康中圓體" panose="020F0509000000000000" pitchFamily="49" charset="-120"/>
                <a:ea typeface="華康中圓體" panose="020F0509000000000000" pitchFamily="49" charset="-120"/>
              </a:rPr>
              <a:t>(1)</a:t>
            </a:r>
            <a:r>
              <a:rPr kumimoji="0" lang="zh-TW" altLang="en-US" sz="2000" b="1" dirty="0" smtClean="0">
                <a:latin typeface="華康中圓體" panose="020F0509000000000000" pitchFamily="49" charset="-120"/>
                <a:ea typeface="華康中圓體" panose="020F0509000000000000" pitchFamily="49" charset="-120"/>
              </a:rPr>
              <a:t>參加甄試或考試進入</a:t>
            </a:r>
            <a:r>
              <a:rPr kumimoji="0" lang="zh-TW" altLang="zh-TW" sz="2000" b="1" dirty="0" smtClean="0">
                <a:latin typeface="華康中圓體" panose="020F0509000000000000" pitchFamily="49" charset="-120"/>
                <a:ea typeface="華康中圓體" panose="020F0509000000000000" pitchFamily="49" charset="-120"/>
              </a:rPr>
              <a:t>碩士</a:t>
            </a:r>
            <a:r>
              <a:rPr kumimoji="0" lang="zh-TW" altLang="zh-TW" sz="2000" b="1" dirty="0">
                <a:latin typeface="華康中圓體" panose="020F0509000000000000" pitchFamily="49" charset="-120"/>
                <a:ea typeface="華康中圓體" panose="020F0509000000000000" pitchFamily="49" charset="-120"/>
              </a:rPr>
              <a:t>班</a:t>
            </a:r>
            <a:r>
              <a:rPr kumimoji="0" lang="zh-TW" altLang="zh-TW" sz="2000" b="1" dirty="0" smtClean="0">
                <a:latin typeface="華康中圓體" panose="020F0509000000000000" pitchFamily="49" charset="-120"/>
                <a:ea typeface="華康中圓體" panose="020F0509000000000000" pitchFamily="49" charset="-120"/>
              </a:rPr>
              <a:t>就讀</a:t>
            </a:r>
            <a:r>
              <a:rPr lang="en-US" altLang="zh-TW" sz="2000" b="1" dirty="0" smtClean="0">
                <a:latin typeface="華康中圓體" panose="020F0509000000000000" pitchFamily="49" charset="-120"/>
                <a:ea typeface="華康中圓體" panose="020F0509000000000000" pitchFamily="49" charset="-120"/>
              </a:rPr>
              <a:t>   </a:t>
            </a:r>
          </a:p>
          <a:p>
            <a:pPr eaLnBrk="1" hangingPunct="1">
              <a:spcBef>
                <a:spcPct val="0"/>
              </a:spcBef>
              <a:buFontTx/>
              <a:buNone/>
            </a:pPr>
            <a:r>
              <a:rPr lang="zh-TW" altLang="en-US" sz="1800" dirty="0" smtClean="0">
                <a:latin typeface="華康中圓體" panose="020F0509000000000000" pitchFamily="49" charset="-120"/>
                <a:ea typeface="華康中圓體" panose="020F0509000000000000" pitchFamily="49" charset="-120"/>
              </a:rPr>
              <a:t>   大學成績優異進入本校碩士班者，</a:t>
            </a:r>
            <a:r>
              <a:rPr lang="zh-TW" altLang="en-US" sz="1800" dirty="0">
                <a:latin typeface="華康中圓體" panose="020F0509000000000000" pitchFamily="49" charset="-120"/>
                <a:ea typeface="華康中圓體" panose="020F0509000000000000" pitchFamily="49" charset="-120"/>
              </a:rPr>
              <a:t>可</a:t>
            </a:r>
            <a:r>
              <a:rPr lang="zh-TW" altLang="en-US" sz="1800" dirty="0" smtClean="0">
                <a:latin typeface="華康中圓體" panose="020F0509000000000000" pitchFamily="49" charset="-120"/>
                <a:ea typeface="華康中圓體" panose="020F0509000000000000" pitchFamily="49" charset="-120"/>
              </a:rPr>
              <a:t>申請新生入學</a:t>
            </a:r>
            <a:r>
              <a:rPr lang="zh-TW" altLang="en-US" sz="1800" dirty="0">
                <a:latin typeface="華康中圓體" panose="020F0509000000000000" pitchFamily="49" charset="-120"/>
                <a:ea typeface="華康中圓體" panose="020F0509000000000000" pitchFamily="49" charset="-120"/>
              </a:rPr>
              <a:t>成績優異</a:t>
            </a:r>
            <a:r>
              <a:rPr lang="zh-TW" altLang="en-US" sz="1800" dirty="0" smtClean="0">
                <a:latin typeface="華康中圓體" panose="020F0509000000000000" pitchFamily="49" charset="-120"/>
                <a:ea typeface="華康中圓體" panose="020F0509000000000000" pitchFamily="49" charset="-120"/>
              </a:rPr>
              <a:t>獎學金喔！</a:t>
            </a:r>
            <a:r>
              <a:rPr lang="en-US" altLang="zh-TW" sz="2000" b="1" dirty="0" smtClean="0">
                <a:latin typeface="華康中圓體" panose="020F0509000000000000" pitchFamily="49" charset="-120"/>
                <a:ea typeface="華康中圓體" panose="020F0509000000000000" pitchFamily="49" charset="-120"/>
              </a:rPr>
              <a:t> </a:t>
            </a:r>
            <a:endParaRPr kumimoji="0" lang="zh-TW" altLang="en-US" sz="2000" b="1" dirty="0">
              <a:latin typeface="華康中圓體" panose="020F0509000000000000" pitchFamily="49" charset="-120"/>
              <a:ea typeface="華康中圓體" panose="020F0509000000000000" pitchFamily="49" charset="-120"/>
            </a:endParaRPr>
          </a:p>
        </p:txBody>
      </p:sp>
    </p:spTree>
    <p:extLst>
      <p:ext uri="{BB962C8B-B14F-4D97-AF65-F5344CB8AC3E}">
        <p14:creationId xmlns:p14="http://schemas.microsoft.com/office/powerpoint/2010/main" val="4763430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9673" y="5976688"/>
            <a:ext cx="4422657" cy="829058"/>
          </a:xfrm>
          <a:prstGeom prst="rect">
            <a:avLst/>
          </a:prstGeom>
        </p:spPr>
      </p:pic>
      <p:sp>
        <p:nvSpPr>
          <p:cNvPr id="12" name="文字方塊 11"/>
          <p:cNvSpPr txBox="1"/>
          <p:nvPr/>
        </p:nvSpPr>
        <p:spPr>
          <a:xfrm>
            <a:off x="1489847" y="47316"/>
            <a:ext cx="3752606" cy="400110"/>
          </a:xfrm>
          <a:prstGeom prst="rect">
            <a:avLst/>
          </a:prstGeom>
          <a:noFill/>
        </p:spPr>
        <p:txBody>
          <a:bodyPr wrap="square" rtlCol="0">
            <a:spAutoFit/>
          </a:bodyPr>
          <a:lstStyle/>
          <a:p>
            <a:r>
              <a:rPr lang="zh-TW" altLang="en-US" sz="2000" b="1" dirty="0" smtClean="0">
                <a:solidFill>
                  <a:srgbClr val="FF0000"/>
                </a:solidFill>
                <a:latin typeface="華康中圓體" panose="020F0509000000000000" pitchFamily="49" charset="-120"/>
                <a:ea typeface="華康中圓體" panose="020F0509000000000000" pitchFamily="49" charset="-120"/>
              </a:rPr>
              <a:t>大學一定是讀四年嗎</a:t>
            </a:r>
            <a:r>
              <a:rPr lang="en-US" altLang="zh-TW" sz="2000" b="1" dirty="0" smtClean="0">
                <a:solidFill>
                  <a:srgbClr val="FF0000"/>
                </a:solidFill>
                <a:latin typeface="華康中圓體" panose="020F0509000000000000" pitchFamily="49" charset="-120"/>
                <a:ea typeface="華康中圓體" panose="020F0509000000000000" pitchFamily="49" charset="-120"/>
              </a:rPr>
              <a:t>?</a:t>
            </a:r>
            <a:endParaRPr lang="zh-TW" altLang="en-US" sz="2000" b="1" dirty="0">
              <a:solidFill>
                <a:srgbClr val="FF6699"/>
              </a:solidFill>
              <a:latin typeface="華康中圓體" panose="020F0509000000000000" pitchFamily="49" charset="-120"/>
              <a:ea typeface="華康中圓體" panose="020F0509000000000000" pitchFamily="49" charset="-120"/>
            </a:endParaRPr>
          </a:p>
        </p:txBody>
      </p:sp>
      <p:sp>
        <p:nvSpPr>
          <p:cNvPr id="27" name="文字方塊 26"/>
          <p:cNvSpPr txBox="1"/>
          <p:nvPr/>
        </p:nvSpPr>
        <p:spPr>
          <a:xfrm>
            <a:off x="1489847" y="2891244"/>
            <a:ext cx="2621230" cy="400110"/>
          </a:xfrm>
          <a:prstGeom prst="rect">
            <a:avLst/>
          </a:prstGeom>
          <a:noFill/>
        </p:spPr>
        <p:txBody>
          <a:bodyPr wrap="none" rtlCol="0">
            <a:spAutoFit/>
          </a:bodyPr>
          <a:lstStyle/>
          <a:p>
            <a:r>
              <a:rPr lang="zh-TW" altLang="en-US" sz="2000" b="1" dirty="0" smtClean="0">
                <a:solidFill>
                  <a:srgbClr val="0000CC"/>
                </a:solidFill>
                <a:latin typeface="華康中圓體" panose="020F0509000000000000" pitchFamily="49" charset="-120"/>
                <a:ea typeface="華康中圓體" panose="020F0509000000000000" pitchFamily="49" charset="-120"/>
              </a:rPr>
              <a:t>大學只能在臺灣讀嗎</a:t>
            </a:r>
            <a:r>
              <a:rPr lang="en-US" altLang="zh-TW" sz="2000" b="1" dirty="0" smtClean="0">
                <a:solidFill>
                  <a:srgbClr val="0000CC"/>
                </a:solidFill>
                <a:latin typeface="華康中圓體" panose="020F0509000000000000" pitchFamily="49" charset="-120"/>
                <a:ea typeface="華康中圓體" panose="020F0509000000000000" pitchFamily="49" charset="-120"/>
              </a:rPr>
              <a:t>?</a:t>
            </a:r>
            <a:endParaRPr lang="zh-TW" altLang="en-US" sz="2000" b="1" dirty="0">
              <a:solidFill>
                <a:srgbClr val="0000CC"/>
              </a:solidFill>
              <a:latin typeface="華康中圓體" panose="020F0509000000000000" pitchFamily="49" charset="-120"/>
              <a:ea typeface="華康中圓體" panose="020F0509000000000000" pitchFamily="49" charset="-120"/>
            </a:endParaRPr>
          </a:p>
        </p:txBody>
      </p:sp>
      <p:sp>
        <p:nvSpPr>
          <p:cNvPr id="28" name="文字方塊 27"/>
          <p:cNvSpPr txBox="1"/>
          <p:nvPr/>
        </p:nvSpPr>
        <p:spPr>
          <a:xfrm>
            <a:off x="1489847" y="1534749"/>
            <a:ext cx="3705394" cy="553998"/>
          </a:xfrm>
          <a:prstGeom prst="rect">
            <a:avLst/>
          </a:prstGeom>
          <a:noFill/>
        </p:spPr>
        <p:txBody>
          <a:bodyPr wrap="square" rtlCol="0">
            <a:spAutoFit/>
          </a:bodyPr>
          <a:lstStyle/>
          <a:p>
            <a:pPr>
              <a:lnSpc>
                <a:spcPct val="150000"/>
              </a:lnSpc>
            </a:pPr>
            <a:r>
              <a:rPr lang="zh-TW" altLang="en-US" sz="2000" b="1" dirty="0" smtClean="0">
                <a:solidFill>
                  <a:srgbClr val="7030A0"/>
                </a:solidFill>
                <a:latin typeface="華康中圓體" panose="020F0509000000000000" pitchFamily="49" charset="-120"/>
                <a:ea typeface="華康中圓體" panose="020F0509000000000000" pitchFamily="49" charset="-120"/>
              </a:rPr>
              <a:t>大學只能拿一個學位嗎</a:t>
            </a:r>
            <a:r>
              <a:rPr lang="en-US" altLang="zh-TW" sz="2000" b="1" dirty="0" smtClean="0">
                <a:solidFill>
                  <a:srgbClr val="7030A0"/>
                </a:solidFill>
                <a:latin typeface="華康中圓體" panose="020F0509000000000000" pitchFamily="49" charset="-120"/>
                <a:ea typeface="華康中圓體" panose="020F0509000000000000" pitchFamily="49" charset="-120"/>
              </a:rPr>
              <a:t>?</a:t>
            </a:r>
            <a:endParaRPr lang="en-US" altLang="zh-TW" sz="2000" b="1" dirty="0">
              <a:solidFill>
                <a:srgbClr val="7030A0"/>
              </a:solidFill>
              <a:latin typeface="華康中圓體" panose="020F0509000000000000" pitchFamily="49" charset="-120"/>
              <a:ea typeface="華康中圓體" panose="020F0509000000000000" pitchFamily="49" charset="-120"/>
            </a:endParaRPr>
          </a:p>
        </p:txBody>
      </p:sp>
      <p:sp>
        <p:nvSpPr>
          <p:cNvPr id="34" name="文字方塊 33"/>
          <p:cNvSpPr txBox="1"/>
          <p:nvPr/>
        </p:nvSpPr>
        <p:spPr>
          <a:xfrm>
            <a:off x="1522560" y="3343757"/>
            <a:ext cx="2305161" cy="646331"/>
          </a:xfrm>
          <a:prstGeom prst="rect">
            <a:avLst/>
          </a:prstGeom>
          <a:noFill/>
        </p:spPr>
        <p:txBody>
          <a:bodyPr wrap="square" rtlCol="0">
            <a:spAutoFit/>
          </a:bodyPr>
          <a:lstStyle/>
          <a:p>
            <a:r>
              <a:rPr lang="en-US" altLang="zh-TW" sz="1200" dirty="0">
                <a:solidFill>
                  <a:srgbClr val="0070C0"/>
                </a:solidFill>
                <a:latin typeface="華康中圓體" panose="020F0509000000000000" pitchFamily="49" charset="-120"/>
                <a:ea typeface="華康中圓體" panose="020F0509000000000000" pitchFamily="49" charset="-120"/>
              </a:rPr>
              <a:t>(1)</a:t>
            </a:r>
            <a:r>
              <a:rPr lang="zh-TW" altLang="zh-TW" sz="1200" dirty="0">
                <a:solidFill>
                  <a:srgbClr val="0070C0"/>
                </a:solidFill>
                <a:latin typeface="華康中圓體" panose="020F0509000000000000" pitchFamily="49" charset="-120"/>
                <a:ea typeface="華康中圓體" panose="020F0509000000000000" pitchFamily="49" charset="-120"/>
              </a:rPr>
              <a:t>雙聯</a:t>
            </a:r>
            <a:r>
              <a:rPr lang="zh-TW" altLang="zh-TW" sz="1200" dirty="0" smtClean="0">
                <a:solidFill>
                  <a:srgbClr val="0070C0"/>
                </a:solidFill>
                <a:latin typeface="華康中圓體" panose="020F0509000000000000" pitchFamily="49" charset="-120"/>
                <a:ea typeface="華康中圓體" panose="020F0509000000000000" pitchFamily="49" charset="-120"/>
              </a:rPr>
              <a:t>學位</a:t>
            </a:r>
            <a:endParaRPr lang="en-US" altLang="zh-TW" sz="1200" dirty="0" smtClean="0">
              <a:solidFill>
                <a:srgbClr val="0070C0"/>
              </a:solidFill>
              <a:latin typeface="華康中圓體" panose="020F0509000000000000" pitchFamily="49" charset="-120"/>
              <a:ea typeface="華康中圓體" panose="020F0509000000000000" pitchFamily="49" charset="-120"/>
            </a:endParaRPr>
          </a:p>
          <a:p>
            <a:r>
              <a:rPr lang="en-US" altLang="zh-TW" sz="1200" dirty="0">
                <a:solidFill>
                  <a:srgbClr val="0070C0"/>
                </a:solidFill>
                <a:latin typeface="華康中圓體" panose="020F0509000000000000" pitchFamily="49" charset="-120"/>
                <a:ea typeface="華康中圓體" panose="020F0509000000000000" pitchFamily="49" charset="-120"/>
              </a:rPr>
              <a:t>(2)</a:t>
            </a:r>
            <a:r>
              <a:rPr lang="zh-TW" altLang="zh-TW" sz="1200" dirty="0">
                <a:solidFill>
                  <a:srgbClr val="0070C0"/>
                </a:solidFill>
                <a:latin typeface="華康中圓體" panose="020F0509000000000000" pitchFamily="49" charset="-120"/>
                <a:ea typeface="華康中圓體" panose="020F0509000000000000" pitchFamily="49" charset="-120"/>
              </a:rPr>
              <a:t>交換</a:t>
            </a:r>
            <a:r>
              <a:rPr lang="zh-TW" altLang="zh-TW" sz="1200" dirty="0" smtClean="0">
                <a:solidFill>
                  <a:srgbClr val="0070C0"/>
                </a:solidFill>
                <a:latin typeface="華康中圓體" panose="020F0509000000000000" pitchFamily="49" charset="-120"/>
                <a:ea typeface="華康中圓體" panose="020F0509000000000000" pitchFamily="49" charset="-120"/>
              </a:rPr>
              <a:t>生</a:t>
            </a:r>
            <a:endParaRPr lang="en-US" altLang="zh-TW" sz="1200" dirty="0" smtClean="0">
              <a:solidFill>
                <a:srgbClr val="0070C0"/>
              </a:solidFill>
              <a:latin typeface="華康中圓體" panose="020F0509000000000000" pitchFamily="49" charset="-120"/>
              <a:ea typeface="華康中圓體" panose="020F0509000000000000" pitchFamily="49" charset="-120"/>
            </a:endParaRPr>
          </a:p>
          <a:p>
            <a:r>
              <a:rPr lang="en-US" altLang="zh-TW" sz="1200" dirty="0">
                <a:solidFill>
                  <a:srgbClr val="0070C0"/>
                </a:solidFill>
                <a:latin typeface="華康中圓體" panose="020F0509000000000000" pitchFamily="49" charset="-120"/>
                <a:ea typeface="華康中圓體" panose="020F0509000000000000" pitchFamily="49" charset="-120"/>
              </a:rPr>
              <a:t>(3)</a:t>
            </a:r>
            <a:r>
              <a:rPr lang="zh-TW" altLang="en-US" sz="1200" dirty="0">
                <a:solidFill>
                  <a:srgbClr val="0070C0"/>
                </a:solidFill>
                <a:latin typeface="華康中圓體" panose="020F0509000000000000" pitchFamily="49" charset="-120"/>
                <a:ea typeface="華康中圓體" panose="020F0509000000000000" pitchFamily="49" charset="-120"/>
              </a:rPr>
              <a:t>本校各類境外短期研修</a:t>
            </a:r>
            <a:r>
              <a:rPr lang="zh-TW" altLang="en-US" sz="1200" dirty="0" smtClean="0">
                <a:solidFill>
                  <a:srgbClr val="0070C0"/>
                </a:solidFill>
                <a:latin typeface="華康中圓體" panose="020F0509000000000000" pitchFamily="49" charset="-120"/>
                <a:ea typeface="華康中圓體" panose="020F0509000000000000" pitchFamily="49" charset="-120"/>
              </a:rPr>
              <a:t>補助</a:t>
            </a:r>
            <a:endParaRPr lang="zh-TW" altLang="en-US" sz="1200" dirty="0">
              <a:solidFill>
                <a:srgbClr val="0070C0"/>
              </a:solidFill>
              <a:latin typeface="華康中圓體" panose="020F0509000000000000" pitchFamily="49" charset="-120"/>
              <a:ea typeface="華康中圓體" panose="020F0509000000000000" pitchFamily="49" charset="-120"/>
            </a:endParaRPr>
          </a:p>
        </p:txBody>
      </p:sp>
      <p:sp>
        <p:nvSpPr>
          <p:cNvPr id="38" name="文字方塊 37"/>
          <p:cNvSpPr txBox="1"/>
          <p:nvPr/>
        </p:nvSpPr>
        <p:spPr>
          <a:xfrm>
            <a:off x="1522560" y="2128834"/>
            <a:ext cx="1031051" cy="1200329"/>
          </a:xfrm>
          <a:prstGeom prst="rect">
            <a:avLst/>
          </a:prstGeom>
          <a:noFill/>
        </p:spPr>
        <p:txBody>
          <a:bodyPr wrap="none" rtlCol="0">
            <a:spAutoFit/>
          </a:bodyPr>
          <a:lstStyle/>
          <a:p>
            <a:r>
              <a:rPr lang="en-US" altLang="zh-TW" sz="1200" dirty="0">
                <a:solidFill>
                  <a:srgbClr val="9966FF"/>
                </a:solidFill>
                <a:latin typeface="華康中圓體" panose="020F0509000000000000" pitchFamily="49" charset="-120"/>
                <a:ea typeface="華康中圓體" panose="020F0509000000000000" pitchFamily="49" charset="-120"/>
              </a:rPr>
              <a:t>(1)</a:t>
            </a:r>
            <a:r>
              <a:rPr lang="zh-TW" altLang="zh-TW" sz="1200" dirty="0">
                <a:solidFill>
                  <a:srgbClr val="9966FF"/>
                </a:solidFill>
                <a:latin typeface="華康中圓體" panose="020F0509000000000000" pitchFamily="49" charset="-120"/>
                <a:ea typeface="華康中圓體" panose="020F0509000000000000" pitchFamily="49" charset="-120"/>
              </a:rPr>
              <a:t>雙</a:t>
            </a:r>
            <a:r>
              <a:rPr lang="zh-TW" altLang="zh-TW" sz="1200" dirty="0" smtClean="0">
                <a:solidFill>
                  <a:srgbClr val="9966FF"/>
                </a:solidFill>
                <a:latin typeface="華康中圓體" panose="020F0509000000000000" pitchFamily="49" charset="-120"/>
                <a:ea typeface="華康中圓體" panose="020F0509000000000000" pitchFamily="49" charset="-120"/>
              </a:rPr>
              <a:t>主修</a:t>
            </a:r>
            <a:endParaRPr lang="en-US" altLang="zh-TW" sz="1200" dirty="0" smtClean="0">
              <a:solidFill>
                <a:srgbClr val="9966FF"/>
              </a:solidFill>
              <a:latin typeface="華康中圓體" panose="020F0509000000000000" pitchFamily="49" charset="-120"/>
              <a:ea typeface="華康中圓體" panose="020F0509000000000000" pitchFamily="49" charset="-120"/>
            </a:endParaRPr>
          </a:p>
          <a:p>
            <a:r>
              <a:rPr lang="en-US" altLang="zh-TW" sz="1200" dirty="0">
                <a:solidFill>
                  <a:srgbClr val="9966FF"/>
                </a:solidFill>
                <a:latin typeface="華康中圓體" panose="020F0509000000000000" pitchFamily="49" charset="-120"/>
                <a:ea typeface="華康中圓體" panose="020F0509000000000000" pitchFamily="49" charset="-120"/>
              </a:rPr>
              <a:t>(2)</a:t>
            </a:r>
            <a:r>
              <a:rPr lang="zh-TW" altLang="zh-TW" sz="1200" dirty="0">
                <a:solidFill>
                  <a:srgbClr val="9966FF"/>
                </a:solidFill>
                <a:latin typeface="華康中圓體" panose="020F0509000000000000" pitchFamily="49" charset="-120"/>
                <a:ea typeface="華康中圓體" panose="020F0509000000000000" pitchFamily="49" charset="-120"/>
              </a:rPr>
              <a:t>輔</a:t>
            </a:r>
            <a:r>
              <a:rPr lang="zh-TW" altLang="zh-TW" sz="1200" dirty="0" smtClean="0">
                <a:solidFill>
                  <a:srgbClr val="9966FF"/>
                </a:solidFill>
                <a:latin typeface="華康中圓體" panose="020F0509000000000000" pitchFamily="49" charset="-120"/>
                <a:ea typeface="華康中圓體" panose="020F0509000000000000" pitchFamily="49" charset="-120"/>
              </a:rPr>
              <a:t>系</a:t>
            </a:r>
            <a:endParaRPr lang="en-US" altLang="zh-TW" sz="1200" dirty="0" smtClean="0">
              <a:solidFill>
                <a:srgbClr val="9966FF"/>
              </a:solidFill>
              <a:latin typeface="華康中圓體" panose="020F0509000000000000" pitchFamily="49" charset="-120"/>
              <a:ea typeface="華康中圓體" panose="020F0509000000000000" pitchFamily="49" charset="-120"/>
            </a:endParaRPr>
          </a:p>
          <a:p>
            <a:r>
              <a:rPr lang="en-US" altLang="zh-TW" sz="1200" dirty="0">
                <a:solidFill>
                  <a:srgbClr val="9966FF"/>
                </a:solidFill>
                <a:latin typeface="華康中圓體" panose="020F0509000000000000" pitchFamily="49" charset="-120"/>
                <a:ea typeface="華康中圓體" panose="020F0509000000000000" pitchFamily="49" charset="-120"/>
              </a:rPr>
              <a:t>(3)</a:t>
            </a:r>
            <a:r>
              <a:rPr lang="zh-TW" altLang="zh-TW" sz="1200" dirty="0">
                <a:solidFill>
                  <a:srgbClr val="9966FF"/>
                </a:solidFill>
                <a:latin typeface="華康中圓體" panose="020F0509000000000000" pitchFamily="49" charset="-120"/>
                <a:ea typeface="華康中圓體" panose="020F0509000000000000" pitchFamily="49" charset="-120"/>
              </a:rPr>
              <a:t>學分學</a:t>
            </a:r>
            <a:r>
              <a:rPr lang="zh-TW" altLang="zh-TW" sz="1200" dirty="0" smtClean="0">
                <a:solidFill>
                  <a:srgbClr val="9966FF"/>
                </a:solidFill>
                <a:latin typeface="華康中圓體" panose="020F0509000000000000" pitchFamily="49" charset="-120"/>
                <a:ea typeface="華康中圓體" panose="020F0509000000000000" pitchFamily="49" charset="-120"/>
              </a:rPr>
              <a:t>程</a:t>
            </a:r>
            <a:endParaRPr lang="en-US" altLang="zh-TW" sz="1200" dirty="0" smtClean="0">
              <a:solidFill>
                <a:srgbClr val="9966FF"/>
              </a:solidFill>
              <a:latin typeface="華康中圓體" panose="020F0509000000000000" pitchFamily="49" charset="-120"/>
              <a:ea typeface="華康中圓體" panose="020F0509000000000000" pitchFamily="49" charset="-120"/>
            </a:endParaRPr>
          </a:p>
          <a:p>
            <a:r>
              <a:rPr lang="en-US" altLang="zh-TW" sz="1200" dirty="0" smtClean="0">
                <a:solidFill>
                  <a:srgbClr val="9966FF"/>
                </a:solidFill>
                <a:latin typeface="華康中圓體" panose="020F0509000000000000" pitchFamily="49" charset="-120"/>
                <a:ea typeface="華康中圓體" panose="020F0509000000000000" pitchFamily="49" charset="-120"/>
              </a:rPr>
              <a:t>(4)</a:t>
            </a:r>
            <a:r>
              <a:rPr lang="zh-TW" altLang="en-US" sz="1200" dirty="0" smtClean="0">
                <a:solidFill>
                  <a:srgbClr val="9966FF"/>
                </a:solidFill>
                <a:latin typeface="華康中圓體" panose="020F0509000000000000" pitchFamily="49" charset="-120"/>
                <a:ea typeface="華康中圓體" panose="020F0509000000000000" pitchFamily="49" charset="-120"/>
              </a:rPr>
              <a:t>教育學程</a:t>
            </a:r>
            <a:endParaRPr lang="en-US" altLang="zh-TW" sz="1200" dirty="0">
              <a:solidFill>
                <a:srgbClr val="9966FF"/>
              </a:solidFill>
              <a:latin typeface="華康中圓體" panose="020F0509000000000000" pitchFamily="49" charset="-120"/>
              <a:ea typeface="華康中圓體" panose="020F0509000000000000" pitchFamily="49" charset="-120"/>
            </a:endParaRPr>
          </a:p>
          <a:p>
            <a:endParaRPr lang="en-US" altLang="zh-TW" sz="1200" dirty="0" smtClean="0">
              <a:solidFill>
                <a:srgbClr val="9966FF"/>
              </a:solidFill>
              <a:latin typeface="華康中圓體" panose="020F0509000000000000" pitchFamily="49" charset="-120"/>
              <a:ea typeface="華康中圓體" panose="020F0509000000000000" pitchFamily="49" charset="-120"/>
            </a:endParaRPr>
          </a:p>
          <a:p>
            <a:endParaRPr lang="zh-TW" altLang="en-US" sz="1200" dirty="0">
              <a:solidFill>
                <a:srgbClr val="9966FF"/>
              </a:solidFill>
              <a:latin typeface="華康中圓體" panose="020F0509000000000000" pitchFamily="49" charset="-120"/>
              <a:ea typeface="華康中圓體" panose="020F0509000000000000" pitchFamily="49" charset="-120"/>
            </a:endParaRPr>
          </a:p>
        </p:txBody>
      </p:sp>
      <p:sp>
        <p:nvSpPr>
          <p:cNvPr id="42" name="Line 11"/>
          <p:cNvSpPr>
            <a:spLocks noChangeShapeType="1"/>
          </p:cNvSpPr>
          <p:nvPr/>
        </p:nvSpPr>
        <p:spPr bwMode="auto">
          <a:xfrm flipH="1">
            <a:off x="1569858" y="454284"/>
            <a:ext cx="4852495" cy="0"/>
          </a:xfrm>
          <a:prstGeom prst="line">
            <a:avLst/>
          </a:prstGeom>
          <a:noFill/>
          <a:ln w="25400">
            <a:solidFill>
              <a:schemeClr val="bg1">
                <a:lumMod val="65000"/>
              </a:schemeClr>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pic>
        <p:nvPicPr>
          <p:cNvPr id="8" name="圖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8684" y="55138"/>
            <a:ext cx="847346" cy="850394"/>
          </a:xfrm>
          <a:prstGeom prst="rect">
            <a:avLst/>
          </a:prstGeom>
        </p:spPr>
      </p:pic>
      <p:sp>
        <p:nvSpPr>
          <p:cNvPr id="44" name="Line 11"/>
          <p:cNvSpPr>
            <a:spLocks noChangeShapeType="1"/>
          </p:cNvSpPr>
          <p:nvPr/>
        </p:nvSpPr>
        <p:spPr bwMode="auto">
          <a:xfrm flipH="1">
            <a:off x="1569858" y="3305849"/>
            <a:ext cx="4852495" cy="0"/>
          </a:xfrm>
          <a:prstGeom prst="line">
            <a:avLst/>
          </a:prstGeom>
          <a:noFill/>
          <a:ln w="25400">
            <a:solidFill>
              <a:schemeClr val="bg1">
                <a:lumMod val="65000"/>
              </a:schemeClr>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5" name="Line 11"/>
          <p:cNvSpPr>
            <a:spLocks noChangeShapeType="1"/>
          </p:cNvSpPr>
          <p:nvPr/>
        </p:nvSpPr>
        <p:spPr bwMode="auto">
          <a:xfrm flipH="1">
            <a:off x="1569858" y="2054101"/>
            <a:ext cx="4852495" cy="0"/>
          </a:xfrm>
          <a:prstGeom prst="line">
            <a:avLst/>
          </a:prstGeom>
          <a:noFill/>
          <a:ln w="25400">
            <a:solidFill>
              <a:schemeClr val="bg1">
                <a:lumMod val="65000"/>
              </a:schemeClr>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7" name="文字方塊 46"/>
          <p:cNvSpPr txBox="1"/>
          <p:nvPr/>
        </p:nvSpPr>
        <p:spPr>
          <a:xfrm>
            <a:off x="1522560" y="518688"/>
            <a:ext cx="2177633" cy="1200329"/>
          </a:xfrm>
          <a:prstGeom prst="rect">
            <a:avLst/>
          </a:prstGeom>
          <a:noFill/>
        </p:spPr>
        <p:txBody>
          <a:bodyPr wrap="square" rtlCol="0">
            <a:spAutoFit/>
          </a:bodyPr>
          <a:lstStyle/>
          <a:p>
            <a:r>
              <a:rPr lang="en-US" altLang="zh-TW" sz="1200" b="1" dirty="0" smtClean="0">
                <a:solidFill>
                  <a:srgbClr val="CC0066"/>
                </a:solidFill>
                <a:latin typeface="華康中圓體" panose="020F0509000000000000" pitchFamily="49" charset="-120"/>
                <a:ea typeface="華康中圓體" panose="020F0509000000000000" pitchFamily="49" charset="-120"/>
              </a:rPr>
              <a:t>(1</a:t>
            </a:r>
            <a:r>
              <a:rPr lang="en-US" altLang="zh-TW" sz="1200" b="1" dirty="0">
                <a:solidFill>
                  <a:srgbClr val="CC0066"/>
                </a:solidFill>
                <a:latin typeface="華康中圓體" panose="020F0509000000000000" pitchFamily="49" charset="-120"/>
                <a:ea typeface="華康中圓體" panose="020F0509000000000000" pitchFamily="49" charset="-120"/>
              </a:rPr>
              <a:t>)</a:t>
            </a:r>
            <a:r>
              <a:rPr lang="zh-TW" altLang="zh-TW" sz="1200" b="1" dirty="0">
                <a:solidFill>
                  <a:srgbClr val="CC0066"/>
                </a:solidFill>
                <a:latin typeface="華康中圓體" panose="020F0509000000000000" pitchFamily="49" charset="-120"/>
                <a:ea typeface="華康中圓體" panose="020F0509000000000000" pitchFamily="49" charset="-120"/>
              </a:rPr>
              <a:t>畢業</a:t>
            </a:r>
            <a:r>
              <a:rPr lang="zh-TW" altLang="zh-TW" sz="1200" b="1" dirty="0" smtClean="0">
                <a:solidFill>
                  <a:srgbClr val="CC0066"/>
                </a:solidFill>
                <a:latin typeface="華康中圓體" panose="020F0509000000000000" pitchFamily="49" charset="-120"/>
                <a:ea typeface="華康中圓體" panose="020F0509000000000000" pitchFamily="49" charset="-120"/>
              </a:rPr>
              <a:t>要求</a:t>
            </a:r>
            <a:endParaRPr lang="en-US" altLang="zh-TW" sz="1200" b="1" dirty="0" smtClean="0">
              <a:solidFill>
                <a:srgbClr val="CC0066"/>
              </a:solidFill>
              <a:latin typeface="華康中圓體" panose="020F0509000000000000" pitchFamily="49" charset="-120"/>
              <a:ea typeface="華康中圓體" panose="020F0509000000000000" pitchFamily="49" charset="-120"/>
            </a:endParaRPr>
          </a:p>
          <a:p>
            <a:r>
              <a:rPr lang="en-US" altLang="zh-TW" sz="1200" b="1" dirty="0">
                <a:solidFill>
                  <a:srgbClr val="CC0066"/>
                </a:solidFill>
                <a:latin typeface="華康中圓體" panose="020F0509000000000000" pitchFamily="49" charset="-120"/>
                <a:ea typeface="華康中圓體" panose="020F0509000000000000" pitchFamily="49" charset="-120"/>
              </a:rPr>
              <a:t>(2)</a:t>
            </a:r>
            <a:r>
              <a:rPr lang="zh-TW" altLang="zh-TW" sz="1200" b="1" dirty="0">
                <a:solidFill>
                  <a:srgbClr val="CC0066"/>
                </a:solidFill>
                <a:latin typeface="華康中圓體" panose="020F0509000000000000" pitchFamily="49" charset="-120"/>
                <a:ea typeface="華康中圓體" panose="020F0509000000000000" pitchFamily="49" charset="-120"/>
              </a:rPr>
              <a:t>修課</a:t>
            </a:r>
            <a:r>
              <a:rPr lang="zh-TW" altLang="zh-TW" sz="1200" b="1" dirty="0" smtClean="0">
                <a:solidFill>
                  <a:srgbClr val="CC0066"/>
                </a:solidFill>
                <a:latin typeface="華康中圓體" panose="020F0509000000000000" pitchFamily="49" charset="-120"/>
                <a:ea typeface="華康中圓體" panose="020F0509000000000000" pitchFamily="49" charset="-120"/>
              </a:rPr>
              <a:t>規定</a:t>
            </a:r>
            <a:endParaRPr lang="en-US" altLang="zh-TW" sz="1200" b="1" dirty="0" smtClean="0">
              <a:solidFill>
                <a:srgbClr val="CC0066"/>
              </a:solidFill>
              <a:latin typeface="華康中圓體" panose="020F0509000000000000" pitchFamily="49" charset="-120"/>
              <a:ea typeface="華康中圓體" panose="020F0509000000000000" pitchFamily="49" charset="-120"/>
            </a:endParaRPr>
          </a:p>
          <a:p>
            <a:r>
              <a:rPr lang="en-US" altLang="zh-TW" sz="1200" b="1" dirty="0">
                <a:solidFill>
                  <a:srgbClr val="CC0066"/>
                </a:solidFill>
                <a:latin typeface="華康中圓體" panose="020F0509000000000000" pitchFamily="49" charset="-120"/>
                <a:ea typeface="華康中圓體" panose="020F0509000000000000" pitchFamily="49" charset="-120"/>
              </a:rPr>
              <a:t>(3)</a:t>
            </a:r>
            <a:r>
              <a:rPr lang="zh-TW" altLang="zh-TW" sz="1200" b="1" dirty="0">
                <a:solidFill>
                  <a:srgbClr val="CC0066"/>
                </a:solidFill>
                <a:latin typeface="華康中圓體" panose="020F0509000000000000" pitchFamily="49" charset="-120"/>
                <a:ea typeface="華康中圓體" panose="020F0509000000000000" pitchFamily="49" charset="-120"/>
              </a:rPr>
              <a:t>選課</a:t>
            </a:r>
            <a:r>
              <a:rPr lang="zh-TW" altLang="zh-TW" sz="1200" b="1" dirty="0" smtClean="0">
                <a:solidFill>
                  <a:srgbClr val="CC0066"/>
                </a:solidFill>
                <a:latin typeface="華康中圓體" panose="020F0509000000000000" pitchFamily="49" charset="-120"/>
                <a:ea typeface="華康中圓體" panose="020F0509000000000000" pitchFamily="49" charset="-120"/>
              </a:rPr>
              <a:t>策略</a:t>
            </a:r>
            <a:endParaRPr lang="en-US" altLang="zh-TW" sz="1200" b="1" dirty="0" smtClean="0">
              <a:solidFill>
                <a:srgbClr val="CC0066"/>
              </a:solidFill>
              <a:latin typeface="華康中圓體" panose="020F0509000000000000" pitchFamily="49" charset="-120"/>
              <a:ea typeface="華康中圓體" panose="020F0509000000000000" pitchFamily="49" charset="-120"/>
            </a:endParaRPr>
          </a:p>
          <a:p>
            <a:r>
              <a:rPr lang="en-US" altLang="zh-TW" sz="1200" b="1" dirty="0">
                <a:solidFill>
                  <a:srgbClr val="CC0066"/>
                </a:solidFill>
                <a:latin typeface="華康中圓體" panose="020F0509000000000000" pitchFamily="49" charset="-120"/>
                <a:ea typeface="華康中圓體" panose="020F0509000000000000" pitchFamily="49" charset="-120"/>
              </a:rPr>
              <a:t>(4)</a:t>
            </a:r>
            <a:r>
              <a:rPr lang="zh-TW" altLang="zh-TW" sz="1200" b="1" dirty="0">
                <a:solidFill>
                  <a:srgbClr val="CC0066"/>
                </a:solidFill>
                <a:latin typeface="華康中圓體" panose="020F0509000000000000" pitchFamily="49" charset="-120"/>
                <a:ea typeface="華康中圓體" panose="020F0509000000000000" pitchFamily="49" charset="-120"/>
              </a:rPr>
              <a:t>跨校</a:t>
            </a:r>
            <a:r>
              <a:rPr lang="zh-TW" altLang="zh-TW" sz="1200" b="1" dirty="0" smtClean="0">
                <a:solidFill>
                  <a:srgbClr val="CC0066"/>
                </a:solidFill>
                <a:latin typeface="華康中圓體" panose="020F0509000000000000" pitchFamily="49" charset="-120"/>
                <a:ea typeface="華康中圓體" panose="020F0509000000000000" pitchFamily="49" charset="-120"/>
              </a:rPr>
              <a:t>選課</a:t>
            </a:r>
            <a:endParaRPr lang="en-US" altLang="zh-TW" sz="1200" b="1" dirty="0" smtClean="0">
              <a:solidFill>
                <a:srgbClr val="CC0066"/>
              </a:solidFill>
              <a:latin typeface="華康中圓體" panose="020F0509000000000000" pitchFamily="49" charset="-120"/>
              <a:ea typeface="華康中圓體" panose="020F0509000000000000" pitchFamily="49" charset="-120"/>
            </a:endParaRPr>
          </a:p>
          <a:p>
            <a:r>
              <a:rPr lang="en-US" altLang="zh-TW" sz="1200" b="1" dirty="0" smtClean="0">
                <a:solidFill>
                  <a:srgbClr val="CC0066"/>
                </a:solidFill>
                <a:latin typeface="華康中圓體" panose="020F0509000000000000" pitchFamily="49" charset="-120"/>
                <a:ea typeface="華康中圓體" panose="020F0509000000000000" pitchFamily="49" charset="-120"/>
              </a:rPr>
              <a:t>(</a:t>
            </a:r>
            <a:r>
              <a:rPr lang="en-US" altLang="zh-TW" sz="1200" b="1" dirty="0">
                <a:solidFill>
                  <a:srgbClr val="CC0066"/>
                </a:solidFill>
                <a:latin typeface="華康中圓體" panose="020F0509000000000000" pitchFamily="49" charset="-120"/>
                <a:ea typeface="華康中圓體" panose="020F0509000000000000" pitchFamily="49" charset="-120"/>
              </a:rPr>
              <a:t>5)</a:t>
            </a:r>
            <a:r>
              <a:rPr lang="zh-TW" altLang="en-US" sz="1200" b="1" dirty="0">
                <a:solidFill>
                  <a:srgbClr val="CC0066"/>
                </a:solidFill>
                <a:latin typeface="華康中圓體" panose="020F0509000000000000" pitchFamily="49" charset="-120"/>
                <a:ea typeface="華康中圓體" panose="020F0509000000000000" pitchFamily="49" charset="-120"/>
              </a:rPr>
              <a:t>如</a:t>
            </a:r>
            <a:r>
              <a:rPr lang="zh-TW" altLang="zh-TW" sz="1200" b="1" dirty="0">
                <a:solidFill>
                  <a:srgbClr val="CC0066"/>
                </a:solidFill>
                <a:latin typeface="華康中圓體" panose="020F0509000000000000" pitchFamily="49" charset="-120"/>
                <a:ea typeface="華康中圓體" panose="020F0509000000000000" pitchFamily="49" charset="-120"/>
              </a:rPr>
              <a:t>何</a:t>
            </a:r>
            <a:r>
              <a:rPr lang="zh-TW" altLang="en-US" sz="1200" b="1" dirty="0">
                <a:solidFill>
                  <a:srgbClr val="CC0066"/>
                </a:solidFill>
                <a:latin typeface="華康中圓體" panose="020F0509000000000000" pitchFamily="49" charset="-120"/>
                <a:ea typeface="華康中圓體" panose="020F0509000000000000" pitchFamily="49" charset="-120"/>
              </a:rPr>
              <a:t>提</a:t>
            </a:r>
            <a:r>
              <a:rPr lang="zh-TW" altLang="zh-TW" sz="1200" b="1" dirty="0">
                <a:solidFill>
                  <a:srgbClr val="CC0066"/>
                </a:solidFill>
                <a:latin typeface="華康中圓體" panose="020F0509000000000000" pitchFamily="49" charset="-120"/>
                <a:ea typeface="華康中圓體" panose="020F0509000000000000" pitchFamily="49" charset="-120"/>
              </a:rPr>
              <a:t>早畢業</a:t>
            </a:r>
            <a:r>
              <a:rPr lang="en-US" altLang="zh-TW" sz="1200" b="1" dirty="0" smtClean="0">
                <a:solidFill>
                  <a:srgbClr val="CC0066"/>
                </a:solidFill>
                <a:latin typeface="華康中圓體" panose="020F0509000000000000" pitchFamily="49" charset="-120"/>
                <a:ea typeface="華康中圓體" panose="020F0509000000000000" pitchFamily="49" charset="-120"/>
              </a:rPr>
              <a:t>?</a:t>
            </a:r>
          </a:p>
          <a:p>
            <a:r>
              <a:rPr lang="en-US" altLang="zh-TW" sz="1200" b="1" dirty="0">
                <a:solidFill>
                  <a:srgbClr val="CC0066"/>
                </a:solidFill>
                <a:latin typeface="華康中圓體" panose="020F0509000000000000" pitchFamily="49" charset="-120"/>
                <a:ea typeface="華康中圓體" panose="020F0509000000000000" pitchFamily="49" charset="-120"/>
              </a:rPr>
              <a:t>(6)</a:t>
            </a:r>
            <a:r>
              <a:rPr lang="zh-TW" altLang="zh-TW" sz="1200" b="1" dirty="0">
                <a:solidFill>
                  <a:srgbClr val="CC0066"/>
                </a:solidFill>
                <a:latin typeface="華康中圓體" panose="020F0509000000000000" pitchFamily="49" charset="-120"/>
                <a:ea typeface="華康中圓體" panose="020F0509000000000000" pitchFamily="49" charset="-120"/>
              </a:rPr>
              <a:t>為何會延畢</a:t>
            </a:r>
            <a:r>
              <a:rPr lang="en-US" altLang="zh-TW" sz="1200" b="1" dirty="0" smtClean="0">
                <a:solidFill>
                  <a:srgbClr val="CC0066"/>
                </a:solidFill>
                <a:latin typeface="華康中圓體" panose="020F0509000000000000" pitchFamily="49" charset="-120"/>
                <a:ea typeface="華康中圓體" panose="020F0509000000000000" pitchFamily="49" charset="-120"/>
              </a:rPr>
              <a:t>?</a:t>
            </a:r>
            <a:endParaRPr lang="zh-TW" altLang="en-US" sz="1200" b="1" dirty="0">
              <a:solidFill>
                <a:srgbClr val="CC0066"/>
              </a:solidFill>
              <a:latin typeface="華康中圓體" panose="020F0509000000000000" pitchFamily="49" charset="-120"/>
              <a:ea typeface="華康中圓體" panose="020F0509000000000000" pitchFamily="49" charset="-120"/>
            </a:endParaRPr>
          </a:p>
        </p:txBody>
      </p:sp>
      <p:sp>
        <p:nvSpPr>
          <p:cNvPr id="56" name="文字方塊 55"/>
          <p:cNvSpPr txBox="1"/>
          <p:nvPr/>
        </p:nvSpPr>
        <p:spPr>
          <a:xfrm>
            <a:off x="1522560" y="5466258"/>
            <a:ext cx="2835825" cy="1200329"/>
          </a:xfrm>
          <a:prstGeom prst="rect">
            <a:avLst/>
          </a:prstGeom>
          <a:noFill/>
        </p:spPr>
        <p:txBody>
          <a:bodyPr wrap="square" rtlCol="0">
            <a:spAutoFit/>
          </a:bodyPr>
          <a:lstStyle/>
          <a:p>
            <a:r>
              <a:rPr lang="en-US" altLang="zh-TW" sz="1200" dirty="0" smtClean="0">
                <a:solidFill>
                  <a:srgbClr val="FF3399"/>
                </a:solidFill>
                <a:latin typeface="華康中圓體" panose="020F0509000000000000" pitchFamily="49" charset="-120"/>
                <a:ea typeface="華康中圓體" panose="020F0509000000000000" pitchFamily="49" charset="-120"/>
              </a:rPr>
              <a:t>(1)Moodle </a:t>
            </a:r>
            <a:r>
              <a:rPr lang="en-US" altLang="zh-TW" sz="1200" dirty="0">
                <a:solidFill>
                  <a:srgbClr val="FF3399"/>
                </a:solidFill>
                <a:latin typeface="華康中圓體" panose="020F0509000000000000" pitchFamily="49" charset="-120"/>
                <a:ea typeface="華康中圓體" panose="020F0509000000000000" pitchFamily="49" charset="-120"/>
              </a:rPr>
              <a:t>2.8</a:t>
            </a:r>
            <a:r>
              <a:rPr lang="zh-TW" altLang="en-US" sz="1200" dirty="0">
                <a:solidFill>
                  <a:srgbClr val="FF3399"/>
                </a:solidFill>
                <a:latin typeface="華康中圓體" panose="020F0509000000000000" pitchFamily="49" charset="-120"/>
                <a:ea typeface="華康中圓體" panose="020F0509000000000000" pitchFamily="49" charset="-120"/>
              </a:rPr>
              <a:t>數位學習平</a:t>
            </a:r>
            <a:r>
              <a:rPr lang="zh-TW" altLang="en-US" sz="1200" dirty="0" smtClean="0">
                <a:solidFill>
                  <a:srgbClr val="FF3399"/>
                </a:solidFill>
                <a:latin typeface="華康中圓體" panose="020F0509000000000000" pitchFamily="49" charset="-120"/>
                <a:ea typeface="華康中圓體" panose="020F0509000000000000" pitchFamily="49" charset="-120"/>
              </a:rPr>
              <a:t>臺</a:t>
            </a:r>
            <a:endParaRPr lang="en-US" altLang="zh-TW" sz="1200" dirty="0" smtClean="0">
              <a:solidFill>
                <a:srgbClr val="FF3399"/>
              </a:solidFill>
              <a:latin typeface="華康中圓體" panose="020F0509000000000000" pitchFamily="49" charset="-120"/>
              <a:ea typeface="華康中圓體" panose="020F0509000000000000" pitchFamily="49" charset="-120"/>
            </a:endParaRPr>
          </a:p>
          <a:p>
            <a:r>
              <a:rPr lang="en-US" altLang="zh-TW" sz="1200" dirty="0" smtClean="0">
                <a:solidFill>
                  <a:srgbClr val="FF3399"/>
                </a:solidFill>
                <a:latin typeface="華康中圓體" panose="020F0509000000000000" pitchFamily="49" charset="-120"/>
                <a:ea typeface="華康中圓體" panose="020F0509000000000000" pitchFamily="49" charset="-120"/>
              </a:rPr>
              <a:t>(2)OCW</a:t>
            </a:r>
            <a:r>
              <a:rPr lang="zh-TW" altLang="zh-TW" sz="1200" dirty="0" smtClean="0">
                <a:solidFill>
                  <a:srgbClr val="FF3399"/>
                </a:solidFill>
                <a:latin typeface="華康中圓體" panose="020F0509000000000000" pitchFamily="49" charset="-120"/>
                <a:ea typeface="華康中圓體" panose="020F0509000000000000" pitchFamily="49" charset="-120"/>
              </a:rPr>
              <a:t>課程</a:t>
            </a:r>
            <a:endParaRPr lang="en-US" altLang="zh-TW" sz="1200" dirty="0">
              <a:solidFill>
                <a:srgbClr val="FF3399"/>
              </a:solidFill>
              <a:latin typeface="華康中圓體" panose="020F0509000000000000" pitchFamily="49" charset="-120"/>
              <a:ea typeface="華康中圓體" panose="020F0509000000000000" pitchFamily="49" charset="-120"/>
            </a:endParaRPr>
          </a:p>
          <a:p>
            <a:r>
              <a:rPr lang="en-US" altLang="zh-TW" sz="1200" dirty="0" smtClean="0">
                <a:solidFill>
                  <a:srgbClr val="FF3399"/>
                </a:solidFill>
                <a:latin typeface="華康中圓體" panose="020F0509000000000000" pitchFamily="49" charset="-120"/>
                <a:ea typeface="華康中圓體" panose="020F0509000000000000" pitchFamily="49" charset="-120"/>
              </a:rPr>
              <a:t>(3)MOOCS</a:t>
            </a:r>
            <a:r>
              <a:rPr lang="zh-TW" altLang="en-US" sz="1200" dirty="0" smtClean="0">
                <a:solidFill>
                  <a:srgbClr val="FF3399"/>
                </a:solidFill>
                <a:latin typeface="華康中圓體" panose="020F0509000000000000" pitchFamily="49" charset="-120"/>
                <a:ea typeface="華康中圓體" panose="020F0509000000000000" pitchFamily="49" charset="-120"/>
              </a:rPr>
              <a:t>課程</a:t>
            </a:r>
            <a:endParaRPr lang="en-US" altLang="zh-TW" sz="1200" dirty="0" smtClean="0">
              <a:solidFill>
                <a:srgbClr val="FF3399"/>
              </a:solidFill>
              <a:latin typeface="華康中圓體" panose="020F0509000000000000" pitchFamily="49" charset="-120"/>
              <a:ea typeface="華康中圓體" panose="020F0509000000000000" pitchFamily="49" charset="-120"/>
            </a:endParaRPr>
          </a:p>
          <a:p>
            <a:r>
              <a:rPr lang="en-US" altLang="zh-TW" sz="1200" dirty="0" smtClean="0">
                <a:solidFill>
                  <a:srgbClr val="FF3399"/>
                </a:solidFill>
                <a:latin typeface="華康中圓體" panose="020F0509000000000000" pitchFamily="49" charset="-120"/>
                <a:ea typeface="華康中圓體" panose="020F0509000000000000" pitchFamily="49" charset="-120"/>
              </a:rPr>
              <a:t>(4)</a:t>
            </a:r>
            <a:r>
              <a:rPr lang="zh-TW" altLang="zh-TW" sz="1200" dirty="0" smtClean="0">
                <a:solidFill>
                  <a:srgbClr val="FF3399"/>
                </a:solidFill>
                <a:latin typeface="華康中圓體" panose="020F0509000000000000" pitchFamily="49" charset="-120"/>
                <a:ea typeface="華康中圓體" panose="020F0509000000000000" pitchFamily="49" charset="-120"/>
              </a:rPr>
              <a:t>圖書館</a:t>
            </a:r>
            <a:endParaRPr lang="en-US" altLang="zh-TW" sz="1200" dirty="0" smtClean="0">
              <a:solidFill>
                <a:srgbClr val="FF3399"/>
              </a:solidFill>
              <a:latin typeface="華康中圓體" panose="020F0509000000000000" pitchFamily="49" charset="-120"/>
              <a:ea typeface="華康中圓體" panose="020F0509000000000000" pitchFamily="49" charset="-120"/>
            </a:endParaRPr>
          </a:p>
          <a:p>
            <a:r>
              <a:rPr lang="en-US" altLang="zh-TW" sz="1200" dirty="0" smtClean="0">
                <a:solidFill>
                  <a:srgbClr val="FF3399"/>
                </a:solidFill>
                <a:latin typeface="華康中圓體" panose="020F0509000000000000" pitchFamily="49" charset="-120"/>
                <a:ea typeface="華康中圓體" panose="020F0509000000000000" pitchFamily="49" charset="-120"/>
              </a:rPr>
              <a:t>(5)</a:t>
            </a:r>
            <a:r>
              <a:rPr lang="zh-TW" altLang="en-US" sz="1200" dirty="0" smtClean="0">
                <a:solidFill>
                  <a:srgbClr val="FF3399"/>
                </a:solidFill>
                <a:latin typeface="華康中圓體" panose="020F0509000000000000" pitchFamily="49" charset="-120"/>
                <a:ea typeface="華康中圓體" panose="020F0509000000000000" pitchFamily="49" charset="-120"/>
              </a:rPr>
              <a:t>學習共學社群</a:t>
            </a:r>
            <a:endParaRPr lang="en-US" altLang="zh-TW" sz="1200" dirty="0" smtClean="0">
              <a:solidFill>
                <a:srgbClr val="FF3399"/>
              </a:solidFill>
              <a:latin typeface="華康中圓體" panose="020F0509000000000000" pitchFamily="49" charset="-120"/>
              <a:ea typeface="華康中圓體" panose="020F0509000000000000" pitchFamily="49" charset="-120"/>
            </a:endParaRPr>
          </a:p>
          <a:p>
            <a:r>
              <a:rPr lang="en-US" altLang="zh-TW" sz="1200" dirty="0">
                <a:solidFill>
                  <a:srgbClr val="FF3399"/>
                </a:solidFill>
                <a:latin typeface="華康中圓體" panose="020F0509000000000000" pitchFamily="49" charset="-120"/>
                <a:ea typeface="華康中圓體" panose="020F0509000000000000" pitchFamily="49" charset="-120"/>
              </a:rPr>
              <a:t>(6)</a:t>
            </a:r>
            <a:r>
              <a:rPr lang="zh-TW" altLang="en-US" sz="1200" dirty="0">
                <a:solidFill>
                  <a:srgbClr val="FF3399"/>
                </a:solidFill>
                <a:latin typeface="華康中圓體" panose="020F0509000000000000" pitchFamily="49" charset="-120"/>
                <a:ea typeface="華康中圓體" panose="020F0509000000000000" pitchFamily="49" charset="-120"/>
              </a:rPr>
              <a:t>自學教室、</a:t>
            </a:r>
            <a:r>
              <a:rPr lang="zh-TW" altLang="en-US" sz="1200">
                <a:solidFill>
                  <a:srgbClr val="FF3399"/>
                </a:solidFill>
                <a:latin typeface="華康中圓體" panose="020F0509000000000000" pitchFamily="49" charset="-120"/>
                <a:ea typeface="華康中圓體" panose="020F0509000000000000" pitchFamily="49" charset="-120"/>
              </a:rPr>
              <a:t>英語</a:t>
            </a:r>
            <a:r>
              <a:rPr lang="zh-TW" altLang="en-US" sz="1200" smtClean="0">
                <a:solidFill>
                  <a:srgbClr val="FF3399"/>
                </a:solidFill>
                <a:latin typeface="華康中圓體" panose="020F0509000000000000" pitchFamily="49" charset="-120"/>
                <a:ea typeface="華康中圓體" panose="020F0509000000000000" pitchFamily="49" charset="-120"/>
              </a:rPr>
              <a:t>聊天室</a:t>
            </a:r>
            <a:endParaRPr lang="en-US" altLang="zh-TW" sz="1200" dirty="0" smtClean="0">
              <a:solidFill>
                <a:srgbClr val="FF3399"/>
              </a:solidFill>
              <a:latin typeface="華康中圓體" panose="020F0509000000000000" pitchFamily="49" charset="-120"/>
              <a:ea typeface="華康中圓體" panose="020F0509000000000000" pitchFamily="49" charset="-120"/>
            </a:endParaRPr>
          </a:p>
        </p:txBody>
      </p:sp>
      <p:pic>
        <p:nvPicPr>
          <p:cNvPr id="2" name="圖片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8684" y="1595481"/>
            <a:ext cx="847346" cy="850394"/>
          </a:xfrm>
          <a:prstGeom prst="rect">
            <a:avLst/>
          </a:prstGeom>
        </p:spPr>
      </p:pic>
      <p:pic>
        <p:nvPicPr>
          <p:cNvPr id="3" name="圖片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8684" y="2837299"/>
            <a:ext cx="847346" cy="850394"/>
          </a:xfrm>
          <a:prstGeom prst="rect">
            <a:avLst/>
          </a:prstGeom>
        </p:spPr>
      </p:pic>
      <p:sp>
        <p:nvSpPr>
          <p:cNvPr id="30" name="文字方塊 29"/>
          <p:cNvSpPr txBox="1"/>
          <p:nvPr/>
        </p:nvSpPr>
        <p:spPr>
          <a:xfrm>
            <a:off x="1489847" y="3828023"/>
            <a:ext cx="2621230" cy="499880"/>
          </a:xfrm>
          <a:prstGeom prst="rect">
            <a:avLst/>
          </a:prstGeom>
          <a:noFill/>
        </p:spPr>
        <p:txBody>
          <a:bodyPr wrap="none" rtlCol="0">
            <a:spAutoFit/>
          </a:bodyPr>
          <a:lstStyle/>
          <a:p>
            <a:pPr>
              <a:lnSpc>
                <a:spcPct val="150000"/>
              </a:lnSpc>
            </a:pPr>
            <a:r>
              <a:rPr lang="zh-TW" altLang="en-US" sz="2000" b="1" dirty="0">
                <a:solidFill>
                  <a:schemeClr val="accent2">
                    <a:lumMod val="75000"/>
                  </a:schemeClr>
                </a:solidFill>
                <a:latin typeface="華康中圓體" panose="020F0509000000000000" pitchFamily="49" charset="-120"/>
                <a:ea typeface="華康中圓體" panose="020F0509000000000000" pitchFamily="49" charset="-120"/>
              </a:rPr>
              <a:t>大學畢業後進修管道</a:t>
            </a:r>
            <a:r>
              <a:rPr lang="en-US" altLang="zh-TW" sz="2000" b="1" dirty="0">
                <a:solidFill>
                  <a:schemeClr val="accent2">
                    <a:lumMod val="75000"/>
                  </a:schemeClr>
                </a:solidFill>
                <a:latin typeface="華康中圓體" panose="020F0509000000000000" pitchFamily="49" charset="-120"/>
                <a:ea typeface="華康中圓體" panose="020F0509000000000000" pitchFamily="49" charset="-120"/>
              </a:rPr>
              <a:t>?</a:t>
            </a:r>
          </a:p>
        </p:txBody>
      </p:sp>
      <p:sp>
        <p:nvSpPr>
          <p:cNvPr id="31" name="Line 11"/>
          <p:cNvSpPr>
            <a:spLocks noChangeShapeType="1"/>
          </p:cNvSpPr>
          <p:nvPr/>
        </p:nvSpPr>
        <p:spPr bwMode="auto">
          <a:xfrm flipH="1">
            <a:off x="1569858" y="4311929"/>
            <a:ext cx="4852495" cy="0"/>
          </a:xfrm>
          <a:prstGeom prst="line">
            <a:avLst/>
          </a:prstGeom>
          <a:noFill/>
          <a:ln w="25400">
            <a:solidFill>
              <a:schemeClr val="bg1">
                <a:lumMod val="65000"/>
              </a:schemeClr>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pic>
        <p:nvPicPr>
          <p:cNvPr id="7" name="圖片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8684" y="3867698"/>
            <a:ext cx="847346" cy="850394"/>
          </a:xfrm>
          <a:prstGeom prst="rect">
            <a:avLst/>
          </a:prstGeom>
        </p:spPr>
      </p:pic>
      <p:pic>
        <p:nvPicPr>
          <p:cNvPr id="51" name="圖片 5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84644" y="118860"/>
            <a:ext cx="2490991" cy="660303"/>
          </a:xfrm>
          <a:prstGeom prst="rect">
            <a:avLst/>
          </a:prstGeom>
        </p:spPr>
      </p:pic>
      <p:sp>
        <p:nvSpPr>
          <p:cNvPr id="46" name="文字方塊 45"/>
          <p:cNvSpPr txBox="1"/>
          <p:nvPr/>
        </p:nvSpPr>
        <p:spPr>
          <a:xfrm>
            <a:off x="1489847" y="5051153"/>
            <a:ext cx="3452141" cy="400110"/>
          </a:xfrm>
          <a:prstGeom prst="rect">
            <a:avLst/>
          </a:prstGeom>
          <a:noFill/>
        </p:spPr>
        <p:txBody>
          <a:bodyPr wrap="square" rtlCol="0">
            <a:spAutoFit/>
          </a:bodyPr>
          <a:lstStyle/>
          <a:p>
            <a:r>
              <a:rPr lang="zh-TW" altLang="zh-TW" sz="2000" b="1" dirty="0" smtClean="0">
                <a:solidFill>
                  <a:srgbClr val="FF3399"/>
                </a:solidFill>
                <a:latin typeface="華康中圓體" panose="020F0509000000000000" pitchFamily="49" charset="-120"/>
                <a:ea typeface="華康中圓體" panose="020F0509000000000000" pitchFamily="49" charset="-120"/>
              </a:rPr>
              <a:t>大學</a:t>
            </a:r>
            <a:r>
              <a:rPr lang="zh-TW" altLang="zh-TW" sz="2000" b="1" dirty="0">
                <a:solidFill>
                  <a:srgbClr val="FF3399"/>
                </a:solidFill>
                <a:latin typeface="華康中圓體" panose="020F0509000000000000" pitchFamily="49" charset="-120"/>
                <a:ea typeface="華康中圓體" panose="020F0509000000000000" pitchFamily="49" charset="-120"/>
              </a:rPr>
              <a:t>只有在教室學</a:t>
            </a:r>
            <a:r>
              <a:rPr lang="zh-TW" altLang="zh-TW" sz="2000" b="1" dirty="0" smtClean="0">
                <a:solidFill>
                  <a:srgbClr val="FF3399"/>
                </a:solidFill>
                <a:latin typeface="華康中圓體" panose="020F0509000000000000" pitchFamily="49" charset="-120"/>
                <a:ea typeface="華康中圓體" panose="020F0509000000000000" pitchFamily="49" charset="-120"/>
              </a:rPr>
              <a:t>嗎</a:t>
            </a:r>
            <a:r>
              <a:rPr lang="en-US" altLang="zh-TW" sz="2000" b="1" dirty="0" smtClean="0">
                <a:solidFill>
                  <a:srgbClr val="FF3399"/>
                </a:solidFill>
                <a:latin typeface="華康中圓體" panose="020F0509000000000000" pitchFamily="49" charset="-120"/>
                <a:ea typeface="華康中圓體" panose="020F0509000000000000" pitchFamily="49" charset="-120"/>
              </a:rPr>
              <a:t>?</a:t>
            </a:r>
            <a:endParaRPr lang="zh-TW" altLang="en-US" sz="2000" b="1" dirty="0">
              <a:solidFill>
                <a:srgbClr val="FF3399"/>
              </a:solidFill>
              <a:latin typeface="華康中圓體" panose="020F0509000000000000" pitchFamily="49" charset="-120"/>
              <a:ea typeface="華康中圓體" panose="020F0509000000000000" pitchFamily="49" charset="-120"/>
            </a:endParaRPr>
          </a:p>
        </p:txBody>
      </p:sp>
      <p:sp>
        <p:nvSpPr>
          <p:cNvPr id="49" name="Line 11"/>
          <p:cNvSpPr>
            <a:spLocks noChangeShapeType="1"/>
          </p:cNvSpPr>
          <p:nvPr/>
        </p:nvSpPr>
        <p:spPr bwMode="auto">
          <a:xfrm flipH="1">
            <a:off x="1569858" y="5491748"/>
            <a:ext cx="4830884" cy="0"/>
          </a:xfrm>
          <a:prstGeom prst="line">
            <a:avLst/>
          </a:prstGeom>
          <a:noFill/>
          <a:ln w="25400">
            <a:solidFill>
              <a:schemeClr val="bg1">
                <a:lumMod val="65000"/>
              </a:schemeClr>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latin typeface="華康中圓體" panose="020F0509000000000000" pitchFamily="49" charset="-120"/>
              <a:ea typeface="華康中圓體" panose="020F0509000000000000" pitchFamily="49" charset="-120"/>
            </a:endParaRPr>
          </a:p>
        </p:txBody>
      </p:sp>
      <p:pic>
        <p:nvPicPr>
          <p:cNvPr id="52" name="圖片 5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69546" y="4975634"/>
            <a:ext cx="846484" cy="849530"/>
          </a:xfrm>
          <a:prstGeom prst="rect">
            <a:avLst/>
          </a:prstGeom>
        </p:spPr>
      </p:pic>
      <p:sp>
        <p:nvSpPr>
          <p:cNvPr id="54" name="文字方塊 53"/>
          <p:cNvSpPr txBox="1"/>
          <p:nvPr/>
        </p:nvSpPr>
        <p:spPr>
          <a:xfrm>
            <a:off x="1522560" y="4402935"/>
            <a:ext cx="3452141" cy="646331"/>
          </a:xfrm>
          <a:prstGeom prst="rect">
            <a:avLst/>
          </a:prstGeom>
          <a:noFill/>
        </p:spPr>
        <p:txBody>
          <a:bodyPr wrap="square" rtlCol="0">
            <a:spAutoFit/>
          </a:bodyPr>
          <a:lstStyle/>
          <a:p>
            <a:r>
              <a:rPr lang="en-US" altLang="zh-TW" sz="1200" dirty="0" smtClean="0">
                <a:solidFill>
                  <a:schemeClr val="accent2">
                    <a:lumMod val="75000"/>
                  </a:schemeClr>
                </a:solidFill>
                <a:latin typeface="華康中圓體" panose="020F0509000000000000" pitchFamily="49" charset="-120"/>
                <a:ea typeface="華康中圓體" panose="020F0509000000000000" pitchFamily="49" charset="-120"/>
              </a:rPr>
              <a:t>(1)</a:t>
            </a:r>
            <a:r>
              <a:rPr lang="zh-TW" altLang="en-US" sz="1200" dirty="0" smtClean="0">
                <a:solidFill>
                  <a:schemeClr val="accent2">
                    <a:lumMod val="75000"/>
                  </a:schemeClr>
                </a:solidFill>
                <a:latin typeface="華康中圓體" panose="020F0509000000000000" pitchFamily="49" charset="-120"/>
                <a:ea typeface="華康中圓體" panose="020F0509000000000000" pitchFamily="49" charset="-120"/>
              </a:rPr>
              <a:t>透過甄試、考試進入</a:t>
            </a:r>
            <a:r>
              <a:rPr lang="zh-TW" altLang="en-US" sz="1200" dirty="0">
                <a:solidFill>
                  <a:schemeClr val="accent2">
                    <a:lumMod val="75000"/>
                  </a:schemeClr>
                </a:solidFill>
                <a:latin typeface="華康中圓體" panose="020F0509000000000000" pitchFamily="49" charset="-120"/>
                <a:ea typeface="華康中圓體" panose="020F0509000000000000" pitchFamily="49" charset="-120"/>
              </a:rPr>
              <a:t>碩士班就讀</a:t>
            </a:r>
          </a:p>
          <a:p>
            <a:r>
              <a:rPr lang="en-US" altLang="zh-TW" sz="1200" dirty="0" smtClean="0">
                <a:solidFill>
                  <a:schemeClr val="accent2">
                    <a:lumMod val="75000"/>
                  </a:schemeClr>
                </a:solidFill>
                <a:latin typeface="華康中圓體" panose="020F0509000000000000" pitchFamily="49" charset="-120"/>
                <a:ea typeface="華康中圓體" panose="020F0509000000000000" pitchFamily="49" charset="-120"/>
              </a:rPr>
              <a:t>(2)</a:t>
            </a:r>
            <a:r>
              <a:rPr lang="zh-TW" altLang="en-US" sz="1200" dirty="0">
                <a:solidFill>
                  <a:schemeClr val="accent2">
                    <a:lumMod val="75000"/>
                  </a:schemeClr>
                </a:solidFill>
                <a:latin typeface="華康中圓體" panose="020F0509000000000000" pitchFamily="49" charset="-120"/>
                <a:ea typeface="華康中圓體" panose="020F0509000000000000" pitchFamily="49" charset="-120"/>
              </a:rPr>
              <a:t>申請連續修讀學、碩、</a:t>
            </a:r>
            <a:r>
              <a:rPr lang="zh-TW" altLang="en-US" sz="1200" dirty="0" smtClean="0">
                <a:solidFill>
                  <a:schemeClr val="accent2">
                    <a:lumMod val="75000"/>
                  </a:schemeClr>
                </a:solidFill>
                <a:latin typeface="華康中圓體" panose="020F0509000000000000" pitchFamily="49" charset="-120"/>
                <a:ea typeface="華康中圓體" panose="020F0509000000000000" pitchFamily="49" charset="-120"/>
              </a:rPr>
              <a:t>博士學位</a:t>
            </a:r>
            <a:endParaRPr lang="en-US" altLang="zh-TW" sz="1200" dirty="0" smtClean="0">
              <a:solidFill>
                <a:schemeClr val="accent2">
                  <a:lumMod val="75000"/>
                </a:schemeClr>
              </a:solidFill>
              <a:latin typeface="華康中圓體" panose="020F0509000000000000" pitchFamily="49" charset="-120"/>
              <a:ea typeface="華康中圓體" panose="020F0509000000000000" pitchFamily="49" charset="-120"/>
            </a:endParaRPr>
          </a:p>
          <a:p>
            <a:r>
              <a:rPr lang="en-US" altLang="zh-TW" sz="1200" dirty="0" smtClean="0">
                <a:solidFill>
                  <a:schemeClr val="accent2">
                    <a:lumMod val="75000"/>
                  </a:schemeClr>
                </a:solidFill>
                <a:latin typeface="華康中圓體" panose="020F0509000000000000" pitchFamily="49" charset="-120"/>
                <a:ea typeface="華康中圓體" panose="020F0509000000000000" pitchFamily="49" charset="-120"/>
              </a:rPr>
              <a:t>(3)</a:t>
            </a:r>
            <a:r>
              <a:rPr lang="zh-TW" altLang="en-US" sz="1200" dirty="0" smtClean="0">
                <a:solidFill>
                  <a:schemeClr val="accent2">
                    <a:lumMod val="75000"/>
                  </a:schemeClr>
                </a:solidFill>
                <a:latin typeface="華康中圓體" panose="020F0509000000000000" pitchFamily="49" charset="-120"/>
                <a:ea typeface="華康中圓體" panose="020F0509000000000000" pitchFamily="49" charset="-120"/>
              </a:rPr>
              <a:t>海外留學</a:t>
            </a:r>
            <a:endParaRPr lang="en-US" altLang="zh-TW" sz="1200" dirty="0" smtClean="0">
              <a:solidFill>
                <a:schemeClr val="accent2">
                  <a:lumMod val="75000"/>
                </a:schemeClr>
              </a:solidFill>
              <a:latin typeface="華康中圓體" panose="020F0509000000000000" pitchFamily="49" charset="-120"/>
              <a:ea typeface="華康中圓體" panose="020F0509000000000000" pitchFamily="49" charset="-120"/>
            </a:endParaRPr>
          </a:p>
        </p:txBody>
      </p:sp>
    </p:spTree>
    <p:extLst>
      <p:ext uri="{BB962C8B-B14F-4D97-AF65-F5344CB8AC3E}">
        <p14:creationId xmlns:p14="http://schemas.microsoft.com/office/powerpoint/2010/main" val="7780035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圖片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981" y="172009"/>
            <a:ext cx="2490991" cy="660303"/>
          </a:xfrm>
          <a:prstGeom prst="rect">
            <a:avLst/>
          </a:prstGeom>
        </p:spPr>
      </p:pic>
      <p:sp>
        <p:nvSpPr>
          <p:cNvPr id="12" name="文字方塊 11"/>
          <p:cNvSpPr txBox="1"/>
          <p:nvPr/>
        </p:nvSpPr>
        <p:spPr>
          <a:xfrm>
            <a:off x="3907758" y="231104"/>
            <a:ext cx="2621230" cy="400110"/>
          </a:xfrm>
          <a:prstGeom prst="rect">
            <a:avLst/>
          </a:prstGeom>
          <a:noFill/>
        </p:spPr>
        <p:txBody>
          <a:bodyPr wrap="none" rtlCol="0">
            <a:spAutoFit/>
          </a:bodyPr>
          <a:lstStyle/>
          <a:p>
            <a:r>
              <a:rPr lang="zh-TW" altLang="en-US" sz="2000" b="1" dirty="0">
                <a:solidFill>
                  <a:schemeClr val="accent2">
                    <a:lumMod val="75000"/>
                  </a:schemeClr>
                </a:solidFill>
                <a:latin typeface="華康中圓體" panose="020F0509000000000000" pitchFamily="49" charset="-120"/>
                <a:ea typeface="華康中圓體" panose="020F0509000000000000" pitchFamily="49" charset="-120"/>
              </a:rPr>
              <a:t>大學畢業後進修管道</a:t>
            </a:r>
            <a:r>
              <a:rPr lang="en-US" altLang="zh-TW" sz="2000" b="1" dirty="0">
                <a:solidFill>
                  <a:schemeClr val="accent2">
                    <a:lumMod val="75000"/>
                  </a:schemeClr>
                </a:solidFill>
                <a:latin typeface="華康中圓體" panose="020F0509000000000000" pitchFamily="49" charset="-120"/>
                <a:ea typeface="華康中圓體" panose="020F0509000000000000" pitchFamily="49" charset="-120"/>
              </a:rPr>
              <a:t>?</a:t>
            </a:r>
            <a:endParaRPr lang="zh-TW" altLang="en-US" sz="2000" b="1" dirty="0">
              <a:solidFill>
                <a:schemeClr val="accent2">
                  <a:lumMod val="75000"/>
                </a:schemeClr>
              </a:solidFill>
              <a:latin typeface="華康中圓體" panose="020F0509000000000000" pitchFamily="49" charset="-120"/>
              <a:ea typeface="華康中圓體" panose="020F0509000000000000" pitchFamily="49" charset="-120"/>
            </a:endParaRPr>
          </a:p>
        </p:txBody>
      </p:sp>
      <p:sp>
        <p:nvSpPr>
          <p:cNvPr id="13" name="Line 11"/>
          <p:cNvSpPr>
            <a:spLocks noChangeShapeType="1"/>
          </p:cNvSpPr>
          <p:nvPr/>
        </p:nvSpPr>
        <p:spPr bwMode="auto">
          <a:xfrm flipH="1" flipV="1">
            <a:off x="3747440" y="697902"/>
            <a:ext cx="5689523" cy="3434"/>
          </a:xfrm>
          <a:prstGeom prst="line">
            <a:avLst/>
          </a:prstGeom>
          <a:noFill/>
          <a:ln w="25400">
            <a:solidFill>
              <a:schemeClr val="bg1">
                <a:lumMod val="65000"/>
              </a:schemeClr>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latin typeface="華康中圓體" panose="020F0509000000000000" pitchFamily="49" charset="-120"/>
              <a:ea typeface="華康中圓體" panose="020F0509000000000000" pitchFamily="49" charset="-120"/>
            </a:endParaRPr>
          </a:p>
        </p:txBody>
      </p:sp>
      <p:pic>
        <p:nvPicPr>
          <p:cNvPr id="14" name="圖片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13159" y="101476"/>
            <a:ext cx="679275" cy="681718"/>
          </a:xfrm>
          <a:prstGeom prst="rect">
            <a:avLst/>
          </a:prstGeom>
        </p:spPr>
      </p:pic>
      <p:graphicFrame>
        <p:nvGraphicFramePr>
          <p:cNvPr id="10" name="表格 9"/>
          <p:cNvGraphicFramePr>
            <a:graphicFrameLocks noGrp="1"/>
          </p:cNvGraphicFramePr>
          <p:nvPr>
            <p:extLst>
              <p:ext uri="{D42A27DB-BD31-4B8C-83A1-F6EECF244321}">
                <p14:modId xmlns:p14="http://schemas.microsoft.com/office/powerpoint/2010/main" val="1149229619"/>
              </p:ext>
            </p:extLst>
          </p:nvPr>
        </p:nvGraphicFramePr>
        <p:xfrm>
          <a:off x="1397476" y="2560319"/>
          <a:ext cx="7905750" cy="3439546"/>
        </p:xfrm>
        <a:graphic>
          <a:graphicData uri="http://schemas.openxmlformats.org/drawingml/2006/table">
            <a:tbl>
              <a:tblPr firstRow="1" firstCol="1" bandRow="1"/>
              <a:tblGrid>
                <a:gridCol w="1267772">
                  <a:extLst>
                    <a:ext uri="{9D8B030D-6E8A-4147-A177-3AD203B41FA5}">
                      <a16:colId xmlns="" xmlns:a16="http://schemas.microsoft.com/office/drawing/2014/main" val="20000"/>
                    </a:ext>
                  </a:extLst>
                </a:gridCol>
                <a:gridCol w="3299861">
                  <a:extLst>
                    <a:ext uri="{9D8B030D-6E8A-4147-A177-3AD203B41FA5}">
                      <a16:colId xmlns="" xmlns:a16="http://schemas.microsoft.com/office/drawing/2014/main" val="20001"/>
                    </a:ext>
                  </a:extLst>
                </a:gridCol>
                <a:gridCol w="3338117">
                  <a:extLst>
                    <a:ext uri="{9D8B030D-6E8A-4147-A177-3AD203B41FA5}">
                      <a16:colId xmlns="" xmlns:a16="http://schemas.microsoft.com/office/drawing/2014/main" val="20002"/>
                    </a:ext>
                  </a:extLst>
                </a:gridCol>
              </a:tblGrid>
              <a:tr h="582405">
                <a:tc>
                  <a:txBody>
                    <a:bodyPr/>
                    <a:lstStyle/>
                    <a:p>
                      <a:pPr algn="ctr">
                        <a:spcAft>
                          <a:spcPts val="0"/>
                        </a:spcAft>
                      </a:pPr>
                      <a:r>
                        <a:rPr lang="en-US" sz="1800" kern="100" dirty="0">
                          <a:solidFill>
                            <a:schemeClr val="bg1"/>
                          </a:solidFill>
                          <a:effectLst/>
                          <a:latin typeface="華康中圓體" panose="020F0509000000000000" pitchFamily="49" charset="-120"/>
                          <a:ea typeface="華康中圓體" panose="020F0509000000000000" pitchFamily="49" charset="-120"/>
                          <a:cs typeface="Times New Roman"/>
                        </a:rPr>
                        <a:t> </a:t>
                      </a:r>
                      <a:endParaRPr lang="zh-TW" sz="1800" kern="100" dirty="0">
                        <a:solidFill>
                          <a:schemeClr val="bg1"/>
                        </a:solidFill>
                        <a:effectLst/>
                        <a:latin typeface="華康中圓體" panose="020F0509000000000000" pitchFamily="49" charset="-120"/>
                        <a:ea typeface="華康中圓體" panose="020F0509000000000000" pitchFamily="49" charset="-120"/>
                        <a:cs typeface="Times New Roman"/>
                      </a:endParaRPr>
                    </a:p>
                  </a:txBody>
                  <a:tcPr marL="68588" marR="685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a:txBody>
                    <a:bodyPr/>
                    <a:lstStyle/>
                    <a:p>
                      <a:pPr algn="ctr">
                        <a:spcAft>
                          <a:spcPts val="0"/>
                        </a:spcAft>
                      </a:pPr>
                      <a:r>
                        <a:rPr lang="zh-TW" sz="1800" b="1" kern="100" dirty="0">
                          <a:solidFill>
                            <a:schemeClr val="bg1"/>
                          </a:solidFill>
                          <a:effectLst/>
                          <a:latin typeface="華康中圓體" panose="020F0509000000000000" pitchFamily="49" charset="-120"/>
                          <a:ea typeface="華康中圓體" panose="020F0509000000000000" pitchFamily="49" charset="-120"/>
                          <a:cs typeface="Times New Roman"/>
                        </a:rPr>
                        <a:t>連續修讀學、碩士</a:t>
                      </a:r>
                      <a:r>
                        <a:rPr lang="zh-TW" sz="1800" b="1" kern="100" dirty="0" smtClean="0">
                          <a:solidFill>
                            <a:schemeClr val="bg1"/>
                          </a:solidFill>
                          <a:effectLst/>
                          <a:latin typeface="華康中圓體" panose="020F0509000000000000" pitchFamily="49" charset="-120"/>
                          <a:ea typeface="華康中圓體" panose="020F0509000000000000" pitchFamily="49" charset="-120"/>
                          <a:cs typeface="Times New Roman"/>
                        </a:rPr>
                        <a:t>學位</a:t>
                      </a:r>
                      <a:endParaRPr lang="en-US" altLang="zh-TW" sz="1800" b="1" kern="100" dirty="0" smtClean="0">
                        <a:solidFill>
                          <a:schemeClr val="bg1"/>
                        </a:solidFill>
                        <a:effectLst/>
                        <a:latin typeface="華康中圓體" panose="020F0509000000000000" pitchFamily="49" charset="-120"/>
                        <a:ea typeface="華康中圓體" panose="020F0509000000000000" pitchFamily="49" charset="-120"/>
                        <a:cs typeface="Times New Roman"/>
                      </a:endParaRPr>
                    </a:p>
                    <a:p>
                      <a:pPr algn="ctr">
                        <a:spcAft>
                          <a:spcPts val="0"/>
                        </a:spcAft>
                      </a:pPr>
                      <a:r>
                        <a:rPr lang="en-US" altLang="zh-TW" sz="1800" b="1" kern="100" dirty="0" smtClean="0">
                          <a:solidFill>
                            <a:schemeClr val="bg1"/>
                          </a:solidFill>
                          <a:effectLst/>
                          <a:latin typeface="華康中圓體" panose="020F0509000000000000" pitchFamily="49" charset="-120"/>
                          <a:ea typeface="華康中圓體" panose="020F0509000000000000" pitchFamily="49" charset="-120"/>
                          <a:cs typeface="Times New Roman"/>
                        </a:rPr>
                        <a:t>(</a:t>
                      </a:r>
                      <a:r>
                        <a:rPr lang="zh-TW" altLang="en-US" sz="1800" b="1" kern="100" dirty="0" smtClean="0">
                          <a:solidFill>
                            <a:schemeClr val="bg1"/>
                          </a:solidFill>
                          <a:effectLst/>
                          <a:latin typeface="華康中圓體" panose="020F0509000000000000" pitchFamily="49" charset="-120"/>
                          <a:ea typeface="華康中圓體" panose="020F0509000000000000" pitchFamily="49" charset="-120"/>
                          <a:cs typeface="Times New Roman"/>
                        </a:rPr>
                        <a:t>五年連修</a:t>
                      </a:r>
                      <a:r>
                        <a:rPr lang="en-US" altLang="zh-TW" sz="1800" b="1" kern="100" dirty="0" smtClean="0">
                          <a:solidFill>
                            <a:schemeClr val="bg1"/>
                          </a:solidFill>
                          <a:effectLst/>
                          <a:latin typeface="華康中圓體" panose="020F0509000000000000" pitchFamily="49" charset="-120"/>
                          <a:ea typeface="華康中圓體" panose="020F0509000000000000" pitchFamily="49" charset="-120"/>
                          <a:cs typeface="Times New Roman"/>
                        </a:rPr>
                        <a:t>)</a:t>
                      </a:r>
                      <a:endParaRPr lang="zh-TW" sz="1800" b="1" kern="100" dirty="0">
                        <a:solidFill>
                          <a:schemeClr val="bg1"/>
                        </a:solidFill>
                        <a:effectLst/>
                        <a:latin typeface="華康中圓體" panose="020F0509000000000000" pitchFamily="49" charset="-120"/>
                        <a:ea typeface="華康中圓體" panose="020F0509000000000000" pitchFamily="49" charset="-120"/>
                        <a:cs typeface="Times New Roman"/>
                      </a:endParaRPr>
                    </a:p>
                  </a:txBody>
                  <a:tcPr marL="68588" marR="685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a:txBody>
                    <a:bodyPr/>
                    <a:lstStyle/>
                    <a:p>
                      <a:pPr algn="ctr">
                        <a:spcAft>
                          <a:spcPts val="0"/>
                        </a:spcAft>
                      </a:pPr>
                      <a:r>
                        <a:rPr lang="zh-TW" sz="1800" b="1" kern="100" dirty="0">
                          <a:solidFill>
                            <a:schemeClr val="bg1"/>
                          </a:solidFill>
                          <a:effectLst/>
                          <a:latin typeface="華康中圓體" panose="020F0509000000000000" pitchFamily="49" charset="-120"/>
                          <a:ea typeface="華康中圓體" panose="020F0509000000000000" pitchFamily="49" charset="-120"/>
                          <a:cs typeface="Times New Roman"/>
                        </a:rPr>
                        <a:t>逕修讀博士學位</a:t>
                      </a:r>
                    </a:p>
                  </a:txBody>
                  <a:tcPr marL="68588" marR="685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extLst>
                  <a:ext uri="{0D108BD9-81ED-4DB2-BD59-A6C34878D82A}">
                    <a16:rowId xmlns="" xmlns:a16="http://schemas.microsoft.com/office/drawing/2014/main" val="10000"/>
                  </a:ext>
                </a:extLst>
              </a:tr>
              <a:tr h="388261">
                <a:tc>
                  <a:txBody>
                    <a:bodyPr/>
                    <a:lstStyle/>
                    <a:p>
                      <a:pPr>
                        <a:spcAft>
                          <a:spcPts val="0"/>
                        </a:spcAft>
                      </a:pPr>
                      <a:r>
                        <a:rPr lang="zh-TW" sz="1800" kern="100" dirty="0">
                          <a:effectLst/>
                          <a:latin typeface="華康中圓體" panose="020F0509000000000000" pitchFamily="49" charset="-120"/>
                          <a:ea typeface="華康中圓體" panose="020F0509000000000000" pitchFamily="49" charset="-120"/>
                          <a:cs typeface="Times New Roman"/>
                        </a:rPr>
                        <a:t>辦理時程</a:t>
                      </a:r>
                    </a:p>
                  </a:txBody>
                  <a:tcPr marL="68588" marR="685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1800" kern="100" dirty="0">
                          <a:effectLst/>
                          <a:latin typeface="華康中圓體" panose="020F0509000000000000" pitchFamily="49" charset="-120"/>
                          <a:ea typeface="華康中圓體" panose="020F0509000000000000" pitchFamily="49" charset="-120"/>
                          <a:cs typeface="Times New Roman"/>
                        </a:rPr>
                        <a:t>每年暑期</a:t>
                      </a:r>
                    </a:p>
                  </a:txBody>
                  <a:tcPr marL="68588" marR="685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1800" kern="100">
                          <a:effectLst/>
                          <a:latin typeface="華康中圓體" panose="020F0509000000000000" pitchFamily="49" charset="-120"/>
                          <a:ea typeface="華康中圓體" panose="020F0509000000000000" pitchFamily="49" charset="-120"/>
                          <a:cs typeface="Times New Roman"/>
                        </a:rPr>
                        <a:t>每年</a:t>
                      </a:r>
                      <a:r>
                        <a:rPr lang="en-US" sz="1800" kern="100">
                          <a:effectLst/>
                          <a:latin typeface="華康中圓體" panose="020F0509000000000000" pitchFamily="49" charset="-120"/>
                          <a:ea typeface="華康中圓體" panose="020F0509000000000000" pitchFamily="49" charset="-120"/>
                          <a:cs typeface="Times New Roman"/>
                        </a:rPr>
                        <a:t>4</a:t>
                      </a:r>
                      <a:r>
                        <a:rPr lang="zh-TW" sz="1800" kern="100">
                          <a:effectLst/>
                          <a:latin typeface="華康中圓體" panose="020F0509000000000000" pitchFamily="49" charset="-120"/>
                          <a:ea typeface="華康中圓體" panose="020F0509000000000000" pitchFamily="49" charset="-120"/>
                          <a:cs typeface="Times New Roman"/>
                        </a:rPr>
                        <a:t>月、</a:t>
                      </a:r>
                      <a:r>
                        <a:rPr lang="en-US" sz="1800" kern="100">
                          <a:effectLst/>
                          <a:latin typeface="華康中圓體" panose="020F0509000000000000" pitchFamily="49" charset="-120"/>
                          <a:ea typeface="華康中圓體" panose="020F0509000000000000" pitchFamily="49" charset="-120"/>
                          <a:cs typeface="Times New Roman"/>
                        </a:rPr>
                        <a:t>11</a:t>
                      </a:r>
                      <a:r>
                        <a:rPr lang="zh-TW" sz="1800" kern="100">
                          <a:effectLst/>
                          <a:latin typeface="華康中圓體" panose="020F0509000000000000" pitchFamily="49" charset="-120"/>
                          <a:ea typeface="華康中圓體" panose="020F0509000000000000" pitchFamily="49" charset="-120"/>
                          <a:cs typeface="Times New Roman"/>
                        </a:rPr>
                        <a:t>月底前辦理完成</a:t>
                      </a:r>
                    </a:p>
                  </a:txBody>
                  <a:tcPr marL="68588" marR="685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2440131">
                <a:tc>
                  <a:txBody>
                    <a:bodyPr/>
                    <a:lstStyle/>
                    <a:p>
                      <a:pPr>
                        <a:spcAft>
                          <a:spcPts val="0"/>
                        </a:spcAft>
                      </a:pPr>
                      <a:r>
                        <a:rPr lang="zh-TW" altLang="en-US" sz="1800" kern="100" dirty="0" smtClean="0">
                          <a:effectLst/>
                          <a:latin typeface="華康中圓體" panose="020F0509000000000000" pitchFamily="49" charset="-120"/>
                          <a:ea typeface="華康中圓體" panose="020F0509000000000000" pitchFamily="49" charset="-120"/>
                          <a:cs typeface="Times New Roman"/>
                        </a:rPr>
                        <a:t>申請資格</a:t>
                      </a:r>
                      <a:endParaRPr lang="zh-TW" sz="1800" kern="100" dirty="0">
                        <a:effectLst/>
                        <a:latin typeface="華康中圓體" panose="020F0509000000000000" pitchFamily="49" charset="-120"/>
                        <a:ea typeface="華康中圓體" panose="020F0509000000000000" pitchFamily="49" charset="-120"/>
                        <a:cs typeface="Times New Roman"/>
                      </a:endParaRPr>
                    </a:p>
                  </a:txBody>
                  <a:tcPr marL="68588" marR="685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1800" kern="0" dirty="0">
                          <a:solidFill>
                            <a:srgbClr val="0D0D0D"/>
                          </a:solidFill>
                          <a:effectLst/>
                          <a:latin typeface="華康中圓體" panose="020F0509000000000000" pitchFamily="49" charset="-120"/>
                          <a:ea typeface="華康中圓體" panose="020F0509000000000000" pitchFamily="49" charset="-120"/>
                          <a:cs typeface="Times New Roman"/>
                        </a:rPr>
                        <a:t>本校修畢大二課程之大三、大四學生可於每年暑假透過甄選，成為該系</a:t>
                      </a:r>
                      <a:r>
                        <a:rPr lang="en-US" sz="1800" kern="0" dirty="0">
                          <a:solidFill>
                            <a:srgbClr val="0D0D0D"/>
                          </a:solidFill>
                          <a:effectLst/>
                          <a:latin typeface="華康中圓體" panose="020F0509000000000000" pitchFamily="49" charset="-120"/>
                          <a:ea typeface="華康中圓體" panose="020F0509000000000000" pitchFamily="49" charset="-120"/>
                          <a:cs typeface="Times New Roman"/>
                        </a:rPr>
                        <a:t>(</a:t>
                      </a:r>
                      <a:r>
                        <a:rPr lang="zh-TW" sz="1800" kern="0" dirty="0">
                          <a:solidFill>
                            <a:srgbClr val="0D0D0D"/>
                          </a:solidFill>
                          <a:effectLst/>
                          <a:latin typeface="華康中圓體" panose="020F0509000000000000" pitchFamily="49" charset="-120"/>
                          <a:ea typeface="華康中圓體" panose="020F0509000000000000" pitchFamily="49" charset="-120"/>
                          <a:cs typeface="Times New Roman"/>
                        </a:rPr>
                        <a:t>所</a:t>
                      </a:r>
                      <a:r>
                        <a:rPr lang="en-US" sz="1800" kern="0" dirty="0">
                          <a:solidFill>
                            <a:srgbClr val="0D0D0D"/>
                          </a:solidFill>
                          <a:effectLst/>
                          <a:latin typeface="華康中圓體" panose="020F0509000000000000" pitchFamily="49" charset="-120"/>
                          <a:ea typeface="華康中圓體" panose="020F0509000000000000" pitchFamily="49" charset="-120"/>
                          <a:cs typeface="Times New Roman"/>
                        </a:rPr>
                        <a:t>)</a:t>
                      </a:r>
                      <a:r>
                        <a:rPr lang="zh-TW" sz="1800" kern="0" dirty="0">
                          <a:solidFill>
                            <a:srgbClr val="0D0D0D"/>
                          </a:solidFill>
                          <a:effectLst/>
                          <a:latin typeface="華康中圓體" panose="020F0509000000000000" pitchFamily="49" charset="-120"/>
                          <a:ea typeface="華康中圓體" panose="020F0509000000000000" pitchFamily="49" charset="-120"/>
                          <a:cs typeface="Times New Roman"/>
                        </a:rPr>
                        <a:t>的「</a:t>
                      </a:r>
                      <a:r>
                        <a:rPr lang="zh-TW" sz="1800" b="1" u="sng" kern="0" dirty="0">
                          <a:solidFill>
                            <a:srgbClr val="0D0D0D"/>
                          </a:solidFill>
                          <a:effectLst/>
                          <a:latin typeface="華康中圓體" panose="020F0509000000000000" pitchFamily="49" charset="-120"/>
                          <a:ea typeface="華康中圓體" panose="020F0509000000000000" pitchFamily="49" charset="-120"/>
                          <a:cs typeface="Times New Roman"/>
                        </a:rPr>
                        <a:t>碩士班預備研究生</a:t>
                      </a:r>
                      <a:r>
                        <a:rPr lang="zh-TW" sz="1800" kern="0" dirty="0">
                          <a:solidFill>
                            <a:srgbClr val="0D0D0D"/>
                          </a:solidFill>
                          <a:effectLst/>
                          <a:latin typeface="華康中圓體" panose="020F0509000000000000" pitchFamily="49" charset="-120"/>
                          <a:ea typeface="華康中圓體" panose="020F0509000000000000" pitchFamily="49" charset="-120"/>
                          <a:cs typeface="Times New Roman"/>
                        </a:rPr>
                        <a:t>」，俟</a:t>
                      </a:r>
                      <a:r>
                        <a:rPr lang="zh-TW" sz="1800" kern="0" dirty="0" smtClean="0">
                          <a:solidFill>
                            <a:srgbClr val="0D0D0D"/>
                          </a:solidFill>
                          <a:effectLst/>
                          <a:latin typeface="華康中圓體" panose="020F0509000000000000" pitchFamily="49" charset="-120"/>
                          <a:ea typeface="華康中圓體" panose="020F0509000000000000" pitchFamily="49" charset="-120"/>
                          <a:cs typeface="Times New Roman"/>
                        </a:rPr>
                        <a:t>正式</a:t>
                      </a:r>
                      <a:r>
                        <a:rPr lang="zh-TW" altLang="en-US" sz="1800" kern="0" dirty="0" smtClean="0">
                          <a:solidFill>
                            <a:srgbClr val="0D0D0D"/>
                          </a:solidFill>
                          <a:effectLst/>
                          <a:latin typeface="華康中圓體" panose="020F0509000000000000" pitchFamily="49" charset="-120"/>
                          <a:ea typeface="華康中圓體" panose="020F0509000000000000" pitchFamily="49" charset="-120"/>
                          <a:cs typeface="Times New Roman"/>
                        </a:rPr>
                        <a:t>透過碩士班甄試、碩士班招生考試</a:t>
                      </a:r>
                      <a:r>
                        <a:rPr lang="zh-TW" sz="1800" kern="0" dirty="0" smtClean="0">
                          <a:solidFill>
                            <a:srgbClr val="0D0D0D"/>
                          </a:solidFill>
                          <a:effectLst/>
                          <a:latin typeface="華康中圓體" panose="020F0509000000000000" pitchFamily="49" charset="-120"/>
                          <a:ea typeface="華康中圓體" panose="020F0509000000000000" pitchFamily="49" charset="-120"/>
                          <a:cs typeface="Times New Roman"/>
                        </a:rPr>
                        <a:t>成為本校研究生</a:t>
                      </a:r>
                      <a:r>
                        <a:rPr lang="zh-TW" sz="1800" kern="0" dirty="0">
                          <a:solidFill>
                            <a:srgbClr val="0D0D0D"/>
                          </a:solidFill>
                          <a:effectLst/>
                          <a:latin typeface="華康中圓體" panose="020F0509000000000000" pitchFamily="49" charset="-120"/>
                          <a:ea typeface="華康中圓體" panose="020F0509000000000000" pitchFamily="49" charset="-120"/>
                          <a:cs typeface="Times New Roman"/>
                        </a:rPr>
                        <a:t>後，其於學士班所上修之碩士班課程，除已計入學士班畢業學分數之大碩合開科目外，均得全部申請抵免。</a:t>
                      </a:r>
                      <a:endParaRPr lang="zh-TW" sz="1800" kern="100" dirty="0">
                        <a:effectLst/>
                        <a:latin typeface="華康中圓體" panose="020F0509000000000000" pitchFamily="49" charset="-120"/>
                        <a:ea typeface="華康中圓體" panose="020F0509000000000000" pitchFamily="49" charset="-120"/>
                        <a:cs typeface="Times New Roman"/>
                      </a:endParaRPr>
                    </a:p>
                  </a:txBody>
                  <a:tcPr marL="68588" marR="685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1800" kern="100" dirty="0">
                          <a:effectLst/>
                          <a:latin typeface="華康中圓體" panose="020F0509000000000000" pitchFamily="49" charset="-120"/>
                          <a:ea typeface="華康中圓體" panose="020F0509000000000000" pitchFamily="49" charset="-120"/>
                          <a:cs typeface="Times New Roman"/>
                        </a:rPr>
                        <a:t>學士班應屆畢業生、碩士班成績優異、具有研究潛力之在校生，</a:t>
                      </a:r>
                      <a:r>
                        <a:rPr lang="zh-TW" sz="1800" kern="100" dirty="0" smtClean="0">
                          <a:effectLst/>
                          <a:latin typeface="華康中圓體" panose="020F0509000000000000" pitchFamily="49" charset="-120"/>
                          <a:ea typeface="華康中圓體" panose="020F0509000000000000" pitchFamily="49" charset="-120"/>
                          <a:cs typeface="Times New Roman"/>
                        </a:rPr>
                        <a:t>可檢</a:t>
                      </a:r>
                      <a:r>
                        <a:rPr lang="zh-TW" sz="1800" kern="100" dirty="0">
                          <a:effectLst/>
                          <a:latin typeface="華康中圓體" panose="020F0509000000000000" pitchFamily="49" charset="-120"/>
                          <a:ea typeface="華康中圓體" panose="020F0509000000000000" pitchFamily="49" charset="-120"/>
                          <a:cs typeface="Times New Roman"/>
                        </a:rPr>
                        <a:t>具申請書、歷年成績單，經原就讀或相關系、所、院、學位學程</a:t>
                      </a:r>
                      <a:r>
                        <a:rPr lang="zh-TW" sz="1800" b="1" u="sng" kern="100" dirty="0">
                          <a:effectLst/>
                          <a:latin typeface="華康中圓體" panose="020F0509000000000000" pitchFamily="49" charset="-120"/>
                          <a:ea typeface="華康中圓體" panose="020F0509000000000000" pitchFamily="49" charset="-120"/>
                          <a:cs typeface="Times New Roman"/>
                        </a:rPr>
                        <a:t>副教授以上</a:t>
                      </a:r>
                      <a:r>
                        <a:rPr lang="en-US" sz="1800" b="1" u="sng" kern="100" dirty="0">
                          <a:effectLst/>
                          <a:latin typeface="華康中圓體" panose="020F0509000000000000" pitchFamily="49" charset="-120"/>
                          <a:ea typeface="華康中圓體" panose="020F0509000000000000" pitchFamily="49" charset="-120"/>
                          <a:cs typeface="Times New Roman"/>
                        </a:rPr>
                        <a:t>2</a:t>
                      </a:r>
                      <a:r>
                        <a:rPr lang="zh-TW" sz="1800" b="1" u="sng" kern="100" dirty="0">
                          <a:effectLst/>
                          <a:latin typeface="華康中圓體" panose="020F0509000000000000" pitchFamily="49" charset="-120"/>
                          <a:ea typeface="華康中圓體" panose="020F0509000000000000" pitchFamily="49" charset="-120"/>
                          <a:cs typeface="Times New Roman"/>
                        </a:rPr>
                        <a:t>人推薦</a:t>
                      </a:r>
                      <a:r>
                        <a:rPr lang="zh-TW" sz="1800" kern="100" dirty="0">
                          <a:effectLst/>
                          <a:latin typeface="華康中圓體" panose="020F0509000000000000" pitchFamily="49" charset="-120"/>
                          <a:ea typeface="華康中圓體" panose="020F0509000000000000" pitchFamily="49" charset="-120"/>
                          <a:cs typeface="Times New Roman"/>
                        </a:rPr>
                        <a:t>，並經擬就讀系、所、院、學位學程之相關會議通過及校長核定，</a:t>
                      </a:r>
                      <a:r>
                        <a:rPr lang="zh-TW" sz="1800" kern="100" dirty="0" smtClean="0">
                          <a:effectLst/>
                          <a:latin typeface="華康中圓體" panose="020F0509000000000000" pitchFamily="49" charset="-120"/>
                          <a:ea typeface="華康中圓體" panose="020F0509000000000000" pitchFamily="49" charset="-120"/>
                          <a:cs typeface="Times New Roman"/>
                        </a:rPr>
                        <a:t>直</a:t>
                      </a:r>
                      <a:r>
                        <a:rPr lang="zh-TW" altLang="en-US" sz="1800" kern="100" dirty="0" smtClean="0">
                          <a:effectLst/>
                          <a:latin typeface="華康中圓體" panose="020F0509000000000000" pitchFamily="49" charset="-120"/>
                          <a:ea typeface="華康中圓體" panose="020F0509000000000000" pitchFamily="49" charset="-120"/>
                          <a:cs typeface="Times New Roman"/>
                        </a:rPr>
                        <a:t>接</a:t>
                      </a:r>
                      <a:r>
                        <a:rPr lang="zh-TW" sz="1800" kern="100" dirty="0" smtClean="0">
                          <a:effectLst/>
                          <a:latin typeface="華康中圓體" panose="020F0509000000000000" pitchFamily="49" charset="-120"/>
                          <a:ea typeface="華康中圓體" panose="020F0509000000000000" pitchFamily="49" charset="-120"/>
                          <a:cs typeface="Times New Roman"/>
                        </a:rPr>
                        <a:t>攻讀博士學位</a:t>
                      </a:r>
                      <a:r>
                        <a:rPr lang="zh-TW" altLang="en-US" sz="1800" kern="100" dirty="0" smtClean="0">
                          <a:effectLst/>
                          <a:latin typeface="華康中圓體" panose="020F0509000000000000" pitchFamily="49" charset="-120"/>
                          <a:ea typeface="華康中圓體" panose="020F0509000000000000" pitchFamily="49" charset="-120"/>
                          <a:cs typeface="Times New Roman"/>
                        </a:rPr>
                        <a:t>。</a:t>
                      </a:r>
                      <a:r>
                        <a:rPr lang="zh-TW" altLang="en-US" sz="1800" u="none" kern="100" dirty="0" smtClean="0">
                          <a:effectLst/>
                          <a:latin typeface="華康中圓體" panose="020F0509000000000000" pitchFamily="49" charset="-120"/>
                          <a:ea typeface="華康中圓體" panose="020F0509000000000000" pitchFamily="49" charset="-120"/>
                          <a:cs typeface="Times New Roman"/>
                        </a:rPr>
                        <a:t>學生亦可申請至領域相近之系所修讀</a:t>
                      </a:r>
                      <a:r>
                        <a:rPr lang="zh-TW" altLang="en-US" sz="1800" kern="100" dirty="0" smtClean="0">
                          <a:effectLst/>
                          <a:latin typeface="華康中圓體" panose="020F0509000000000000" pitchFamily="49" charset="-120"/>
                          <a:ea typeface="華康中圓體" panose="020F0509000000000000" pitchFamily="49" charset="-120"/>
                          <a:cs typeface="Times New Roman"/>
                        </a:rPr>
                        <a:t>。</a:t>
                      </a:r>
                      <a:endParaRPr lang="zh-TW" sz="1800" kern="100" dirty="0">
                        <a:effectLst/>
                        <a:latin typeface="華康中圓體" panose="020F0509000000000000" pitchFamily="49" charset="-120"/>
                        <a:ea typeface="華康中圓體" panose="020F0509000000000000" pitchFamily="49" charset="-120"/>
                        <a:cs typeface="Times New Roman"/>
                      </a:endParaRPr>
                    </a:p>
                  </a:txBody>
                  <a:tcPr marL="68588" marR="685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bl>
          </a:graphicData>
        </a:graphic>
      </p:graphicFrame>
      <p:sp>
        <p:nvSpPr>
          <p:cNvPr id="11" name="矩形 4"/>
          <p:cNvSpPr>
            <a:spLocks noChangeArrowheads="1"/>
          </p:cNvSpPr>
          <p:nvPr/>
        </p:nvSpPr>
        <p:spPr bwMode="auto">
          <a:xfrm>
            <a:off x="1303934" y="1224696"/>
            <a:ext cx="9594051"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kumimoji="0" lang="en-US" altLang="zh-TW" sz="2000" b="1" dirty="0" smtClean="0">
                <a:latin typeface="華康中圓體" panose="020F0509000000000000" pitchFamily="49" charset="-120"/>
                <a:ea typeface="華康中圓體" panose="020F0509000000000000" pitchFamily="49" charset="-120"/>
              </a:rPr>
              <a:t>(2)</a:t>
            </a:r>
            <a:r>
              <a:rPr kumimoji="0" lang="zh-TW" altLang="zh-TW" sz="2000" b="1" dirty="0" smtClean="0">
                <a:latin typeface="華康中圓體" panose="020F0509000000000000" pitchFamily="49" charset="-120"/>
                <a:ea typeface="華康中圓體" panose="020F0509000000000000" pitchFamily="49" charset="-120"/>
              </a:rPr>
              <a:t>連續</a:t>
            </a:r>
            <a:r>
              <a:rPr kumimoji="0" lang="zh-TW" altLang="zh-TW" sz="2000" b="1" dirty="0">
                <a:latin typeface="華康中圓體" panose="020F0509000000000000" pitchFamily="49" charset="-120"/>
                <a:ea typeface="華康中圓體" panose="020F0509000000000000" pitchFamily="49" charset="-120"/>
              </a:rPr>
              <a:t>修讀學、碩、</a:t>
            </a:r>
            <a:r>
              <a:rPr kumimoji="0" lang="zh-TW" altLang="zh-TW" sz="2000" b="1" dirty="0" smtClean="0">
                <a:latin typeface="華康中圓體" panose="020F0509000000000000" pitchFamily="49" charset="-120"/>
                <a:ea typeface="華康中圓體" panose="020F0509000000000000" pitchFamily="49" charset="-120"/>
              </a:rPr>
              <a:t>博</a:t>
            </a:r>
            <a:r>
              <a:rPr kumimoji="0" lang="zh-TW" altLang="en-US" sz="2000" b="1" dirty="0" smtClean="0">
                <a:latin typeface="華康中圓體" panose="020F0509000000000000" pitchFamily="49" charset="-120"/>
                <a:ea typeface="華康中圓體" panose="020F0509000000000000" pitchFamily="49" charset="-120"/>
              </a:rPr>
              <a:t>士學位</a:t>
            </a:r>
            <a:endParaRPr kumimoji="0" lang="en-US" altLang="zh-TW" sz="2000" dirty="0">
              <a:latin typeface="華康中圓體" panose="020F0509000000000000" pitchFamily="49" charset="-120"/>
              <a:ea typeface="華康中圓體" panose="020F0509000000000000" pitchFamily="49" charset="-120"/>
            </a:endParaRPr>
          </a:p>
          <a:p>
            <a:pPr eaLnBrk="1" hangingPunct="1">
              <a:spcBef>
                <a:spcPct val="0"/>
              </a:spcBef>
              <a:buFontTx/>
              <a:buNone/>
            </a:pPr>
            <a:r>
              <a:rPr kumimoji="0" lang="zh-TW" altLang="en-US" sz="2000" dirty="0" smtClean="0">
                <a:latin typeface="華康中圓體" panose="020F0509000000000000" pitchFamily="49" charset="-120"/>
                <a:ea typeface="華康中圓體" panose="020F0509000000000000" pitchFamily="49" charset="-120"/>
              </a:rPr>
              <a:t>   </a:t>
            </a:r>
            <a:endParaRPr kumimoji="0" lang="en-US" altLang="zh-TW" sz="2000" dirty="0" smtClean="0">
              <a:latin typeface="華康中圓體" panose="020F0509000000000000" pitchFamily="49" charset="-120"/>
              <a:ea typeface="華康中圓體" panose="020F0509000000000000" pitchFamily="49" charset="-120"/>
            </a:endParaRPr>
          </a:p>
          <a:p>
            <a:pPr eaLnBrk="1" hangingPunct="1">
              <a:spcBef>
                <a:spcPct val="0"/>
              </a:spcBef>
              <a:buFontTx/>
              <a:buNone/>
            </a:pPr>
            <a:r>
              <a:rPr kumimoji="0" lang="zh-TW" altLang="en-US" sz="1800" dirty="0" smtClean="0">
                <a:latin typeface="華康中圓體" panose="020F0509000000000000" pitchFamily="49" charset="-120"/>
                <a:ea typeface="華康中圓體" panose="020F0509000000000000" pitchFamily="49" charset="-120"/>
              </a:rPr>
              <a:t>對學術研究有興趣的學生，可及早確立志向，在大學階段即申請五年連修碩士班，</a:t>
            </a:r>
            <a:endParaRPr kumimoji="0" lang="en-US" altLang="zh-TW" sz="1800" dirty="0" smtClean="0">
              <a:latin typeface="華康中圓體" panose="020F0509000000000000" pitchFamily="49" charset="-120"/>
              <a:ea typeface="華康中圓體" panose="020F0509000000000000" pitchFamily="49" charset="-120"/>
            </a:endParaRPr>
          </a:p>
          <a:p>
            <a:pPr eaLnBrk="1" hangingPunct="1">
              <a:spcBef>
                <a:spcPct val="0"/>
              </a:spcBef>
              <a:buFontTx/>
              <a:buNone/>
            </a:pPr>
            <a:r>
              <a:rPr kumimoji="0" lang="zh-TW" altLang="en-US" sz="1800" dirty="0" smtClean="0">
                <a:latin typeface="華康中圓體" panose="020F0509000000000000" pitchFamily="49" charset="-120"/>
                <a:ea typeface="華康中圓體" panose="020F0509000000000000" pitchFamily="49" charset="-120"/>
              </a:rPr>
              <a:t>或逕讀博士班。</a:t>
            </a:r>
            <a:endParaRPr kumimoji="0" lang="zh-TW" altLang="en-US" sz="1800" dirty="0">
              <a:latin typeface="華康中圓體" panose="020F0509000000000000" pitchFamily="49" charset="-120"/>
              <a:ea typeface="華康中圓體" panose="020F0509000000000000" pitchFamily="49" charset="-120"/>
            </a:endParaRPr>
          </a:p>
        </p:txBody>
      </p:sp>
    </p:spTree>
    <p:extLst>
      <p:ext uri="{BB962C8B-B14F-4D97-AF65-F5344CB8AC3E}">
        <p14:creationId xmlns:p14="http://schemas.microsoft.com/office/powerpoint/2010/main" val="38190899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圖片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981" y="172009"/>
            <a:ext cx="2490991" cy="660303"/>
          </a:xfrm>
          <a:prstGeom prst="rect">
            <a:avLst/>
          </a:prstGeom>
        </p:spPr>
      </p:pic>
      <p:sp>
        <p:nvSpPr>
          <p:cNvPr id="12" name="文字方塊 11"/>
          <p:cNvSpPr txBox="1"/>
          <p:nvPr/>
        </p:nvSpPr>
        <p:spPr>
          <a:xfrm>
            <a:off x="3907758" y="231104"/>
            <a:ext cx="2621230" cy="400110"/>
          </a:xfrm>
          <a:prstGeom prst="rect">
            <a:avLst/>
          </a:prstGeom>
          <a:noFill/>
        </p:spPr>
        <p:txBody>
          <a:bodyPr wrap="none" rtlCol="0">
            <a:spAutoFit/>
          </a:bodyPr>
          <a:lstStyle/>
          <a:p>
            <a:r>
              <a:rPr lang="zh-TW" altLang="en-US" sz="2000" b="1" dirty="0">
                <a:solidFill>
                  <a:schemeClr val="accent2">
                    <a:lumMod val="75000"/>
                  </a:schemeClr>
                </a:solidFill>
                <a:latin typeface="華康中圓體" panose="020F0509000000000000" pitchFamily="49" charset="-120"/>
                <a:ea typeface="華康中圓體" panose="020F0509000000000000" pitchFamily="49" charset="-120"/>
              </a:rPr>
              <a:t>大學畢業後進修管道</a:t>
            </a:r>
            <a:r>
              <a:rPr lang="en-US" altLang="zh-TW" sz="2000" b="1" dirty="0">
                <a:solidFill>
                  <a:schemeClr val="accent2">
                    <a:lumMod val="75000"/>
                  </a:schemeClr>
                </a:solidFill>
                <a:latin typeface="華康中圓體" panose="020F0509000000000000" pitchFamily="49" charset="-120"/>
                <a:ea typeface="華康中圓體" panose="020F0509000000000000" pitchFamily="49" charset="-120"/>
              </a:rPr>
              <a:t>?</a:t>
            </a:r>
            <a:endParaRPr lang="zh-TW" altLang="en-US" sz="2000" b="1" dirty="0">
              <a:solidFill>
                <a:schemeClr val="accent2">
                  <a:lumMod val="75000"/>
                </a:schemeClr>
              </a:solidFill>
              <a:latin typeface="華康中圓體" panose="020F0509000000000000" pitchFamily="49" charset="-120"/>
              <a:ea typeface="華康中圓體" panose="020F0509000000000000" pitchFamily="49" charset="-120"/>
            </a:endParaRPr>
          </a:p>
        </p:txBody>
      </p:sp>
      <p:sp>
        <p:nvSpPr>
          <p:cNvPr id="13" name="Line 11"/>
          <p:cNvSpPr>
            <a:spLocks noChangeShapeType="1"/>
          </p:cNvSpPr>
          <p:nvPr/>
        </p:nvSpPr>
        <p:spPr bwMode="auto">
          <a:xfrm flipH="1" flipV="1">
            <a:off x="3747440" y="697902"/>
            <a:ext cx="5689523" cy="3434"/>
          </a:xfrm>
          <a:prstGeom prst="line">
            <a:avLst/>
          </a:prstGeom>
          <a:noFill/>
          <a:ln w="25400">
            <a:solidFill>
              <a:schemeClr val="bg1">
                <a:lumMod val="65000"/>
              </a:schemeClr>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latin typeface="華康中圓體" panose="020F0509000000000000" pitchFamily="49" charset="-120"/>
              <a:ea typeface="華康中圓體" panose="020F0509000000000000" pitchFamily="49" charset="-120"/>
            </a:endParaRPr>
          </a:p>
        </p:txBody>
      </p:sp>
      <p:pic>
        <p:nvPicPr>
          <p:cNvPr id="14" name="圖片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13159" y="101476"/>
            <a:ext cx="679275" cy="681718"/>
          </a:xfrm>
          <a:prstGeom prst="rect">
            <a:avLst/>
          </a:prstGeom>
        </p:spPr>
      </p:pic>
      <p:sp>
        <p:nvSpPr>
          <p:cNvPr id="8" name="文字方塊 7"/>
          <p:cNvSpPr txBox="1"/>
          <p:nvPr/>
        </p:nvSpPr>
        <p:spPr>
          <a:xfrm>
            <a:off x="910642" y="1051523"/>
            <a:ext cx="1595309" cy="1323439"/>
          </a:xfrm>
          <a:prstGeom prst="rect">
            <a:avLst/>
          </a:prstGeom>
          <a:noFill/>
        </p:spPr>
        <p:txBody>
          <a:bodyPr wrap="none" rtlCol="0">
            <a:spAutoFit/>
          </a:bodyPr>
          <a:lstStyle/>
          <a:p>
            <a:r>
              <a:rPr lang="en-US" altLang="zh-TW" sz="2000" b="1" dirty="0" smtClean="0">
                <a:latin typeface="華康中圓體" panose="020F0509000000000000" pitchFamily="49" charset="-120"/>
                <a:ea typeface="華康中圓體" panose="020F0509000000000000" pitchFamily="49" charset="-120"/>
              </a:rPr>
              <a:t>(3)</a:t>
            </a:r>
            <a:r>
              <a:rPr lang="zh-TW" altLang="en-US" sz="2000" b="1" dirty="0" smtClean="0">
                <a:latin typeface="華康中圓體" panose="020F0509000000000000" pitchFamily="49" charset="-120"/>
                <a:ea typeface="華康中圓體" panose="020F0509000000000000" pitchFamily="49" charset="-120"/>
              </a:rPr>
              <a:t>海外留學</a:t>
            </a:r>
            <a:endParaRPr lang="zh-TW" altLang="zh-TW" sz="2000" b="1" dirty="0">
              <a:latin typeface="華康中圓體" panose="020F0509000000000000" pitchFamily="49" charset="-120"/>
              <a:ea typeface="華康中圓體" panose="020F0509000000000000" pitchFamily="49" charset="-120"/>
            </a:endParaRPr>
          </a:p>
          <a:p>
            <a:endParaRPr lang="zh-TW" altLang="en-US" sz="2000" b="1" dirty="0">
              <a:latin typeface="華康中圓體" panose="020F0509000000000000" pitchFamily="49" charset="-120"/>
              <a:ea typeface="華康中圓體" panose="020F0509000000000000" pitchFamily="49" charset="-120"/>
            </a:endParaRPr>
          </a:p>
          <a:p>
            <a:endParaRPr lang="zh-TW" altLang="en-US" sz="2000" b="1" dirty="0">
              <a:latin typeface="華康中圓體" panose="020F0509000000000000" pitchFamily="49" charset="-120"/>
              <a:ea typeface="華康中圓體" panose="020F0509000000000000" pitchFamily="49" charset="-120"/>
            </a:endParaRPr>
          </a:p>
          <a:p>
            <a:endParaRPr lang="zh-TW" altLang="en-US" sz="2000" b="1" dirty="0">
              <a:latin typeface="華康中圓體" panose="020F0509000000000000" pitchFamily="49" charset="-120"/>
              <a:ea typeface="華康中圓體" panose="020F0509000000000000" pitchFamily="49" charset="-120"/>
            </a:endParaRPr>
          </a:p>
        </p:txBody>
      </p:sp>
      <p:sp>
        <p:nvSpPr>
          <p:cNvPr id="9" name="內容版面配置區 1"/>
          <p:cNvSpPr>
            <a:spLocks noGrp="1"/>
          </p:cNvSpPr>
          <p:nvPr>
            <p:ph idx="1"/>
          </p:nvPr>
        </p:nvSpPr>
        <p:spPr>
          <a:xfrm>
            <a:off x="1303867" y="1532519"/>
            <a:ext cx="10515600" cy="655108"/>
          </a:xfrm>
        </p:spPr>
        <p:txBody>
          <a:bodyPr>
            <a:normAutofit/>
          </a:bodyPr>
          <a:lstStyle/>
          <a:p>
            <a:pPr marL="0" indent="0">
              <a:buNone/>
            </a:pPr>
            <a:r>
              <a:rPr lang="zh-TW" altLang="zh-TW" sz="2000" dirty="0">
                <a:latin typeface="華康中圓體" panose="020F0509000000000000" pitchFamily="49" charset="-120"/>
                <a:ea typeface="華康中圓體" panose="020F0509000000000000" pitchFamily="49" charset="-120"/>
              </a:rPr>
              <a:t>海外留學不是夢，從大一開始就可以提早做準備，贏在起跑點！</a:t>
            </a:r>
          </a:p>
          <a:p>
            <a:endParaRPr lang="zh-TW" altLang="en-US" sz="2000" dirty="0"/>
          </a:p>
        </p:txBody>
      </p:sp>
      <p:sp>
        <p:nvSpPr>
          <p:cNvPr id="15" name="矩形 14"/>
          <p:cNvSpPr/>
          <p:nvPr/>
        </p:nvSpPr>
        <p:spPr>
          <a:xfrm>
            <a:off x="1303867" y="2044762"/>
            <a:ext cx="8951706" cy="3693319"/>
          </a:xfrm>
          <a:prstGeom prst="rect">
            <a:avLst/>
          </a:prstGeom>
        </p:spPr>
        <p:txBody>
          <a:bodyPr wrap="square">
            <a:spAutoFit/>
          </a:bodyPr>
          <a:lstStyle/>
          <a:p>
            <a:pPr marL="342900" lvl="0" indent="-342900">
              <a:spcAft>
                <a:spcPts val="0"/>
              </a:spcAft>
              <a:buFont typeface="+mj-lt"/>
              <a:buAutoNum type="arabicParenR"/>
            </a:pPr>
            <a:r>
              <a:rPr lang="zh-TW" altLang="zh-TW" kern="100" dirty="0" smtClean="0">
                <a:latin typeface="華康中圓體" panose="020F0509000000000000" pitchFamily="49" charset="-120"/>
                <a:ea typeface="華康中圓體" panose="020F0509000000000000" pitchFamily="49" charset="-120"/>
                <a:cs typeface="Times New Roman" panose="02020603050405020304" pitchFamily="18" charset="0"/>
              </a:rPr>
              <a:t>搜尋</a:t>
            </a:r>
            <a:r>
              <a:rPr lang="zh-TW" altLang="zh-TW" kern="100" dirty="0">
                <a:latin typeface="華康中圓體" panose="020F0509000000000000" pitchFamily="49" charset="-120"/>
                <a:ea typeface="華康中圓體" panose="020F0509000000000000" pitchFamily="49" charset="-120"/>
                <a:cs typeface="Times New Roman" panose="02020603050405020304" pitchFamily="18" charset="0"/>
              </a:rPr>
              <a:t>自己理想的學校</a:t>
            </a:r>
          </a:p>
          <a:p>
            <a:pPr marL="304800">
              <a:spcAft>
                <a:spcPts val="0"/>
              </a:spcAft>
            </a:pPr>
            <a:r>
              <a:rPr lang="zh-TW" altLang="zh-TW" kern="100" dirty="0">
                <a:latin typeface="華康中圓體" panose="020F0509000000000000" pitchFamily="49" charset="-120"/>
                <a:ea typeface="華康中圓體" panose="020F0509000000000000" pitchFamily="49" charset="-120"/>
                <a:cs typeface="Times New Roman" panose="02020603050405020304" pitchFamily="18" charset="0"/>
              </a:rPr>
              <a:t>可透過參加教育展、瀏覽大學排行網站與相關論壇、諮詢留學代辦中心、詢問有經驗的學長姐等方式了解適合自己的科系與學校</a:t>
            </a:r>
            <a:r>
              <a:rPr lang="zh-TW" altLang="zh-TW" kern="100" dirty="0" smtClean="0">
                <a:latin typeface="華康中圓體" panose="020F0509000000000000" pitchFamily="49" charset="-120"/>
                <a:ea typeface="華康中圓體" panose="020F0509000000000000" pitchFamily="49" charset="-120"/>
                <a:cs typeface="Times New Roman" panose="02020603050405020304" pitchFamily="18" charset="0"/>
              </a:rPr>
              <a:t>。</a:t>
            </a:r>
          </a:p>
          <a:p>
            <a:pPr marL="342900" lvl="0" indent="-342900">
              <a:spcAft>
                <a:spcPts val="0"/>
              </a:spcAft>
              <a:buFont typeface="+mj-lt"/>
              <a:buAutoNum type="arabicParenR" startAt="2"/>
            </a:pPr>
            <a:r>
              <a:rPr lang="zh-TW" altLang="zh-TW" kern="100" dirty="0" smtClean="0">
                <a:latin typeface="華康中圓體" panose="020F0509000000000000" pitchFamily="49" charset="-120"/>
                <a:ea typeface="華康中圓體" panose="020F0509000000000000" pitchFamily="49" charset="-120"/>
                <a:cs typeface="Times New Roman" panose="02020603050405020304" pitchFamily="18" charset="0"/>
              </a:rPr>
              <a:t>瀏覽各大學入學申請資訊</a:t>
            </a:r>
          </a:p>
          <a:p>
            <a:pPr marL="304800">
              <a:spcAft>
                <a:spcPts val="0"/>
              </a:spcAft>
            </a:pPr>
            <a:r>
              <a:rPr lang="zh-TW" altLang="zh-TW" kern="100" dirty="0" smtClean="0">
                <a:latin typeface="華康中圓體" panose="020F0509000000000000" pitchFamily="49" charset="-120"/>
                <a:ea typeface="華康中圓體" panose="020F0509000000000000" pitchFamily="49" charset="-120"/>
                <a:cs typeface="Times New Roman" panose="02020603050405020304" pitchFamily="18" charset="0"/>
              </a:rPr>
              <a:t>看中</a:t>
            </a:r>
            <a:r>
              <a:rPr lang="zh-TW" altLang="zh-TW" kern="100" dirty="0">
                <a:latin typeface="華康中圓體" panose="020F0509000000000000" pitchFamily="49" charset="-120"/>
                <a:ea typeface="華康中圓體" panose="020F0509000000000000" pitchFamily="49" charset="-120"/>
                <a:cs typeface="Times New Roman" panose="02020603050405020304" pitchFamily="18" charset="0"/>
              </a:rPr>
              <a:t>幾所心儀的學校後，便可至各大學的官方網站查看詳細的入學資訊，通常會擺在</a:t>
            </a:r>
            <a:r>
              <a:rPr lang="en-US" altLang="zh-TW" kern="100" dirty="0">
                <a:latin typeface="華康中圓體" panose="020F0509000000000000" pitchFamily="49" charset="-120"/>
                <a:ea typeface="華康中圓體" panose="020F0509000000000000" pitchFamily="49" charset="-120"/>
                <a:cs typeface="Times New Roman" panose="02020603050405020304" pitchFamily="18" charset="0"/>
              </a:rPr>
              <a:t>”Prospective”</a:t>
            </a:r>
            <a:r>
              <a:rPr lang="zh-TW" altLang="zh-TW" kern="100" dirty="0">
                <a:latin typeface="華康中圓體" panose="020F0509000000000000" pitchFamily="49" charset="-120"/>
                <a:ea typeface="華康中圓體" panose="020F0509000000000000" pitchFamily="49" charset="-120"/>
                <a:cs typeface="Times New Roman" panose="02020603050405020304" pitchFamily="18" charset="0"/>
              </a:rPr>
              <a:t>、</a:t>
            </a:r>
            <a:r>
              <a:rPr lang="en-US" altLang="zh-TW" kern="100" dirty="0">
                <a:latin typeface="華康中圓體" panose="020F0509000000000000" pitchFamily="49" charset="-120"/>
                <a:ea typeface="華康中圓體" panose="020F0509000000000000" pitchFamily="49" charset="-120"/>
                <a:cs typeface="Times New Roman" panose="02020603050405020304" pitchFamily="18" charset="0"/>
              </a:rPr>
              <a:t>”Students”</a:t>
            </a:r>
            <a:r>
              <a:rPr lang="zh-TW" altLang="zh-TW" kern="100" dirty="0">
                <a:latin typeface="華康中圓體" panose="020F0509000000000000" pitchFamily="49" charset="-120"/>
                <a:ea typeface="華康中圓體" panose="020F0509000000000000" pitchFamily="49" charset="-120"/>
                <a:cs typeface="Times New Roman" panose="02020603050405020304" pitchFamily="18" charset="0"/>
              </a:rPr>
              <a:t>或者</a:t>
            </a:r>
            <a:r>
              <a:rPr lang="en-US" altLang="zh-TW" kern="100" dirty="0">
                <a:latin typeface="華康中圓體" panose="020F0509000000000000" pitchFamily="49" charset="-120"/>
                <a:ea typeface="華康中圓體" panose="020F0509000000000000" pitchFamily="49" charset="-120"/>
                <a:cs typeface="Times New Roman" panose="02020603050405020304" pitchFamily="18" charset="0"/>
              </a:rPr>
              <a:t>”Admission”</a:t>
            </a:r>
            <a:r>
              <a:rPr lang="zh-TW" altLang="zh-TW" kern="100" dirty="0">
                <a:latin typeface="華康中圓體" panose="020F0509000000000000" pitchFamily="49" charset="-120"/>
                <a:ea typeface="華康中圓體" panose="020F0509000000000000" pitchFamily="49" charset="-120"/>
                <a:cs typeface="Times New Roman" panose="02020603050405020304" pitchFamily="18" charset="0"/>
              </a:rPr>
              <a:t>等專區。</a:t>
            </a:r>
          </a:p>
          <a:p>
            <a:pPr marL="342900" lvl="0" indent="-342900">
              <a:spcAft>
                <a:spcPts val="0"/>
              </a:spcAft>
              <a:buFont typeface="+mj-lt"/>
              <a:buAutoNum type="arabicParenR" startAt="3"/>
            </a:pPr>
            <a:r>
              <a:rPr lang="zh-TW" altLang="zh-TW" kern="100" dirty="0">
                <a:latin typeface="華康中圓體" panose="020F0509000000000000" pitchFamily="49" charset="-120"/>
                <a:ea typeface="華康中圓體" panose="020F0509000000000000" pitchFamily="49" charset="-120"/>
                <a:cs typeface="Times New Roman" panose="02020603050405020304" pitchFamily="18" charset="0"/>
              </a:rPr>
              <a:t>檢核自己應具備之條件</a:t>
            </a:r>
          </a:p>
          <a:p>
            <a:pPr marL="304800">
              <a:spcAft>
                <a:spcPts val="0"/>
              </a:spcAft>
            </a:pPr>
            <a:r>
              <a:rPr lang="zh-TW" altLang="zh-TW" kern="100" dirty="0">
                <a:latin typeface="華康中圓體" panose="020F0509000000000000" pitchFamily="49" charset="-120"/>
                <a:ea typeface="華康中圓體" panose="020F0509000000000000" pitchFamily="49" charset="-120"/>
                <a:cs typeface="Times New Roman" panose="02020603050405020304" pitchFamily="18" charset="0"/>
              </a:rPr>
              <a:t>例如</a:t>
            </a:r>
            <a:r>
              <a:rPr lang="en-US" altLang="zh-TW" kern="100" dirty="0">
                <a:latin typeface="華康中圓體" panose="020F0509000000000000" pitchFamily="49" charset="-120"/>
                <a:ea typeface="華康中圓體" panose="020F0509000000000000" pitchFamily="49" charset="-120"/>
                <a:cs typeface="Times New Roman" panose="02020603050405020304" pitchFamily="18" charset="0"/>
              </a:rPr>
              <a:t>GPA</a:t>
            </a:r>
            <a:r>
              <a:rPr lang="zh-TW" altLang="zh-TW" kern="100" dirty="0">
                <a:latin typeface="華康中圓體" panose="020F0509000000000000" pitchFamily="49" charset="-120"/>
                <a:ea typeface="華康中圓體" panose="020F0509000000000000" pitchFamily="49" charset="-120"/>
                <a:cs typeface="Times New Roman" panose="02020603050405020304" pitchFamily="18" charset="0"/>
              </a:rPr>
              <a:t>、</a:t>
            </a:r>
            <a:r>
              <a:rPr lang="en-US" altLang="zh-TW" kern="100" dirty="0">
                <a:latin typeface="華康中圓體" panose="020F0509000000000000" pitchFamily="49" charset="-120"/>
                <a:ea typeface="華康中圓體" panose="020F0509000000000000" pitchFamily="49" charset="-120"/>
                <a:cs typeface="Times New Roman" panose="02020603050405020304" pitchFamily="18" charset="0"/>
              </a:rPr>
              <a:t>GRE</a:t>
            </a:r>
            <a:r>
              <a:rPr lang="zh-TW" altLang="zh-TW" kern="100" dirty="0">
                <a:latin typeface="華康中圓體" panose="020F0509000000000000" pitchFamily="49" charset="-120"/>
                <a:ea typeface="華康中圓體" panose="020F0509000000000000" pitchFamily="49" charset="-120"/>
                <a:cs typeface="Times New Roman" panose="02020603050405020304" pitchFamily="18" charset="0"/>
              </a:rPr>
              <a:t>、</a:t>
            </a:r>
            <a:r>
              <a:rPr lang="en-US" altLang="zh-TW" kern="100" dirty="0">
                <a:latin typeface="華康中圓體" panose="020F0509000000000000" pitchFamily="49" charset="-120"/>
                <a:ea typeface="華康中圓體" panose="020F0509000000000000" pitchFamily="49" charset="-120"/>
                <a:cs typeface="Times New Roman" panose="02020603050405020304" pitchFamily="18" charset="0"/>
              </a:rPr>
              <a:t>TOFEL</a:t>
            </a:r>
            <a:r>
              <a:rPr lang="zh-TW" altLang="zh-TW" kern="100" dirty="0">
                <a:latin typeface="華康中圓體" panose="020F0509000000000000" pitchFamily="49" charset="-120"/>
                <a:ea typeface="華康中圓體" panose="020F0509000000000000" pitchFamily="49" charset="-120"/>
                <a:cs typeface="Times New Roman" panose="02020603050405020304" pitchFamily="18" charset="0"/>
              </a:rPr>
              <a:t>的成績規定，有些學校採認</a:t>
            </a:r>
            <a:r>
              <a:rPr lang="en-US" altLang="zh-TW" kern="100" dirty="0">
                <a:latin typeface="華康中圓體" panose="020F0509000000000000" pitchFamily="49" charset="-120"/>
                <a:ea typeface="華康中圓體" panose="020F0509000000000000" pitchFamily="49" charset="-120"/>
                <a:cs typeface="Times New Roman" panose="02020603050405020304" pitchFamily="18" charset="0"/>
              </a:rPr>
              <a:t>IELTS</a:t>
            </a:r>
            <a:r>
              <a:rPr lang="zh-TW" altLang="zh-TW" kern="100" dirty="0">
                <a:latin typeface="華康中圓體" panose="020F0509000000000000" pitchFamily="49" charset="-120"/>
                <a:ea typeface="華康中圓體" panose="020F0509000000000000" pitchFamily="49" charset="-120"/>
                <a:cs typeface="Times New Roman" panose="02020603050405020304" pitchFamily="18" charset="0"/>
              </a:rPr>
              <a:t>的分數，是否需要作品集或其他的檢定證明等，可預先知道，在大學四年好好規畫準備。</a:t>
            </a:r>
          </a:p>
          <a:p>
            <a:pPr marL="342900" lvl="0" indent="-342900">
              <a:spcAft>
                <a:spcPts val="0"/>
              </a:spcAft>
              <a:buFont typeface="+mj-lt"/>
              <a:buAutoNum type="arabicParenR" startAt="4"/>
            </a:pPr>
            <a:r>
              <a:rPr lang="zh-TW" altLang="zh-TW" kern="100" dirty="0">
                <a:latin typeface="華康中圓體" panose="020F0509000000000000" pitchFamily="49" charset="-120"/>
                <a:ea typeface="華康中圓體" panose="020F0509000000000000" pitchFamily="49" charset="-120"/>
                <a:cs typeface="Times New Roman" panose="02020603050405020304" pitchFamily="18" charset="0"/>
              </a:rPr>
              <a:t>安排申請時間軸</a:t>
            </a:r>
          </a:p>
          <a:p>
            <a:pPr marL="304800">
              <a:spcAft>
                <a:spcPts val="0"/>
              </a:spcAft>
            </a:pPr>
            <a:r>
              <a:rPr lang="zh-TW" altLang="zh-TW" kern="100" dirty="0">
                <a:latin typeface="華康中圓體" panose="020F0509000000000000" pitchFamily="49" charset="-120"/>
                <a:ea typeface="華康中圓體" panose="020F0509000000000000" pitchFamily="49" charset="-120"/>
                <a:cs typeface="Times New Roman" panose="02020603050405020304" pitchFamily="18" charset="0"/>
              </a:rPr>
              <a:t>每一間學校的收件期程與表單不盡相同，為不錯過任何機會，幫自己制定申請學校的時間軸，其中包含相關檢定考試的日程、各校收件日期、郵寄工作天、兵役等。</a:t>
            </a:r>
          </a:p>
          <a:p>
            <a:pPr marL="342900" lvl="0" indent="-342900">
              <a:spcAft>
                <a:spcPts val="0"/>
              </a:spcAft>
              <a:buFont typeface="+mj-lt"/>
              <a:buAutoNum type="arabicParenR" startAt="5"/>
            </a:pPr>
            <a:r>
              <a:rPr lang="zh-TW" altLang="zh-TW" kern="100" dirty="0">
                <a:latin typeface="華康中圓體" panose="020F0509000000000000" pitchFamily="49" charset="-120"/>
                <a:ea typeface="華康中圓體" panose="020F0509000000000000" pitchFamily="49" charset="-120"/>
                <a:cs typeface="Times New Roman" panose="02020603050405020304" pitchFamily="18" charset="0"/>
              </a:rPr>
              <a:t>萬事俱備，就等入學通知了！</a:t>
            </a:r>
          </a:p>
        </p:txBody>
      </p:sp>
    </p:spTree>
    <p:extLst>
      <p:ext uri="{BB962C8B-B14F-4D97-AF65-F5344CB8AC3E}">
        <p14:creationId xmlns:p14="http://schemas.microsoft.com/office/powerpoint/2010/main" val="20484639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p:cNvSpPr txBox="1"/>
          <p:nvPr/>
        </p:nvSpPr>
        <p:spPr>
          <a:xfrm>
            <a:off x="3907758" y="231104"/>
            <a:ext cx="2621230" cy="400110"/>
          </a:xfrm>
          <a:prstGeom prst="rect">
            <a:avLst/>
          </a:prstGeom>
          <a:noFill/>
        </p:spPr>
        <p:txBody>
          <a:bodyPr wrap="none" rtlCol="0">
            <a:spAutoFit/>
          </a:bodyPr>
          <a:lstStyle/>
          <a:p>
            <a:r>
              <a:rPr lang="zh-TW" altLang="zh-TW" sz="2000" b="1" dirty="0" smtClean="0">
                <a:solidFill>
                  <a:srgbClr val="FF3399"/>
                </a:solidFill>
                <a:latin typeface="華康中圓體" panose="020F0509000000000000" pitchFamily="49" charset="-120"/>
                <a:ea typeface="華康中圓體" panose="020F0509000000000000" pitchFamily="49" charset="-120"/>
              </a:rPr>
              <a:t>大學</a:t>
            </a:r>
            <a:r>
              <a:rPr lang="zh-TW" altLang="zh-TW" sz="2000" b="1" dirty="0">
                <a:solidFill>
                  <a:srgbClr val="FF3399"/>
                </a:solidFill>
                <a:latin typeface="華康中圓體" panose="020F0509000000000000" pitchFamily="49" charset="-120"/>
                <a:ea typeface="華康中圓體" panose="020F0509000000000000" pitchFamily="49" charset="-120"/>
              </a:rPr>
              <a:t>只有在教室學</a:t>
            </a:r>
            <a:r>
              <a:rPr lang="zh-TW" altLang="zh-TW" sz="2000" b="1" dirty="0" smtClean="0">
                <a:solidFill>
                  <a:srgbClr val="FF3399"/>
                </a:solidFill>
                <a:latin typeface="華康中圓體" panose="020F0509000000000000" pitchFamily="49" charset="-120"/>
                <a:ea typeface="華康中圓體" panose="020F0509000000000000" pitchFamily="49" charset="-120"/>
              </a:rPr>
              <a:t>嗎</a:t>
            </a:r>
            <a:r>
              <a:rPr lang="en-US" altLang="zh-TW" sz="2000" b="1" dirty="0" smtClean="0">
                <a:solidFill>
                  <a:srgbClr val="FF3399"/>
                </a:solidFill>
                <a:latin typeface="華康中圓體" panose="020F0509000000000000" pitchFamily="49" charset="-120"/>
                <a:ea typeface="華康中圓體" panose="020F0509000000000000" pitchFamily="49" charset="-120"/>
              </a:rPr>
              <a:t>?</a:t>
            </a:r>
            <a:endParaRPr lang="zh-TW" altLang="en-US" sz="2000" b="1" dirty="0">
              <a:solidFill>
                <a:srgbClr val="FF3399"/>
              </a:solidFill>
              <a:latin typeface="華康中圓體" panose="020F0509000000000000" pitchFamily="49" charset="-120"/>
              <a:ea typeface="華康中圓體" panose="020F0509000000000000" pitchFamily="49" charset="-120"/>
            </a:endParaRPr>
          </a:p>
        </p:txBody>
      </p:sp>
      <p:sp>
        <p:nvSpPr>
          <p:cNvPr id="9" name="Line 11"/>
          <p:cNvSpPr>
            <a:spLocks noChangeShapeType="1"/>
          </p:cNvSpPr>
          <p:nvPr/>
        </p:nvSpPr>
        <p:spPr bwMode="auto">
          <a:xfrm flipH="1" flipV="1">
            <a:off x="3747440" y="697902"/>
            <a:ext cx="5689523" cy="3434"/>
          </a:xfrm>
          <a:prstGeom prst="line">
            <a:avLst/>
          </a:prstGeom>
          <a:noFill/>
          <a:ln w="25400">
            <a:solidFill>
              <a:schemeClr val="bg1">
                <a:lumMod val="65000"/>
              </a:schemeClr>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latin typeface="華康中圓體" panose="020F0509000000000000" pitchFamily="49" charset="-120"/>
              <a:ea typeface="華康中圓體" panose="020F0509000000000000" pitchFamily="49" charset="-120"/>
            </a:endParaRPr>
          </a:p>
        </p:txBody>
      </p:sp>
      <p:pic>
        <p:nvPicPr>
          <p:cNvPr id="10" name="圖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13159" y="101476"/>
            <a:ext cx="679274" cy="681718"/>
          </a:xfrm>
          <a:prstGeom prst="rect">
            <a:avLst/>
          </a:prstGeom>
        </p:spPr>
      </p:pic>
      <p:pic>
        <p:nvPicPr>
          <p:cNvPr id="23" name="圖片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981" y="172009"/>
            <a:ext cx="2490991" cy="660303"/>
          </a:xfrm>
          <a:prstGeom prst="rect">
            <a:avLst/>
          </a:prstGeom>
        </p:spPr>
      </p:pic>
      <p:grpSp>
        <p:nvGrpSpPr>
          <p:cNvPr id="13" name="群組 12"/>
          <p:cNvGrpSpPr/>
          <p:nvPr/>
        </p:nvGrpSpPr>
        <p:grpSpPr>
          <a:xfrm>
            <a:off x="3378928" y="819329"/>
            <a:ext cx="5501597" cy="5898461"/>
            <a:chOff x="2963393" y="825071"/>
            <a:chExt cx="5501597" cy="5898461"/>
          </a:xfrm>
        </p:grpSpPr>
        <p:pic>
          <p:nvPicPr>
            <p:cNvPr id="16" name="圖片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63393" y="825071"/>
              <a:ext cx="5501597" cy="5898461"/>
            </a:xfrm>
            <a:prstGeom prst="rect">
              <a:avLst/>
            </a:prstGeom>
          </p:spPr>
        </p:pic>
        <p:sp>
          <p:nvSpPr>
            <p:cNvPr id="17" name="文字方塊 16"/>
            <p:cNvSpPr txBox="1"/>
            <p:nvPr/>
          </p:nvSpPr>
          <p:spPr>
            <a:xfrm rot="21215758">
              <a:off x="4132213" y="1434742"/>
              <a:ext cx="2165978" cy="646331"/>
            </a:xfrm>
            <a:prstGeom prst="rect">
              <a:avLst/>
            </a:prstGeom>
            <a:noFill/>
          </p:spPr>
          <p:txBody>
            <a:bodyPr wrap="none" rtlCol="0">
              <a:spAutoFit/>
            </a:bodyPr>
            <a:lstStyle/>
            <a:p>
              <a:r>
                <a:rPr lang="zh-TW" altLang="en-US" b="1" dirty="0" smtClean="0">
                  <a:solidFill>
                    <a:srgbClr val="FF0000"/>
                  </a:solidFill>
                  <a:latin typeface="金梅新細圓全字體" panose="02010509060101010101" pitchFamily="49" charset="-120"/>
                  <a:ea typeface="金梅新細圓全字體" panose="02010509060101010101" pitchFamily="49" charset="-120"/>
                </a:rPr>
                <a:t>學長姐分享       </a:t>
              </a:r>
              <a:endParaRPr lang="en-US" altLang="zh-TW" b="1" dirty="0" smtClean="0">
                <a:solidFill>
                  <a:srgbClr val="FF0000"/>
                </a:solidFill>
                <a:latin typeface="金梅新細圓全字體" panose="02010509060101010101" pitchFamily="49" charset="-120"/>
                <a:ea typeface="金梅新細圓全字體" panose="02010509060101010101" pitchFamily="49" charset="-120"/>
              </a:endParaRPr>
            </a:p>
            <a:p>
              <a:endParaRPr lang="zh-TW" altLang="en-US" b="1" dirty="0">
                <a:solidFill>
                  <a:srgbClr val="FF0000"/>
                </a:solidFill>
                <a:latin typeface="金梅新細圓全字體" panose="02010509060101010101" pitchFamily="49" charset="-120"/>
                <a:ea typeface="金梅新細圓全字體" panose="02010509060101010101" pitchFamily="49" charset="-120"/>
              </a:endParaRPr>
            </a:p>
          </p:txBody>
        </p:sp>
      </p:grpSp>
      <p:grpSp>
        <p:nvGrpSpPr>
          <p:cNvPr id="18" name="群組 17"/>
          <p:cNvGrpSpPr/>
          <p:nvPr/>
        </p:nvGrpSpPr>
        <p:grpSpPr>
          <a:xfrm>
            <a:off x="3378928" y="819329"/>
            <a:ext cx="5501597" cy="5898461"/>
            <a:chOff x="2963393" y="825071"/>
            <a:chExt cx="5501597" cy="5898461"/>
          </a:xfrm>
        </p:grpSpPr>
        <p:pic>
          <p:nvPicPr>
            <p:cNvPr id="19" name="圖片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63393" y="825071"/>
              <a:ext cx="5501597" cy="5898461"/>
            </a:xfrm>
            <a:prstGeom prst="rect">
              <a:avLst/>
            </a:prstGeom>
          </p:spPr>
        </p:pic>
        <p:sp>
          <p:nvSpPr>
            <p:cNvPr id="20" name="文字方塊 19"/>
            <p:cNvSpPr txBox="1"/>
            <p:nvPr/>
          </p:nvSpPr>
          <p:spPr>
            <a:xfrm rot="21215758">
              <a:off x="4132213" y="1434742"/>
              <a:ext cx="2165978" cy="646331"/>
            </a:xfrm>
            <a:prstGeom prst="rect">
              <a:avLst/>
            </a:prstGeom>
            <a:noFill/>
          </p:spPr>
          <p:txBody>
            <a:bodyPr wrap="none" rtlCol="0">
              <a:spAutoFit/>
            </a:bodyPr>
            <a:lstStyle/>
            <a:p>
              <a:r>
                <a:rPr lang="zh-TW" altLang="en-US" b="1" dirty="0" smtClean="0">
                  <a:latin typeface="金梅新細圓全字體" panose="02010509060101010101" pitchFamily="49" charset="-120"/>
                  <a:ea typeface="金梅新細圓全字體" panose="02010509060101010101" pitchFamily="49" charset="-120"/>
                </a:rPr>
                <a:t>學長姐分享       </a:t>
              </a:r>
              <a:endParaRPr lang="en-US" altLang="zh-TW" b="1" dirty="0" smtClean="0">
                <a:latin typeface="金梅新細圓全字體" panose="02010509060101010101" pitchFamily="49" charset="-120"/>
                <a:ea typeface="金梅新細圓全字體" panose="02010509060101010101" pitchFamily="49" charset="-120"/>
              </a:endParaRPr>
            </a:p>
            <a:p>
              <a:endParaRPr lang="zh-TW" altLang="en-US" b="1" dirty="0">
                <a:latin typeface="金梅新細圓全字體" panose="02010509060101010101" pitchFamily="49" charset="-120"/>
                <a:ea typeface="金梅新細圓全字體" panose="02010509060101010101" pitchFamily="49" charset="-120"/>
              </a:endParaRPr>
            </a:p>
          </p:txBody>
        </p:sp>
      </p:grpSp>
      <p:sp>
        <p:nvSpPr>
          <p:cNvPr id="21" name="文字方塊 20"/>
          <p:cNvSpPr txBox="1"/>
          <p:nvPr/>
        </p:nvSpPr>
        <p:spPr>
          <a:xfrm rot="21240414">
            <a:off x="4532516" y="1888557"/>
            <a:ext cx="4119369" cy="3760004"/>
          </a:xfrm>
          <a:prstGeom prst="rect">
            <a:avLst/>
          </a:prstGeom>
          <a:noFill/>
        </p:spPr>
        <p:txBody>
          <a:bodyPr wrap="square" rtlCol="0">
            <a:spAutoFit/>
          </a:bodyPr>
          <a:lstStyle/>
          <a:p>
            <a:pPr>
              <a:lnSpc>
                <a:spcPts val="2200"/>
              </a:lnSpc>
            </a:pPr>
            <a:r>
              <a:rPr lang="zh-TW" altLang="en-US" sz="1200" b="1" dirty="0" smtClean="0">
                <a:latin typeface="華康少女文字 Std W3" panose="04000300000000000000" pitchFamily="82" charset="-120"/>
                <a:ea typeface="華康少女文字 Std W3" panose="04000300000000000000" pitchFamily="82" charset="-120"/>
              </a:rPr>
              <a:t>自己</a:t>
            </a:r>
            <a:r>
              <a:rPr lang="zh-TW" altLang="zh-TW" sz="1200" b="1" dirty="0" smtClean="0">
                <a:latin typeface="華康少女文字 Std W3" panose="04000300000000000000" pitchFamily="82" charset="-120"/>
                <a:ea typeface="華康少女文字 Std W3" panose="04000300000000000000" pitchFamily="82" charset="-120"/>
              </a:rPr>
              <a:t>的</a:t>
            </a:r>
            <a:r>
              <a:rPr lang="zh-TW" altLang="en-US" sz="1200" b="1" dirty="0" smtClean="0">
                <a:latin typeface="華康少女文字 Std W3" panose="04000300000000000000" pitchFamily="82" charset="-120"/>
                <a:ea typeface="華康少女文字 Std W3" panose="04000300000000000000" pitchFamily="82" charset="-120"/>
              </a:rPr>
              <a:t>經驗</a:t>
            </a:r>
            <a:r>
              <a:rPr lang="zh-TW" altLang="zh-TW" sz="1200" b="1" dirty="0" smtClean="0">
                <a:latin typeface="華康少女文字 Std W3" panose="04000300000000000000" pitchFamily="82" charset="-120"/>
                <a:ea typeface="華康少女文字 Std W3" panose="04000300000000000000" pitchFamily="82" charset="-120"/>
              </a:rPr>
              <a:t>讀書</a:t>
            </a:r>
            <a:r>
              <a:rPr lang="zh-TW" altLang="zh-TW" sz="1200" b="1" dirty="0">
                <a:latin typeface="華康少女文字 Std W3" panose="04000300000000000000" pitchFamily="82" charset="-120"/>
                <a:ea typeface="華康少女文字 Std W3" panose="04000300000000000000" pitchFamily="82" charset="-120"/>
              </a:rPr>
              <a:t>學習很容易變成個人的</a:t>
            </a:r>
            <a:r>
              <a:rPr lang="zh-TW" altLang="zh-TW" sz="1200" b="1" dirty="0" smtClean="0">
                <a:latin typeface="華康少女文字 Std W3" panose="04000300000000000000" pitchFamily="82" charset="-120"/>
                <a:ea typeface="華康少女文字 Std W3" panose="04000300000000000000" pitchFamily="82" charset="-120"/>
              </a:rPr>
              <a:t>活動，</a:t>
            </a:r>
            <a:r>
              <a:rPr lang="zh-TW" altLang="zh-TW" sz="1200" b="1" dirty="0">
                <a:latin typeface="華康少女文字 Std W3" panose="04000300000000000000" pitchFamily="82" charset="-120"/>
                <a:ea typeface="華康少女文字 Std W3" panose="04000300000000000000" pitchFamily="82" charset="-120"/>
              </a:rPr>
              <a:t>但</a:t>
            </a:r>
            <a:r>
              <a:rPr lang="zh-TW" altLang="zh-TW" sz="1200" b="1" dirty="0" smtClean="0">
                <a:latin typeface="華康少女文字 Std W3" panose="04000300000000000000" pitchFamily="82" charset="-120"/>
                <a:ea typeface="華康少女文字 Std W3" panose="04000300000000000000" pitchFamily="82" charset="-120"/>
              </a:rPr>
              <a:t>若是</a:t>
            </a:r>
            <a:endParaRPr lang="en-US" altLang="zh-TW" sz="1200" b="1" dirty="0" smtClean="0">
              <a:latin typeface="華康少女文字 Std W3" panose="04000300000000000000" pitchFamily="82" charset="-120"/>
              <a:ea typeface="華康少女文字 Std W3" panose="04000300000000000000" pitchFamily="82" charset="-120"/>
            </a:endParaRPr>
          </a:p>
          <a:p>
            <a:pPr>
              <a:lnSpc>
                <a:spcPts val="2200"/>
              </a:lnSpc>
            </a:pPr>
            <a:r>
              <a:rPr lang="zh-TW" altLang="zh-TW" sz="1200" b="1" dirty="0" smtClean="0">
                <a:latin typeface="華康少女文字 Std W3" panose="04000300000000000000" pitchFamily="82" charset="-120"/>
                <a:ea typeface="華康少女文字 Std W3" panose="04000300000000000000" pitchFamily="82" charset="-120"/>
              </a:rPr>
              <a:t>以</a:t>
            </a:r>
            <a:r>
              <a:rPr lang="zh-TW" altLang="zh-TW" sz="1200" b="1" dirty="0">
                <a:latin typeface="華康少女文字 Std W3" panose="04000300000000000000" pitchFamily="82" charset="-120"/>
                <a:ea typeface="華康少女文字 Std W3" panose="04000300000000000000" pitchFamily="82" charset="-120"/>
              </a:rPr>
              <a:t>團體的方式進行則會變的</a:t>
            </a:r>
            <a:r>
              <a:rPr lang="zh-TW" altLang="zh-TW" sz="1200" b="1" dirty="0" smtClean="0">
                <a:latin typeface="華康少女文字 Std W3" panose="04000300000000000000" pitchFamily="82" charset="-120"/>
                <a:ea typeface="華康少女文字 Std W3" panose="04000300000000000000" pitchFamily="82" charset="-120"/>
              </a:rPr>
              <a:t>多元。線</a:t>
            </a:r>
            <a:r>
              <a:rPr lang="zh-TW" altLang="zh-TW" sz="1200" b="1" dirty="0">
                <a:latin typeface="華康少女文字 Std W3" panose="04000300000000000000" pitchFamily="82" charset="-120"/>
                <a:ea typeface="華康少女文字 Std W3" panose="04000300000000000000" pitchFamily="82" charset="-120"/>
              </a:rPr>
              <a:t>上英文讀書</a:t>
            </a:r>
            <a:r>
              <a:rPr lang="zh-TW" altLang="zh-TW" sz="1200" b="1" dirty="0" smtClean="0">
                <a:latin typeface="華康少女文字 Std W3" panose="04000300000000000000" pitchFamily="82" charset="-120"/>
                <a:ea typeface="華康少女文字 Std W3" panose="04000300000000000000" pitchFamily="82" charset="-120"/>
              </a:rPr>
              <a:t>會</a:t>
            </a:r>
            <a:endParaRPr lang="en-US" altLang="zh-TW" sz="1200" b="1" dirty="0" smtClean="0">
              <a:latin typeface="華康少女文字 Std W3" panose="04000300000000000000" pitchFamily="82" charset="-120"/>
              <a:ea typeface="華康少女文字 Std W3" panose="04000300000000000000" pitchFamily="82" charset="-120"/>
            </a:endParaRPr>
          </a:p>
          <a:p>
            <a:pPr>
              <a:lnSpc>
                <a:spcPts val="2200"/>
              </a:lnSpc>
            </a:pPr>
            <a:r>
              <a:rPr lang="zh-TW" altLang="zh-TW" sz="1200" b="1" dirty="0" smtClean="0">
                <a:latin typeface="華康少女文字 Std W3" panose="04000300000000000000" pitchFamily="82" charset="-120"/>
                <a:ea typeface="華康少女文字 Std W3" panose="04000300000000000000" pitchFamily="82" charset="-120"/>
              </a:rPr>
              <a:t>提供</a:t>
            </a:r>
            <a:r>
              <a:rPr lang="zh-TW" altLang="zh-TW" sz="1200" b="1" dirty="0">
                <a:latin typeface="華康少女文字 Std W3" panose="04000300000000000000" pitchFamily="82" charset="-120"/>
                <a:ea typeface="華康少女文字 Std W3" panose="04000300000000000000" pitchFamily="82" charset="-120"/>
              </a:rPr>
              <a:t>多</a:t>
            </a:r>
            <a:r>
              <a:rPr lang="zh-TW" altLang="zh-TW" sz="1200" b="1" dirty="0" smtClean="0">
                <a:latin typeface="華康少女文字 Std W3" panose="04000300000000000000" pitchFamily="82" charset="-120"/>
                <a:ea typeface="華康少女文字 Std W3" panose="04000300000000000000" pitchFamily="82" charset="-120"/>
              </a:rPr>
              <a:t>人連線對談</a:t>
            </a:r>
            <a:r>
              <a:rPr lang="zh-TW" altLang="zh-TW" sz="1200" b="1" dirty="0">
                <a:latin typeface="華康少女文字 Std W3" panose="04000300000000000000" pitchFamily="82" charset="-120"/>
                <a:ea typeface="華康少女文字 Std W3" panose="04000300000000000000" pitchFamily="82" charset="-120"/>
              </a:rPr>
              <a:t>，不受空間限制的團體英文</a:t>
            </a:r>
            <a:r>
              <a:rPr lang="zh-TW" altLang="zh-TW" sz="1200" b="1" dirty="0" smtClean="0">
                <a:latin typeface="華康少女文字 Std W3" panose="04000300000000000000" pitchFamily="82" charset="-120"/>
                <a:ea typeface="華康少女文字 Std W3" panose="04000300000000000000" pitchFamily="82" charset="-120"/>
              </a:rPr>
              <a:t>學習</a:t>
            </a:r>
            <a:endParaRPr lang="en-US" altLang="zh-TW" sz="1200" b="1" dirty="0" smtClean="0">
              <a:latin typeface="華康少女文字 Std W3" panose="04000300000000000000" pitchFamily="82" charset="-120"/>
              <a:ea typeface="華康少女文字 Std W3" panose="04000300000000000000" pitchFamily="82" charset="-120"/>
            </a:endParaRPr>
          </a:p>
          <a:p>
            <a:pPr>
              <a:lnSpc>
                <a:spcPts val="2200"/>
              </a:lnSpc>
            </a:pPr>
            <a:r>
              <a:rPr lang="zh-TW" altLang="zh-TW" sz="1200" b="1" dirty="0">
                <a:latin typeface="華康少女文字 Std W3" panose="04000300000000000000" pitchFamily="82" charset="-120"/>
                <a:ea typeface="華康少女文字 Std W3" panose="04000300000000000000" pitchFamily="82" charset="-120"/>
              </a:rPr>
              <a:t>課程</a:t>
            </a:r>
            <a:r>
              <a:rPr lang="zh-TW" altLang="zh-TW" sz="1200" b="1" dirty="0" smtClean="0">
                <a:latin typeface="華康少女文字 Std W3" panose="04000300000000000000" pitchFamily="82" charset="-120"/>
                <a:ea typeface="華康少女文字 Std W3" panose="04000300000000000000" pitchFamily="82" charset="-120"/>
              </a:rPr>
              <a:t>。</a:t>
            </a:r>
            <a:r>
              <a:rPr lang="zh-TW" altLang="zh-TW" sz="1200" b="1" dirty="0">
                <a:latin typeface="華康少女文字 Std W3" panose="04000300000000000000" pitchFamily="82" charset="-120"/>
                <a:ea typeface="華康少女文字 Std W3" panose="04000300000000000000" pitchFamily="82" charset="-120"/>
              </a:rPr>
              <a:t>而</a:t>
            </a:r>
            <a:r>
              <a:rPr lang="zh-TW" altLang="zh-TW" sz="1200" b="1" dirty="0" smtClean="0">
                <a:latin typeface="華康少女文字 Std W3" panose="04000300000000000000" pitchFamily="82" charset="-120"/>
                <a:ea typeface="華康少女文字 Std W3" panose="04000300000000000000" pitchFamily="82" charset="-120"/>
              </a:rPr>
              <a:t>獎勵</a:t>
            </a:r>
            <a:r>
              <a:rPr lang="zh-TW" altLang="zh-TW" sz="1200" b="1" dirty="0">
                <a:latin typeface="華康少女文字 Std W3" panose="04000300000000000000" pitchFamily="82" charset="-120"/>
                <a:ea typeface="華康少女文字 Std W3" panose="04000300000000000000" pitchFamily="82" charset="-120"/>
              </a:rPr>
              <a:t>自主讀書</a:t>
            </a:r>
            <a:r>
              <a:rPr lang="zh-TW" altLang="zh-TW" sz="1200" b="1" dirty="0" smtClean="0">
                <a:latin typeface="華康少女文字 Std W3" panose="04000300000000000000" pitchFamily="82" charset="-120"/>
                <a:ea typeface="華康少女文字 Std W3" panose="04000300000000000000" pitchFamily="82" charset="-120"/>
              </a:rPr>
              <a:t>會</a:t>
            </a:r>
            <a:r>
              <a:rPr lang="zh-TW" altLang="zh-TW" sz="1200" b="1" dirty="0">
                <a:latin typeface="華康少女文字 Std W3" panose="04000300000000000000" pitchFamily="82" charset="-120"/>
                <a:ea typeface="華康少女文字 Std W3" panose="04000300000000000000" pitchFamily="82" charset="-120"/>
              </a:rPr>
              <a:t>則</a:t>
            </a:r>
            <a:r>
              <a:rPr lang="zh-TW" altLang="zh-TW" sz="1200" b="1" dirty="0" smtClean="0">
                <a:latin typeface="華康少女文字 Std W3" panose="04000300000000000000" pitchFamily="82" charset="-120"/>
                <a:ea typeface="華康少女文字 Std W3" panose="04000300000000000000" pitchFamily="82" charset="-120"/>
              </a:rPr>
              <a:t>就</a:t>
            </a:r>
            <a:r>
              <a:rPr lang="zh-TW" altLang="zh-TW" sz="1200" b="1" dirty="0">
                <a:latin typeface="華康少女文字 Std W3" panose="04000300000000000000" pitchFamily="82" charset="-120"/>
                <a:ea typeface="華康少女文字 Std W3" panose="04000300000000000000" pitchFamily="82" charset="-120"/>
              </a:rPr>
              <a:t>屬於自選主題，在</a:t>
            </a:r>
            <a:r>
              <a:rPr lang="zh-TW" altLang="zh-TW" sz="1200" b="1" dirty="0" smtClean="0">
                <a:latin typeface="華康少女文字 Std W3" panose="04000300000000000000" pitchFamily="82" charset="-120"/>
                <a:ea typeface="華康少女文字 Std W3" panose="04000300000000000000" pitchFamily="82" charset="-120"/>
              </a:rPr>
              <a:t>選材</a:t>
            </a:r>
            <a:endParaRPr lang="en-US" altLang="zh-TW" sz="1200" b="1" dirty="0" smtClean="0">
              <a:latin typeface="華康少女文字 Std W3" panose="04000300000000000000" pitchFamily="82" charset="-120"/>
              <a:ea typeface="華康少女文字 Std W3" panose="04000300000000000000" pitchFamily="82" charset="-120"/>
            </a:endParaRPr>
          </a:p>
          <a:p>
            <a:pPr>
              <a:lnSpc>
                <a:spcPts val="2200"/>
              </a:lnSpc>
            </a:pPr>
            <a:r>
              <a:rPr lang="zh-TW" altLang="zh-TW" sz="1200" b="1" dirty="0" smtClean="0">
                <a:latin typeface="華康少女文字 Std W3" panose="04000300000000000000" pitchFamily="82" charset="-120"/>
                <a:ea typeface="華康少女文字 Std W3" panose="04000300000000000000" pitchFamily="82" charset="-120"/>
              </a:rPr>
              <a:t>上有</a:t>
            </a:r>
            <a:r>
              <a:rPr lang="zh-TW" altLang="zh-TW" sz="1200" b="1" dirty="0">
                <a:latin typeface="華康少女文字 Std W3" panose="04000300000000000000" pitchFamily="82" charset="-120"/>
                <a:ea typeface="華康少女文字 Std W3" panose="04000300000000000000" pitchFamily="82" charset="-120"/>
              </a:rPr>
              <a:t>極大的自由，也能</a:t>
            </a:r>
            <a:r>
              <a:rPr lang="zh-TW" altLang="zh-TW" sz="1200" b="1" dirty="0" smtClean="0">
                <a:latin typeface="華康少女文字 Std W3" panose="04000300000000000000" pitchFamily="82" charset="-120"/>
                <a:ea typeface="華康少女文字 Std W3" panose="04000300000000000000" pitchFamily="82" charset="-120"/>
              </a:rPr>
              <a:t>得到</a:t>
            </a:r>
            <a:r>
              <a:rPr lang="zh-TW" altLang="zh-TW" sz="1200" b="1" dirty="0">
                <a:latin typeface="華康少女文字 Std W3" panose="04000300000000000000" pitchFamily="82" charset="-120"/>
                <a:ea typeface="華康少女文字 Std W3" panose="04000300000000000000" pitchFamily="82" charset="-120"/>
              </a:rPr>
              <a:t>學校經費支持做學術運用</a:t>
            </a:r>
            <a:r>
              <a:rPr lang="zh-TW" altLang="zh-TW" sz="1200" b="1" dirty="0" smtClean="0">
                <a:latin typeface="華康少女文字 Std W3" panose="04000300000000000000" pitchFamily="82" charset="-120"/>
                <a:ea typeface="華康少女文字 Std W3" panose="04000300000000000000" pitchFamily="82" charset="-120"/>
              </a:rPr>
              <a:t>。</a:t>
            </a:r>
            <a:endParaRPr lang="en-US" altLang="zh-TW" sz="1200" b="1" dirty="0" smtClean="0">
              <a:latin typeface="華康少女文字 Std W3" panose="04000300000000000000" pitchFamily="82" charset="-120"/>
              <a:ea typeface="華康少女文字 Std W3" panose="04000300000000000000" pitchFamily="82" charset="-120"/>
            </a:endParaRPr>
          </a:p>
          <a:p>
            <a:pPr>
              <a:lnSpc>
                <a:spcPts val="2200"/>
              </a:lnSpc>
            </a:pPr>
            <a:r>
              <a:rPr lang="zh-TW" altLang="zh-TW" sz="1200" b="1" dirty="0" smtClean="0">
                <a:latin typeface="華康少女文字 Std W3" panose="04000300000000000000" pitchFamily="82" charset="-120"/>
                <a:ea typeface="華康少女文字 Std W3" panose="04000300000000000000" pitchFamily="82" charset="-120"/>
              </a:rPr>
              <a:t>一</a:t>
            </a:r>
            <a:r>
              <a:rPr lang="zh-TW" altLang="zh-TW" sz="1200" b="1" dirty="0">
                <a:latin typeface="華康少女文字 Std W3" panose="04000300000000000000" pitchFamily="82" charset="-120"/>
                <a:ea typeface="華康少女文字 Std W3" panose="04000300000000000000" pitchFamily="82" charset="-120"/>
              </a:rPr>
              <a:t>本書或是</a:t>
            </a:r>
            <a:r>
              <a:rPr lang="zh-TW" altLang="zh-TW" sz="1200" b="1" dirty="0" smtClean="0">
                <a:latin typeface="華康少女文字 Std W3" panose="04000300000000000000" pitchFamily="82" charset="-120"/>
                <a:ea typeface="華康少女文字 Std W3" panose="04000300000000000000" pitchFamily="82" charset="-120"/>
              </a:rPr>
              <a:t>最新的</a:t>
            </a:r>
            <a:r>
              <a:rPr lang="zh-TW" altLang="zh-TW" sz="1200" b="1" dirty="0">
                <a:latin typeface="華康少女文字 Std W3" panose="04000300000000000000" pitchFamily="82" charset="-120"/>
                <a:ea typeface="華康少女文字 Std W3" panose="04000300000000000000" pitchFamily="82" charset="-120"/>
              </a:rPr>
              <a:t>論文，如果都讓一個人</a:t>
            </a:r>
            <a:r>
              <a:rPr lang="zh-TW" altLang="zh-TW" sz="1200" b="1" dirty="0" smtClean="0">
                <a:latin typeface="華康少女文字 Std W3" panose="04000300000000000000" pitchFamily="82" charset="-120"/>
                <a:ea typeface="華康少女文字 Std W3" panose="04000300000000000000" pitchFamily="82" charset="-120"/>
              </a:rPr>
              <a:t>讀完</a:t>
            </a:r>
            <a:r>
              <a:rPr lang="zh-TW" altLang="zh-TW" sz="1200" b="1" dirty="0">
                <a:latin typeface="華康少女文字 Std W3" panose="04000300000000000000" pitchFamily="82" charset="-120"/>
                <a:ea typeface="華康少女文字 Std W3" panose="04000300000000000000" pitchFamily="82" charset="-120"/>
              </a:rPr>
              <a:t>再</a:t>
            </a:r>
            <a:r>
              <a:rPr lang="zh-TW" altLang="zh-TW" sz="1200" b="1" dirty="0" smtClean="0">
                <a:latin typeface="華康少女文字 Std W3" panose="04000300000000000000" pitchFamily="82" charset="-120"/>
                <a:ea typeface="華康少女文字 Std W3" panose="04000300000000000000" pitchFamily="82" charset="-120"/>
              </a:rPr>
              <a:t>講授</a:t>
            </a:r>
            <a:endParaRPr lang="en-US" altLang="zh-TW" sz="1200" b="1" dirty="0" smtClean="0">
              <a:latin typeface="華康少女文字 Std W3" panose="04000300000000000000" pitchFamily="82" charset="-120"/>
              <a:ea typeface="華康少女文字 Std W3" panose="04000300000000000000" pitchFamily="82" charset="-120"/>
            </a:endParaRPr>
          </a:p>
          <a:p>
            <a:pPr>
              <a:lnSpc>
                <a:spcPts val="2200"/>
              </a:lnSpc>
            </a:pPr>
            <a:r>
              <a:rPr lang="zh-TW" altLang="zh-TW" sz="1200" b="1" dirty="0" smtClean="0">
                <a:latin typeface="華康少女文字 Std W3" panose="04000300000000000000" pitchFamily="82" charset="-120"/>
                <a:ea typeface="華康少女文字 Std W3" panose="04000300000000000000" pitchFamily="82" charset="-120"/>
              </a:rPr>
              <a:t>給</a:t>
            </a:r>
            <a:r>
              <a:rPr lang="zh-TW" altLang="zh-TW" sz="1200" b="1" dirty="0">
                <a:latin typeface="華康少女文字 Std W3" panose="04000300000000000000" pitchFamily="82" charset="-120"/>
                <a:ea typeface="華康少女文字 Std W3" panose="04000300000000000000" pitchFamily="82" charset="-120"/>
              </a:rPr>
              <a:t>大家，</a:t>
            </a:r>
            <a:r>
              <a:rPr lang="zh-TW" altLang="zh-TW" sz="1200" b="1" dirty="0" smtClean="0">
                <a:latin typeface="華康少女文字 Std W3" panose="04000300000000000000" pitchFamily="82" charset="-120"/>
                <a:ea typeface="華康少女文字 Std W3" panose="04000300000000000000" pitchFamily="82" charset="-120"/>
              </a:rPr>
              <a:t>那麼大家</a:t>
            </a:r>
            <a:r>
              <a:rPr lang="zh-TW" altLang="zh-TW" sz="1200" b="1" dirty="0">
                <a:latin typeface="華康少女文字 Std W3" panose="04000300000000000000" pitchFamily="82" charset="-120"/>
                <a:ea typeface="華康少女文字 Std W3" panose="04000300000000000000" pitchFamily="82" charset="-120"/>
              </a:rPr>
              <a:t>會沒參與感，就像</a:t>
            </a:r>
            <a:r>
              <a:rPr lang="zh-TW" altLang="zh-TW" sz="1200" b="1" dirty="0" smtClean="0">
                <a:latin typeface="華康少女文字 Std W3" panose="04000300000000000000" pitchFamily="82" charset="-120"/>
                <a:ea typeface="華康少女文字 Std W3" panose="04000300000000000000" pitchFamily="82" charset="-120"/>
              </a:rPr>
              <a:t>普通上課</a:t>
            </a:r>
            <a:r>
              <a:rPr lang="zh-TW" altLang="zh-TW" sz="1200" b="1" dirty="0">
                <a:latin typeface="華康少女文字 Std W3" panose="04000300000000000000" pitchFamily="82" charset="-120"/>
                <a:ea typeface="華康少女文字 Std W3" panose="04000300000000000000" pitchFamily="82" charset="-120"/>
              </a:rPr>
              <a:t>般無</a:t>
            </a:r>
            <a:r>
              <a:rPr lang="zh-TW" altLang="zh-TW" sz="1200" b="1" dirty="0" smtClean="0">
                <a:latin typeface="華康少女文字 Std W3" panose="04000300000000000000" pitchFamily="82" charset="-120"/>
                <a:ea typeface="華康少女文字 Std W3" panose="04000300000000000000" pitchFamily="82" charset="-120"/>
              </a:rPr>
              <a:t>趣</a:t>
            </a:r>
            <a:endParaRPr lang="en-US" altLang="zh-TW" sz="1200" b="1" dirty="0" smtClean="0">
              <a:latin typeface="華康少女文字 Std W3" panose="04000300000000000000" pitchFamily="82" charset="-120"/>
              <a:ea typeface="華康少女文字 Std W3" panose="04000300000000000000" pitchFamily="82" charset="-120"/>
            </a:endParaRPr>
          </a:p>
          <a:p>
            <a:pPr>
              <a:lnSpc>
                <a:spcPts val="2200"/>
              </a:lnSpc>
            </a:pPr>
            <a:r>
              <a:rPr lang="zh-TW" altLang="zh-TW" sz="1200" b="1" dirty="0" smtClean="0">
                <a:latin typeface="華康少女文字 Std W3" panose="04000300000000000000" pitchFamily="82" charset="-120"/>
                <a:ea typeface="華康少女文字 Std W3" panose="04000300000000000000" pitchFamily="82" charset="-120"/>
              </a:rPr>
              <a:t>。</a:t>
            </a:r>
            <a:r>
              <a:rPr lang="zh-TW" altLang="zh-TW" sz="1200" b="1" dirty="0">
                <a:latin typeface="華康少女文字 Std W3" panose="04000300000000000000" pitchFamily="82" charset="-120"/>
                <a:ea typeface="華康少女文字 Std W3" panose="04000300000000000000" pitchFamily="82" charset="-120"/>
              </a:rPr>
              <a:t>但如果</a:t>
            </a:r>
            <a:r>
              <a:rPr lang="zh-TW" altLang="zh-TW" sz="1200" b="1" dirty="0" smtClean="0">
                <a:latin typeface="華康少女文字 Std W3" panose="04000300000000000000" pitchFamily="82" charset="-120"/>
                <a:ea typeface="華康少女文字 Std W3" panose="04000300000000000000" pitchFamily="82" charset="-120"/>
              </a:rPr>
              <a:t>選了</a:t>
            </a:r>
            <a:r>
              <a:rPr lang="zh-TW" altLang="zh-TW" sz="1200" b="1" dirty="0">
                <a:latin typeface="華康少女文字 Std W3" panose="04000300000000000000" pitchFamily="82" charset="-120"/>
                <a:ea typeface="華康少女文字 Std W3" panose="04000300000000000000" pitchFamily="82" charset="-120"/>
              </a:rPr>
              <a:t>有趣的主題，像是政治</a:t>
            </a:r>
            <a:r>
              <a:rPr lang="zh-TW" altLang="zh-TW" sz="1200" b="1" dirty="0" smtClean="0">
                <a:latin typeface="華康少女文字 Std W3" panose="04000300000000000000" pitchFamily="82" charset="-120"/>
                <a:ea typeface="華康少女文字 Std W3" panose="04000300000000000000" pitchFamily="82" charset="-120"/>
              </a:rPr>
              <a:t>、電影</a:t>
            </a:r>
            <a:r>
              <a:rPr lang="zh-TW" altLang="zh-TW" sz="1200" b="1" dirty="0">
                <a:latin typeface="華康少女文字 Std W3" panose="04000300000000000000" pitchFamily="82" charset="-120"/>
                <a:ea typeface="華康少女文字 Std W3" panose="04000300000000000000" pitchFamily="82" charset="-120"/>
              </a:rPr>
              <a:t>、文學</a:t>
            </a:r>
            <a:r>
              <a:rPr lang="zh-TW" altLang="zh-TW" sz="1200" b="1" dirty="0" smtClean="0">
                <a:latin typeface="華康少女文字 Std W3" panose="04000300000000000000" pitchFamily="82" charset="-120"/>
                <a:ea typeface="華康少女文字 Std W3" panose="04000300000000000000" pitchFamily="82" charset="-120"/>
              </a:rPr>
              <a:t>或</a:t>
            </a:r>
            <a:endParaRPr lang="en-US" altLang="zh-TW" sz="1200" b="1" dirty="0" smtClean="0">
              <a:latin typeface="華康少女文字 Std W3" panose="04000300000000000000" pitchFamily="82" charset="-120"/>
              <a:ea typeface="華康少女文字 Std W3" panose="04000300000000000000" pitchFamily="82" charset="-120"/>
            </a:endParaRPr>
          </a:p>
          <a:p>
            <a:pPr>
              <a:lnSpc>
                <a:spcPts val="2200"/>
              </a:lnSpc>
            </a:pPr>
            <a:r>
              <a:rPr lang="zh-TW" altLang="zh-TW" sz="1200" b="1" dirty="0" smtClean="0">
                <a:latin typeface="華康少女文字 Std W3" panose="04000300000000000000" pitchFamily="82" charset="-120"/>
                <a:ea typeface="華康少女文字 Std W3" panose="04000300000000000000" pitchFamily="82" charset="-120"/>
              </a:rPr>
              <a:t>是</a:t>
            </a:r>
            <a:r>
              <a:rPr lang="zh-TW" altLang="zh-TW" sz="1200" b="1" dirty="0">
                <a:latin typeface="華康少女文字 Std W3" panose="04000300000000000000" pitchFamily="82" charset="-120"/>
                <a:ea typeface="華康少女文字 Std W3" panose="04000300000000000000" pitchFamily="82" charset="-120"/>
              </a:rPr>
              <a:t>成員</a:t>
            </a:r>
            <a:r>
              <a:rPr lang="zh-TW" altLang="zh-TW" sz="1200" b="1" dirty="0" smtClean="0">
                <a:latin typeface="華康少女文字 Std W3" panose="04000300000000000000" pitchFamily="82" charset="-120"/>
                <a:ea typeface="華康少女文字 Std W3" panose="04000300000000000000" pitchFamily="82" charset="-120"/>
              </a:rPr>
              <a:t>共同</a:t>
            </a:r>
            <a:r>
              <a:rPr lang="zh-TW" altLang="zh-TW" sz="1200" b="1" dirty="0">
                <a:latin typeface="華康少女文字 Std W3" panose="04000300000000000000" pitchFamily="82" charset="-120"/>
                <a:ea typeface="華康少女文字 Std W3" panose="04000300000000000000" pitchFamily="82" charset="-120"/>
              </a:rPr>
              <a:t>有興趣的領域，大家都</a:t>
            </a:r>
            <a:r>
              <a:rPr lang="zh-TW" altLang="zh-TW" sz="1200" b="1" dirty="0" smtClean="0">
                <a:latin typeface="華康少女文字 Std W3" panose="04000300000000000000" pitchFamily="82" charset="-120"/>
                <a:ea typeface="華康少女文字 Std W3" panose="04000300000000000000" pitchFamily="82" charset="-120"/>
              </a:rPr>
              <a:t>能夠</a:t>
            </a:r>
            <a:r>
              <a:rPr lang="zh-TW" altLang="zh-TW" sz="1200" b="1" dirty="0">
                <a:latin typeface="華康少女文字 Std W3" panose="04000300000000000000" pitchFamily="82" charset="-120"/>
                <a:ea typeface="華康少女文字 Std W3" panose="04000300000000000000" pitchFamily="82" charset="-120"/>
              </a:rPr>
              <a:t>發表意見，</a:t>
            </a:r>
            <a:r>
              <a:rPr lang="zh-TW" altLang="zh-TW" sz="1200" b="1" dirty="0" smtClean="0">
                <a:latin typeface="華康少女文字 Std W3" panose="04000300000000000000" pitchFamily="82" charset="-120"/>
                <a:ea typeface="華康少女文字 Std W3" panose="04000300000000000000" pitchFamily="82" charset="-120"/>
              </a:rPr>
              <a:t>也</a:t>
            </a:r>
            <a:endParaRPr lang="en-US" altLang="zh-TW" sz="1200" b="1" dirty="0" smtClean="0">
              <a:latin typeface="華康少女文字 Std W3" panose="04000300000000000000" pitchFamily="82" charset="-120"/>
              <a:ea typeface="華康少女文字 Std W3" panose="04000300000000000000" pitchFamily="82" charset="-120"/>
            </a:endParaRPr>
          </a:p>
          <a:p>
            <a:pPr>
              <a:lnSpc>
                <a:spcPts val="2200"/>
              </a:lnSpc>
            </a:pPr>
            <a:r>
              <a:rPr lang="zh-TW" altLang="zh-TW" sz="1200" b="1" dirty="0" smtClean="0">
                <a:latin typeface="華康少女文字 Std W3" panose="04000300000000000000" pitchFamily="82" charset="-120"/>
                <a:ea typeface="華康少女文字 Std W3" panose="04000300000000000000" pitchFamily="82" charset="-120"/>
              </a:rPr>
              <a:t>能樂於參與</a:t>
            </a:r>
            <a:r>
              <a:rPr lang="zh-TW" altLang="zh-TW" sz="1200" b="1" dirty="0">
                <a:latin typeface="華康少女文字 Std W3" panose="04000300000000000000" pitchFamily="82" charset="-120"/>
                <a:ea typeface="華康少女文字 Std W3" panose="04000300000000000000" pitchFamily="82" charset="-120"/>
              </a:rPr>
              <a:t>。彼此分工合作讀</a:t>
            </a:r>
            <a:r>
              <a:rPr lang="zh-TW" altLang="zh-TW" sz="1200" b="1" dirty="0" smtClean="0">
                <a:latin typeface="華康少女文字 Std W3" panose="04000300000000000000" pitchFamily="82" charset="-120"/>
                <a:ea typeface="華康少女文字 Std W3" panose="04000300000000000000" pitchFamily="82" charset="-120"/>
              </a:rPr>
              <a:t>不同的</a:t>
            </a:r>
            <a:r>
              <a:rPr lang="zh-TW" altLang="zh-TW" sz="1200" b="1" dirty="0">
                <a:latin typeface="華康少女文字 Std W3" panose="04000300000000000000" pitchFamily="82" charset="-120"/>
                <a:ea typeface="華康少女文字 Std W3" panose="04000300000000000000" pitchFamily="82" charset="-120"/>
              </a:rPr>
              <a:t>篇章，再到</a:t>
            </a:r>
            <a:r>
              <a:rPr lang="zh-TW" altLang="zh-TW" sz="1200" b="1" dirty="0" smtClean="0">
                <a:latin typeface="華康少女文字 Std W3" panose="04000300000000000000" pitchFamily="82" charset="-120"/>
                <a:ea typeface="華康少女文字 Std W3" panose="04000300000000000000" pitchFamily="82" charset="-120"/>
              </a:rPr>
              <a:t>討論</a:t>
            </a:r>
            <a:endParaRPr lang="en-US" altLang="zh-TW" sz="1200" b="1" dirty="0" smtClean="0">
              <a:latin typeface="華康少女文字 Std W3" panose="04000300000000000000" pitchFamily="82" charset="-120"/>
              <a:ea typeface="華康少女文字 Std W3" panose="04000300000000000000" pitchFamily="82" charset="-120"/>
            </a:endParaRPr>
          </a:p>
          <a:p>
            <a:pPr>
              <a:lnSpc>
                <a:spcPts val="2200"/>
              </a:lnSpc>
            </a:pPr>
            <a:r>
              <a:rPr lang="zh-TW" altLang="zh-TW" sz="1200" b="1" dirty="0" smtClean="0">
                <a:latin typeface="華康少女文字 Std W3" panose="04000300000000000000" pitchFamily="82" charset="-120"/>
                <a:ea typeface="華康少女文字 Std W3" panose="04000300000000000000" pitchFamily="82" charset="-120"/>
              </a:rPr>
              <a:t>的場合</a:t>
            </a:r>
            <a:r>
              <a:rPr lang="zh-TW" altLang="zh-TW" sz="1200" b="1" dirty="0">
                <a:latin typeface="華康少女文字 Std W3" panose="04000300000000000000" pitchFamily="82" charset="-120"/>
                <a:ea typeface="華康少女文字 Std W3" panose="04000300000000000000" pitchFamily="82" charset="-120"/>
              </a:rPr>
              <a:t>發表心得，不僅是</a:t>
            </a:r>
            <a:r>
              <a:rPr lang="zh-TW" altLang="zh-TW" sz="1200" b="1" dirty="0" smtClean="0">
                <a:latin typeface="華康少女文字 Std W3" panose="04000300000000000000" pitchFamily="82" charset="-120"/>
                <a:ea typeface="華康少女文字 Std W3" panose="04000300000000000000" pitchFamily="82" charset="-120"/>
              </a:rPr>
              <a:t>有效率的</a:t>
            </a:r>
            <a:r>
              <a:rPr lang="zh-TW" altLang="zh-TW" sz="1200" b="1" dirty="0">
                <a:latin typeface="華康少女文字 Std W3" panose="04000300000000000000" pitchFamily="82" charset="-120"/>
                <a:ea typeface="華康少女文字 Std W3" panose="04000300000000000000" pitchFamily="82" charset="-120"/>
              </a:rPr>
              <a:t>學習方式，更能</a:t>
            </a:r>
            <a:r>
              <a:rPr lang="zh-TW" altLang="zh-TW" sz="1200" b="1" dirty="0" smtClean="0">
                <a:latin typeface="華康少女文字 Std W3" panose="04000300000000000000" pitchFamily="82" charset="-120"/>
                <a:ea typeface="華康少女文字 Std W3" panose="04000300000000000000" pitchFamily="82" charset="-120"/>
              </a:rPr>
              <a:t>刺</a:t>
            </a:r>
            <a:endParaRPr lang="en-US" altLang="zh-TW" sz="1200" b="1" dirty="0" smtClean="0">
              <a:latin typeface="華康少女文字 Std W3" panose="04000300000000000000" pitchFamily="82" charset="-120"/>
              <a:ea typeface="華康少女文字 Std W3" panose="04000300000000000000" pitchFamily="82" charset="-120"/>
            </a:endParaRPr>
          </a:p>
          <a:p>
            <a:pPr>
              <a:lnSpc>
                <a:spcPts val="2200"/>
              </a:lnSpc>
            </a:pPr>
            <a:r>
              <a:rPr lang="zh-TW" altLang="zh-TW" sz="1200" b="1" dirty="0" smtClean="0">
                <a:latin typeface="華康少女文字 Std W3" panose="04000300000000000000" pitchFamily="82" charset="-120"/>
                <a:ea typeface="華康少女文字 Std W3" panose="04000300000000000000" pitchFamily="82" charset="-120"/>
              </a:rPr>
              <a:t>激對於</a:t>
            </a:r>
            <a:r>
              <a:rPr lang="zh-TW" altLang="zh-TW" sz="1200" b="1" dirty="0">
                <a:latin typeface="華康少女文字 Std W3" panose="04000300000000000000" pitchFamily="82" charset="-120"/>
                <a:ea typeface="華康少女文字 Std W3" panose="04000300000000000000" pitchFamily="82" charset="-120"/>
              </a:rPr>
              <a:t>新事物的思考。與</a:t>
            </a:r>
            <a:r>
              <a:rPr lang="zh-TW" altLang="zh-TW" sz="1200" b="1" dirty="0" smtClean="0">
                <a:latin typeface="華康少女文字 Std W3" panose="04000300000000000000" pitchFamily="82" charset="-120"/>
                <a:ea typeface="華康少女文字 Std W3" panose="04000300000000000000" pitchFamily="82" charset="-120"/>
              </a:rPr>
              <a:t>個人學習</a:t>
            </a:r>
            <a:r>
              <a:rPr lang="zh-TW" altLang="zh-TW" sz="1200" b="1" dirty="0">
                <a:latin typeface="華康少女文字 Std W3" panose="04000300000000000000" pitchFamily="82" charset="-120"/>
                <a:ea typeface="華康少女文字 Std W3" panose="04000300000000000000" pitchFamily="82" charset="-120"/>
              </a:rPr>
              <a:t>不同的團體學習</a:t>
            </a:r>
            <a:r>
              <a:rPr lang="zh-TW" altLang="zh-TW" sz="1200" b="1" dirty="0" smtClean="0">
                <a:latin typeface="華康少女文字 Std W3" panose="04000300000000000000" pitchFamily="82" charset="-120"/>
                <a:ea typeface="華康少女文字 Std W3" panose="04000300000000000000" pitchFamily="82" charset="-120"/>
              </a:rPr>
              <a:t>模</a:t>
            </a:r>
            <a:endParaRPr lang="en-US" altLang="zh-TW" sz="1200" b="1" dirty="0" smtClean="0">
              <a:latin typeface="華康少女文字 Std W3" panose="04000300000000000000" pitchFamily="82" charset="-120"/>
              <a:ea typeface="華康少女文字 Std W3" panose="04000300000000000000" pitchFamily="82" charset="-120"/>
            </a:endParaRPr>
          </a:p>
          <a:p>
            <a:pPr>
              <a:lnSpc>
                <a:spcPts val="2200"/>
              </a:lnSpc>
            </a:pPr>
            <a:r>
              <a:rPr lang="zh-TW" altLang="zh-TW" sz="1200" b="1" dirty="0" smtClean="0">
                <a:latin typeface="華康少女文字 Std W3" panose="04000300000000000000" pitchFamily="82" charset="-120"/>
                <a:ea typeface="華康少女文字 Std W3" panose="04000300000000000000" pitchFamily="82" charset="-120"/>
              </a:rPr>
              <a:t>式</a:t>
            </a:r>
            <a:r>
              <a:rPr lang="zh-TW" altLang="zh-TW" sz="1200" b="1" dirty="0">
                <a:latin typeface="華康少女文字 Std W3" panose="04000300000000000000" pitchFamily="82" charset="-120"/>
                <a:ea typeface="華康少女文字 Std W3" panose="04000300000000000000" pitchFamily="82" charset="-120"/>
              </a:rPr>
              <a:t>，會</a:t>
            </a:r>
            <a:r>
              <a:rPr lang="zh-TW" altLang="zh-TW" sz="1200" b="1" dirty="0" smtClean="0">
                <a:latin typeface="華康少女文字 Std W3" panose="04000300000000000000" pitchFamily="82" charset="-120"/>
                <a:ea typeface="華康少女文字 Std W3" panose="04000300000000000000" pitchFamily="82" charset="-120"/>
              </a:rPr>
              <a:t>是大學</a:t>
            </a:r>
            <a:r>
              <a:rPr lang="zh-TW" altLang="zh-TW" sz="1200" b="1" dirty="0">
                <a:latin typeface="華康少女文字 Std W3" panose="04000300000000000000" pitchFamily="82" charset="-120"/>
                <a:ea typeface="華康少女文字 Std W3" panose="04000300000000000000" pitchFamily="82" charset="-120"/>
              </a:rPr>
              <a:t>裡高效學習</a:t>
            </a:r>
            <a:r>
              <a:rPr lang="zh-TW" altLang="zh-TW" sz="1200" b="1" dirty="0" smtClean="0">
                <a:latin typeface="華康少女文字 Std W3" panose="04000300000000000000" pitchFamily="82" charset="-120"/>
                <a:ea typeface="華康少女文字 Std W3" panose="04000300000000000000" pitchFamily="82" charset="-120"/>
              </a:rPr>
              <a:t>的關鍵</a:t>
            </a:r>
            <a:r>
              <a:rPr lang="zh-TW" altLang="zh-TW" sz="1200" b="1" dirty="0">
                <a:latin typeface="華康少女文字 Std W3" panose="04000300000000000000" pitchFamily="82" charset="-120"/>
                <a:ea typeface="華康少女文字 Std W3" panose="04000300000000000000" pitchFamily="82" charset="-120"/>
              </a:rPr>
              <a:t>。</a:t>
            </a:r>
            <a:endParaRPr lang="zh-TW" altLang="en-US" sz="1200" b="1" dirty="0">
              <a:latin typeface="華康少女文字 Std W3" panose="04000300000000000000" pitchFamily="82" charset="-120"/>
              <a:ea typeface="華康少女文字 Std W3" panose="04000300000000000000" pitchFamily="82" charset="-120"/>
            </a:endParaRPr>
          </a:p>
        </p:txBody>
      </p:sp>
    </p:spTree>
    <p:extLst>
      <p:ext uri="{BB962C8B-B14F-4D97-AF65-F5344CB8AC3E}">
        <p14:creationId xmlns:p14="http://schemas.microsoft.com/office/powerpoint/2010/main" val="11113410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p:cNvSpPr txBox="1"/>
          <p:nvPr/>
        </p:nvSpPr>
        <p:spPr>
          <a:xfrm>
            <a:off x="3907758" y="231104"/>
            <a:ext cx="2621230" cy="400110"/>
          </a:xfrm>
          <a:prstGeom prst="rect">
            <a:avLst/>
          </a:prstGeom>
          <a:noFill/>
        </p:spPr>
        <p:txBody>
          <a:bodyPr wrap="none" rtlCol="0">
            <a:spAutoFit/>
          </a:bodyPr>
          <a:lstStyle/>
          <a:p>
            <a:r>
              <a:rPr lang="zh-TW" altLang="zh-TW" sz="2000" b="1" dirty="0" smtClean="0">
                <a:solidFill>
                  <a:srgbClr val="FF3399"/>
                </a:solidFill>
                <a:latin typeface="華康中圓體" panose="020F0509000000000000" pitchFamily="49" charset="-120"/>
                <a:ea typeface="華康中圓體" panose="020F0509000000000000" pitchFamily="49" charset="-120"/>
              </a:rPr>
              <a:t>大學</a:t>
            </a:r>
            <a:r>
              <a:rPr lang="zh-TW" altLang="zh-TW" sz="2000" b="1" dirty="0">
                <a:solidFill>
                  <a:srgbClr val="FF3399"/>
                </a:solidFill>
                <a:latin typeface="華康中圓體" panose="020F0509000000000000" pitchFamily="49" charset="-120"/>
                <a:ea typeface="華康中圓體" panose="020F0509000000000000" pitchFamily="49" charset="-120"/>
              </a:rPr>
              <a:t>只有在教室學</a:t>
            </a:r>
            <a:r>
              <a:rPr lang="zh-TW" altLang="zh-TW" sz="2000" b="1" dirty="0" smtClean="0">
                <a:solidFill>
                  <a:srgbClr val="FF3399"/>
                </a:solidFill>
                <a:latin typeface="華康中圓體" panose="020F0509000000000000" pitchFamily="49" charset="-120"/>
                <a:ea typeface="華康中圓體" panose="020F0509000000000000" pitchFamily="49" charset="-120"/>
              </a:rPr>
              <a:t>嗎</a:t>
            </a:r>
            <a:r>
              <a:rPr lang="en-US" altLang="zh-TW" sz="2000" b="1" dirty="0" smtClean="0">
                <a:solidFill>
                  <a:srgbClr val="FF3399"/>
                </a:solidFill>
                <a:latin typeface="華康中圓體" panose="020F0509000000000000" pitchFamily="49" charset="-120"/>
                <a:ea typeface="華康中圓體" panose="020F0509000000000000" pitchFamily="49" charset="-120"/>
              </a:rPr>
              <a:t>?</a:t>
            </a:r>
            <a:endParaRPr lang="zh-TW" altLang="en-US" sz="2000" b="1" dirty="0">
              <a:solidFill>
                <a:srgbClr val="FF3399"/>
              </a:solidFill>
              <a:latin typeface="華康中圓體" panose="020F0509000000000000" pitchFamily="49" charset="-120"/>
              <a:ea typeface="華康中圓體" panose="020F0509000000000000" pitchFamily="49" charset="-120"/>
            </a:endParaRPr>
          </a:p>
        </p:txBody>
      </p:sp>
      <p:sp>
        <p:nvSpPr>
          <p:cNvPr id="9" name="Line 11"/>
          <p:cNvSpPr>
            <a:spLocks noChangeShapeType="1"/>
          </p:cNvSpPr>
          <p:nvPr/>
        </p:nvSpPr>
        <p:spPr bwMode="auto">
          <a:xfrm flipH="1" flipV="1">
            <a:off x="3747440" y="697902"/>
            <a:ext cx="5689523" cy="3434"/>
          </a:xfrm>
          <a:prstGeom prst="line">
            <a:avLst/>
          </a:prstGeom>
          <a:noFill/>
          <a:ln w="25400">
            <a:solidFill>
              <a:schemeClr val="bg1">
                <a:lumMod val="65000"/>
              </a:schemeClr>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latin typeface="華康中圓體" panose="020F0509000000000000" pitchFamily="49" charset="-120"/>
              <a:ea typeface="華康中圓體" panose="020F0509000000000000" pitchFamily="49" charset="-120"/>
            </a:endParaRPr>
          </a:p>
        </p:txBody>
      </p:sp>
      <p:pic>
        <p:nvPicPr>
          <p:cNvPr id="10" name="圖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13159" y="101476"/>
            <a:ext cx="679274" cy="681718"/>
          </a:xfrm>
          <a:prstGeom prst="rect">
            <a:avLst/>
          </a:prstGeom>
        </p:spPr>
      </p:pic>
      <p:pic>
        <p:nvPicPr>
          <p:cNvPr id="23" name="圖片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981" y="172009"/>
            <a:ext cx="2490991" cy="660303"/>
          </a:xfrm>
          <a:prstGeom prst="rect">
            <a:avLst/>
          </a:prstGeom>
        </p:spPr>
      </p:pic>
      <p:sp>
        <p:nvSpPr>
          <p:cNvPr id="2" name="文字方塊 1"/>
          <p:cNvSpPr txBox="1"/>
          <p:nvPr/>
        </p:nvSpPr>
        <p:spPr>
          <a:xfrm>
            <a:off x="947636" y="2432341"/>
            <a:ext cx="10209968" cy="1477328"/>
          </a:xfrm>
          <a:prstGeom prst="rect">
            <a:avLst/>
          </a:prstGeom>
          <a:noFill/>
        </p:spPr>
        <p:txBody>
          <a:bodyPr wrap="square" rtlCol="0">
            <a:spAutoFit/>
          </a:bodyPr>
          <a:lstStyle/>
          <a:p>
            <a:r>
              <a:rPr lang="zh-TW" altLang="en-US" dirty="0" smtClean="0">
                <a:latin typeface="華康中圓體" panose="020F0509000000000000" pitchFamily="49" charset="-120"/>
                <a:ea typeface="華康中圓體" panose="020F0509000000000000" pitchFamily="49" charset="-120"/>
              </a:rPr>
              <a:t>你的教室不在教室，而在</a:t>
            </a:r>
            <a:r>
              <a:rPr lang="en-US" altLang="zh-TW" dirty="0" smtClean="0">
                <a:latin typeface="華康中圓體" panose="020F0509000000000000" pitchFamily="49" charset="-120"/>
                <a:ea typeface="華康中圓體" panose="020F0509000000000000" pitchFamily="49" charset="-120"/>
              </a:rPr>
              <a:t>Moodle </a:t>
            </a:r>
            <a:r>
              <a:rPr lang="zh-TW" altLang="en-US" dirty="0" smtClean="0">
                <a:latin typeface="華康中圓體" panose="020F0509000000000000" pitchFamily="49" charset="-120"/>
                <a:ea typeface="華康中圓體" panose="020F0509000000000000" pitchFamily="49" charset="-120"/>
              </a:rPr>
              <a:t>。未來四年，</a:t>
            </a:r>
            <a:r>
              <a:rPr lang="en-US" altLang="zh-TW" dirty="0" smtClean="0">
                <a:latin typeface="華康中圓體" panose="020F0509000000000000" pitchFamily="49" charset="-120"/>
                <a:ea typeface="華康中圓體" panose="020F0509000000000000" pitchFamily="49" charset="-120"/>
              </a:rPr>
              <a:t>Moodle </a:t>
            </a:r>
            <a:r>
              <a:rPr lang="zh-TW" altLang="en-US" dirty="0" smtClean="0">
                <a:latin typeface="華康中圓體" panose="020F0509000000000000" pitchFamily="49" charset="-120"/>
                <a:ea typeface="華康中圓體" panose="020F0509000000000000" pitchFamily="49" charset="-120"/>
              </a:rPr>
              <a:t>會與你常相左右。</a:t>
            </a:r>
            <a:endParaRPr lang="en-US" altLang="zh-TW" dirty="0" smtClean="0">
              <a:latin typeface="華康中圓體" panose="020F0509000000000000" pitchFamily="49" charset="-120"/>
              <a:ea typeface="華康中圓體" panose="020F0509000000000000" pitchFamily="49" charset="-120"/>
            </a:endParaRPr>
          </a:p>
          <a:p>
            <a:r>
              <a:rPr lang="zh-TW" altLang="en-US" dirty="0" smtClean="0">
                <a:latin typeface="華康中圓體" panose="020F0509000000000000" pitchFamily="49" charset="-120"/>
                <a:ea typeface="華康中圓體" panose="020F0509000000000000" pitchFamily="49" charset="-120"/>
              </a:rPr>
              <a:t>在「</a:t>
            </a:r>
            <a:r>
              <a:rPr lang="en-US" altLang="zh-TW" dirty="0">
                <a:latin typeface="華康中圓體" panose="020F0509000000000000" pitchFamily="49" charset="-120"/>
                <a:ea typeface="華康中圓體" panose="020F0509000000000000" pitchFamily="49" charset="-120"/>
              </a:rPr>
              <a:t>Moodle </a:t>
            </a:r>
            <a:r>
              <a:rPr lang="en-US" altLang="zh-TW" dirty="0" smtClean="0">
                <a:latin typeface="華康中圓體" panose="020F0509000000000000" pitchFamily="49" charset="-120"/>
                <a:ea typeface="華康中圓體" panose="020F0509000000000000" pitchFamily="49" charset="-120"/>
              </a:rPr>
              <a:t>2.8</a:t>
            </a:r>
            <a:r>
              <a:rPr lang="zh-TW" altLang="en-US" dirty="0" smtClean="0">
                <a:latin typeface="華康中圓體" panose="020F0509000000000000" pitchFamily="49" charset="-120"/>
                <a:ea typeface="華康中圓體" panose="020F0509000000000000" pitchFamily="49" charset="-120"/>
              </a:rPr>
              <a:t>」你會看到老師的課程</a:t>
            </a:r>
            <a:r>
              <a:rPr lang="zh-TW" altLang="en-US" dirty="0">
                <a:latin typeface="華康中圓體" panose="020F0509000000000000" pitchFamily="49" charset="-120"/>
                <a:ea typeface="華康中圓體" panose="020F0509000000000000" pitchFamily="49" charset="-120"/>
              </a:rPr>
              <a:t>大綱、教學進度、作業</a:t>
            </a:r>
            <a:r>
              <a:rPr lang="zh-TW" altLang="en-US" dirty="0" smtClean="0">
                <a:latin typeface="華康中圓體" panose="020F0509000000000000" pitchFamily="49" charset="-120"/>
                <a:ea typeface="華康中圓體" panose="020F0509000000000000" pitchFamily="49" charset="-120"/>
              </a:rPr>
              <a:t>說明。還有「</a:t>
            </a:r>
            <a:r>
              <a:rPr lang="zh-TW" altLang="en-US" dirty="0">
                <a:latin typeface="華康中圓體" panose="020F0509000000000000" pitchFamily="49" charset="-120"/>
                <a:ea typeface="華康中圓體" panose="020F0509000000000000" pitchFamily="49" charset="-120"/>
              </a:rPr>
              <a:t>作業區」、「討論區」、「線上測驗」等</a:t>
            </a:r>
            <a:r>
              <a:rPr lang="zh-TW" altLang="en-US" dirty="0" smtClean="0">
                <a:latin typeface="華康中圓體" panose="020F0509000000000000" pitchFamily="49" charset="-120"/>
                <a:ea typeface="華康中圓體" panose="020F0509000000000000" pitchFamily="49" charset="-120"/>
              </a:rPr>
              <a:t>功能。臺</a:t>
            </a:r>
            <a:r>
              <a:rPr lang="zh-TW" altLang="en-US" dirty="0">
                <a:latin typeface="華康中圓體" panose="020F0509000000000000" pitchFamily="49" charset="-120"/>
                <a:ea typeface="華康中圓體" panose="020F0509000000000000" pitchFamily="49" charset="-120"/>
              </a:rPr>
              <a:t>師大目前已有</a:t>
            </a:r>
            <a:r>
              <a:rPr lang="en-US" altLang="zh-TW" dirty="0">
                <a:latin typeface="華康中圓體" panose="020F0509000000000000" pitchFamily="49" charset="-120"/>
                <a:ea typeface="華康中圓體" panose="020F0509000000000000" pitchFamily="49" charset="-120"/>
              </a:rPr>
              <a:t>60%</a:t>
            </a:r>
            <a:r>
              <a:rPr lang="zh-TW" altLang="en-US" dirty="0">
                <a:latin typeface="華康中圓體" panose="020F0509000000000000" pitchFamily="49" charset="-120"/>
                <a:ea typeface="華康中圓體" panose="020F0509000000000000" pitchFamily="49" charset="-120"/>
              </a:rPr>
              <a:t>以上</a:t>
            </a:r>
            <a:r>
              <a:rPr lang="zh-TW" altLang="en-US" dirty="0" smtClean="0">
                <a:latin typeface="華康中圓體" panose="020F0509000000000000" pitchFamily="49" charset="-120"/>
                <a:ea typeface="華康中圓體" panose="020F0509000000000000" pitchFamily="49" charset="-120"/>
              </a:rPr>
              <a:t>課程以及超過</a:t>
            </a:r>
            <a:r>
              <a:rPr lang="en-US" altLang="zh-TW" dirty="0">
                <a:latin typeface="華康中圓體" panose="020F0509000000000000" pitchFamily="49" charset="-120"/>
                <a:ea typeface="華康中圓體" panose="020F0509000000000000" pitchFamily="49" charset="-120"/>
              </a:rPr>
              <a:t>80%</a:t>
            </a:r>
            <a:r>
              <a:rPr lang="zh-TW" altLang="en-US" dirty="0">
                <a:latin typeface="華康中圓體" panose="020F0509000000000000" pitchFamily="49" charset="-120"/>
                <a:ea typeface="華康中圓體" panose="020F0509000000000000" pitchFamily="49" charset="-120"/>
              </a:rPr>
              <a:t>的教師運用此平</a:t>
            </a:r>
            <a:r>
              <a:rPr lang="zh-TW" altLang="en-US" dirty="0" smtClean="0">
                <a:latin typeface="華康中圓體" panose="020F0509000000000000" pitchFamily="49" charset="-120"/>
                <a:ea typeface="華康中圓體" panose="020F0509000000000000" pitchFamily="49" charset="-120"/>
              </a:rPr>
              <a:t>臺；若你沒有隨時登入</a:t>
            </a:r>
            <a:r>
              <a:rPr lang="en-US" altLang="zh-TW" dirty="0" smtClean="0">
                <a:latin typeface="華康中圓體" panose="020F0509000000000000" pitchFamily="49" charset="-120"/>
                <a:ea typeface="華康中圓體" panose="020F0509000000000000" pitchFamily="49" charset="-120"/>
              </a:rPr>
              <a:t> Moodle</a:t>
            </a:r>
            <a:r>
              <a:rPr lang="zh-TW" altLang="en-US" dirty="0" smtClean="0">
                <a:latin typeface="華康中圓體" panose="020F0509000000000000" pitchFamily="49" charset="-120"/>
                <a:ea typeface="華康中圓體" panose="020F0509000000000000" pitchFamily="49" charset="-120"/>
              </a:rPr>
              <a:t>，可能就會活在沒有去上課，不知道教室發生甚麼事的孤獨世界。</a:t>
            </a:r>
            <a:endParaRPr lang="en-US" altLang="zh-TW" dirty="0" smtClean="0">
              <a:latin typeface="華康中圓體" panose="020F0509000000000000" pitchFamily="49" charset="-120"/>
              <a:ea typeface="華康中圓體" panose="020F0509000000000000" pitchFamily="49" charset="-120"/>
            </a:endParaRPr>
          </a:p>
          <a:p>
            <a:r>
              <a:rPr lang="zh-TW" altLang="en-US" dirty="0" smtClean="0">
                <a:latin typeface="華康中圓體" panose="020F0509000000000000" pitchFamily="49" charset="-120"/>
                <a:ea typeface="華康中圓體" panose="020F0509000000000000" pitchFamily="49" charset="-120"/>
              </a:rPr>
              <a:t>詳情</a:t>
            </a:r>
            <a:r>
              <a:rPr lang="zh-TW" altLang="en-US" dirty="0">
                <a:latin typeface="華康中圓體" panose="020F0509000000000000" pitchFamily="49" charset="-120"/>
                <a:ea typeface="華康中圓體" panose="020F0509000000000000" pitchFamily="49" charset="-120"/>
              </a:rPr>
              <a:t>請連至</a:t>
            </a:r>
            <a:r>
              <a:rPr lang="en-US" altLang="zh-TW" dirty="0">
                <a:latin typeface="華康中圓體" panose="020F0509000000000000" pitchFamily="49" charset="-120"/>
                <a:ea typeface="華康中圓體" panose="020F0509000000000000" pitchFamily="49" charset="-120"/>
              </a:rPr>
              <a:t>Moodle 2.8</a:t>
            </a:r>
            <a:r>
              <a:rPr lang="zh-TW" altLang="en-US" dirty="0">
                <a:latin typeface="華康中圓體" panose="020F0509000000000000" pitchFamily="49" charset="-120"/>
                <a:ea typeface="華康中圓體" panose="020F0509000000000000" pitchFamily="49" charset="-120"/>
              </a:rPr>
              <a:t>數位學習平臺</a:t>
            </a:r>
            <a:r>
              <a:rPr lang="zh-TW" altLang="en-US" dirty="0" smtClean="0">
                <a:latin typeface="華康中圓體" panose="020F0509000000000000" pitchFamily="49" charset="-120"/>
                <a:ea typeface="華康中圓體" panose="020F0509000000000000" pitchFamily="49" charset="-120"/>
              </a:rPr>
              <a:t>網址</a:t>
            </a:r>
            <a:r>
              <a:rPr lang="zh-TW" altLang="en-US" dirty="0">
                <a:latin typeface="華康中圓體" panose="020F0509000000000000" pitchFamily="49" charset="-120"/>
                <a:ea typeface="華康中圓體" panose="020F0509000000000000" pitchFamily="49" charset="-120"/>
              </a:rPr>
              <a:t>https://moodle2.ntnu.edu.tw</a:t>
            </a:r>
            <a:r>
              <a:rPr lang="zh-TW" altLang="en-US" dirty="0" smtClean="0">
                <a:latin typeface="華康中圓體" panose="020F0509000000000000" pitchFamily="49" charset="-120"/>
                <a:ea typeface="華康中圓體" panose="020F0509000000000000" pitchFamily="49" charset="-120"/>
              </a:rPr>
              <a:t>/。</a:t>
            </a:r>
            <a:endParaRPr lang="zh-TW" altLang="en-US" dirty="0">
              <a:latin typeface="華康中圓體" panose="020F0509000000000000" pitchFamily="49" charset="-120"/>
              <a:ea typeface="華康中圓體" panose="020F0509000000000000" pitchFamily="49" charset="-120"/>
            </a:endParaRPr>
          </a:p>
        </p:txBody>
      </p:sp>
      <p:sp>
        <p:nvSpPr>
          <p:cNvPr id="14" name="文字方塊 13"/>
          <p:cNvSpPr txBox="1"/>
          <p:nvPr/>
        </p:nvSpPr>
        <p:spPr>
          <a:xfrm>
            <a:off x="947636" y="1843374"/>
            <a:ext cx="3390672" cy="400110"/>
          </a:xfrm>
          <a:prstGeom prst="rect">
            <a:avLst/>
          </a:prstGeom>
          <a:noFill/>
        </p:spPr>
        <p:txBody>
          <a:bodyPr wrap="none" rtlCol="0">
            <a:spAutoFit/>
          </a:bodyPr>
          <a:lstStyle/>
          <a:p>
            <a:r>
              <a:rPr lang="en-US" altLang="zh-TW" sz="2000" b="1" dirty="0" smtClean="0">
                <a:latin typeface="華康中圓體" panose="020F0509000000000000" pitchFamily="49" charset="-120"/>
                <a:ea typeface="華康中圓體" panose="020F0509000000000000" pitchFamily="49" charset="-120"/>
              </a:rPr>
              <a:t>(1)Moodle 2.8</a:t>
            </a:r>
            <a:r>
              <a:rPr lang="zh-TW" altLang="en-US" sz="2000" b="1" dirty="0" smtClean="0">
                <a:latin typeface="華康中圓體" panose="020F0509000000000000" pitchFamily="49" charset="-120"/>
                <a:ea typeface="華康中圓體" panose="020F0509000000000000" pitchFamily="49" charset="-120"/>
              </a:rPr>
              <a:t>數位學習平臺</a:t>
            </a:r>
            <a:endParaRPr lang="zh-TW" altLang="zh-TW" sz="2000" b="1" dirty="0">
              <a:latin typeface="華康中圓體" panose="020F0509000000000000" pitchFamily="49" charset="-120"/>
              <a:ea typeface="華康中圓體" panose="020F0509000000000000" pitchFamily="49" charset="-120"/>
            </a:endParaRPr>
          </a:p>
        </p:txBody>
      </p:sp>
      <p:sp>
        <p:nvSpPr>
          <p:cNvPr id="12" name="文字方塊 11"/>
          <p:cNvSpPr txBox="1"/>
          <p:nvPr/>
        </p:nvSpPr>
        <p:spPr>
          <a:xfrm>
            <a:off x="1544289" y="1051483"/>
            <a:ext cx="9305206" cy="646331"/>
          </a:xfrm>
          <a:prstGeom prst="rect">
            <a:avLst/>
          </a:prstGeom>
          <a:noFill/>
        </p:spPr>
        <p:txBody>
          <a:bodyPr wrap="square" rtlCol="0">
            <a:spAutoFit/>
          </a:bodyPr>
          <a:lstStyle/>
          <a:p>
            <a:r>
              <a:rPr lang="zh-TW" altLang="en-US" b="1" dirty="0">
                <a:latin typeface="華康中圓體" panose="020F0509000000000000" pitchFamily="49" charset="-120"/>
                <a:ea typeface="華康中圓體" panose="020F0509000000000000" pitchFamily="49" charset="-120"/>
              </a:rPr>
              <a:t>唯有透過自我發現、自我學習，不斷地探勘挖掘，視界會愈來愈深邃，心胸會愈來愈寬廣，內在之河會愈來愈豐沛</a:t>
            </a:r>
            <a:r>
              <a:rPr lang="zh-TW" altLang="en-US" b="1" dirty="0" smtClean="0">
                <a:latin typeface="華康中圓體" panose="020F0509000000000000" pitchFamily="49" charset="-120"/>
                <a:ea typeface="華康中圓體" panose="020F0509000000000000" pitchFamily="49" charset="-120"/>
              </a:rPr>
              <a:t>。</a:t>
            </a:r>
            <a:endParaRPr lang="zh-TW" altLang="en-US" dirty="0">
              <a:latin typeface="華康中圓體" panose="020F0509000000000000" pitchFamily="49" charset="-120"/>
              <a:ea typeface="華康中圓體" panose="020F0509000000000000" pitchFamily="49" charset="-120"/>
            </a:endParaRPr>
          </a:p>
        </p:txBody>
      </p:sp>
    </p:spTree>
    <p:extLst>
      <p:ext uri="{BB962C8B-B14F-4D97-AF65-F5344CB8AC3E}">
        <p14:creationId xmlns:p14="http://schemas.microsoft.com/office/powerpoint/2010/main" val="10797988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圖片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981" y="172009"/>
            <a:ext cx="2490991" cy="660303"/>
          </a:xfrm>
          <a:prstGeom prst="rect">
            <a:avLst/>
          </a:prstGeom>
        </p:spPr>
      </p:pic>
      <p:sp>
        <p:nvSpPr>
          <p:cNvPr id="13" name="文字方塊 12"/>
          <p:cNvSpPr txBox="1"/>
          <p:nvPr/>
        </p:nvSpPr>
        <p:spPr>
          <a:xfrm>
            <a:off x="3907758" y="231104"/>
            <a:ext cx="2621230" cy="400110"/>
          </a:xfrm>
          <a:prstGeom prst="rect">
            <a:avLst/>
          </a:prstGeom>
          <a:noFill/>
        </p:spPr>
        <p:txBody>
          <a:bodyPr wrap="none" rtlCol="0">
            <a:spAutoFit/>
          </a:bodyPr>
          <a:lstStyle/>
          <a:p>
            <a:r>
              <a:rPr lang="zh-TW" altLang="zh-TW" sz="2000" b="1" dirty="0" smtClean="0">
                <a:solidFill>
                  <a:srgbClr val="FF3399"/>
                </a:solidFill>
                <a:latin typeface="華康中圓體" panose="020F0509000000000000" pitchFamily="49" charset="-120"/>
                <a:ea typeface="華康中圓體" panose="020F0509000000000000" pitchFamily="49" charset="-120"/>
              </a:rPr>
              <a:t>大學</a:t>
            </a:r>
            <a:r>
              <a:rPr lang="zh-TW" altLang="zh-TW" sz="2000" b="1" dirty="0">
                <a:solidFill>
                  <a:srgbClr val="FF3399"/>
                </a:solidFill>
                <a:latin typeface="華康中圓體" panose="020F0509000000000000" pitchFamily="49" charset="-120"/>
                <a:ea typeface="華康中圓體" panose="020F0509000000000000" pitchFamily="49" charset="-120"/>
              </a:rPr>
              <a:t>只有在教室學</a:t>
            </a:r>
            <a:r>
              <a:rPr lang="zh-TW" altLang="zh-TW" sz="2000" b="1" dirty="0" smtClean="0">
                <a:solidFill>
                  <a:srgbClr val="FF3399"/>
                </a:solidFill>
                <a:latin typeface="華康中圓體" panose="020F0509000000000000" pitchFamily="49" charset="-120"/>
                <a:ea typeface="華康中圓體" panose="020F0509000000000000" pitchFamily="49" charset="-120"/>
              </a:rPr>
              <a:t>嗎</a:t>
            </a:r>
            <a:r>
              <a:rPr lang="en-US" altLang="zh-TW" sz="2000" b="1" dirty="0" smtClean="0">
                <a:solidFill>
                  <a:srgbClr val="FF3399"/>
                </a:solidFill>
                <a:latin typeface="華康中圓體" panose="020F0509000000000000" pitchFamily="49" charset="-120"/>
                <a:ea typeface="華康中圓體" panose="020F0509000000000000" pitchFamily="49" charset="-120"/>
              </a:rPr>
              <a:t>?</a:t>
            </a:r>
            <a:endParaRPr lang="zh-TW" altLang="en-US" sz="2000" b="1" dirty="0">
              <a:solidFill>
                <a:srgbClr val="FF3399"/>
              </a:solidFill>
              <a:latin typeface="華康中圓體" panose="020F0509000000000000" pitchFamily="49" charset="-120"/>
              <a:ea typeface="華康中圓體" panose="020F0509000000000000" pitchFamily="49" charset="-120"/>
            </a:endParaRPr>
          </a:p>
        </p:txBody>
      </p:sp>
      <p:sp>
        <p:nvSpPr>
          <p:cNvPr id="17" name="Line 11"/>
          <p:cNvSpPr>
            <a:spLocks noChangeShapeType="1"/>
          </p:cNvSpPr>
          <p:nvPr/>
        </p:nvSpPr>
        <p:spPr bwMode="auto">
          <a:xfrm flipH="1" flipV="1">
            <a:off x="3747440" y="697902"/>
            <a:ext cx="5689523" cy="3434"/>
          </a:xfrm>
          <a:prstGeom prst="line">
            <a:avLst/>
          </a:prstGeom>
          <a:noFill/>
          <a:ln w="25400">
            <a:solidFill>
              <a:schemeClr val="bg1">
                <a:lumMod val="65000"/>
              </a:schemeClr>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latin typeface="華康中圓體" panose="020F0509000000000000" pitchFamily="49" charset="-120"/>
              <a:ea typeface="華康中圓體" panose="020F0509000000000000" pitchFamily="49" charset="-120"/>
            </a:endParaRPr>
          </a:p>
        </p:txBody>
      </p:sp>
      <p:pic>
        <p:nvPicPr>
          <p:cNvPr id="18" name="圖片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13159" y="101476"/>
            <a:ext cx="679274" cy="681718"/>
          </a:xfrm>
          <a:prstGeom prst="rect">
            <a:avLst/>
          </a:prstGeom>
        </p:spPr>
      </p:pic>
      <p:sp>
        <p:nvSpPr>
          <p:cNvPr id="16" name="文字方塊 15"/>
          <p:cNvSpPr txBox="1"/>
          <p:nvPr/>
        </p:nvSpPr>
        <p:spPr>
          <a:xfrm>
            <a:off x="681063" y="4869562"/>
            <a:ext cx="1338828" cy="1323439"/>
          </a:xfrm>
          <a:prstGeom prst="rect">
            <a:avLst/>
          </a:prstGeom>
          <a:noFill/>
        </p:spPr>
        <p:txBody>
          <a:bodyPr wrap="none" rtlCol="0">
            <a:spAutoFit/>
          </a:bodyPr>
          <a:lstStyle/>
          <a:p>
            <a:r>
              <a:rPr lang="en-US" altLang="zh-TW" sz="2000" b="1" dirty="0" smtClean="0">
                <a:latin typeface="華康中圓體" panose="020F0509000000000000" pitchFamily="49" charset="-120"/>
                <a:ea typeface="華康中圓體" panose="020F0509000000000000" pitchFamily="49" charset="-120"/>
              </a:rPr>
              <a:t>(4)</a:t>
            </a:r>
            <a:r>
              <a:rPr lang="zh-TW" altLang="en-US" sz="2000" b="1" dirty="0" smtClean="0">
                <a:latin typeface="華康中圓體" panose="020F0509000000000000" pitchFamily="49" charset="-120"/>
                <a:ea typeface="華康中圓體" panose="020F0509000000000000" pitchFamily="49" charset="-120"/>
              </a:rPr>
              <a:t>圖書館</a:t>
            </a:r>
            <a:endParaRPr lang="zh-TW" altLang="zh-TW" sz="2000" b="1" dirty="0">
              <a:latin typeface="華康中圓體" panose="020F0509000000000000" pitchFamily="49" charset="-120"/>
              <a:ea typeface="華康中圓體" panose="020F0509000000000000" pitchFamily="49" charset="-120"/>
            </a:endParaRPr>
          </a:p>
          <a:p>
            <a:endParaRPr lang="zh-TW" altLang="en-US" sz="2000" b="1" dirty="0">
              <a:latin typeface="華康中圓體" panose="020F0509000000000000" pitchFamily="49" charset="-120"/>
              <a:ea typeface="華康中圓體" panose="020F0509000000000000" pitchFamily="49" charset="-120"/>
            </a:endParaRPr>
          </a:p>
          <a:p>
            <a:endParaRPr lang="zh-TW" altLang="en-US" sz="2000" b="1" dirty="0">
              <a:latin typeface="華康中圓體" panose="020F0509000000000000" pitchFamily="49" charset="-120"/>
              <a:ea typeface="華康中圓體" panose="020F0509000000000000" pitchFamily="49" charset="-120"/>
            </a:endParaRPr>
          </a:p>
          <a:p>
            <a:endParaRPr lang="zh-TW" altLang="en-US" sz="2000" b="1" dirty="0">
              <a:latin typeface="華康中圓體" panose="020F0509000000000000" pitchFamily="49" charset="-120"/>
              <a:ea typeface="華康中圓體" panose="020F0509000000000000" pitchFamily="49" charset="-120"/>
            </a:endParaRPr>
          </a:p>
        </p:txBody>
      </p:sp>
      <p:sp>
        <p:nvSpPr>
          <p:cNvPr id="19" name="文字方塊 18"/>
          <p:cNvSpPr txBox="1"/>
          <p:nvPr/>
        </p:nvSpPr>
        <p:spPr>
          <a:xfrm>
            <a:off x="1122574" y="4085913"/>
            <a:ext cx="5249732" cy="369332"/>
          </a:xfrm>
          <a:prstGeom prst="rect">
            <a:avLst/>
          </a:prstGeom>
          <a:noFill/>
        </p:spPr>
        <p:txBody>
          <a:bodyPr wrap="square" rtlCol="0">
            <a:spAutoFit/>
          </a:bodyPr>
          <a:lstStyle/>
          <a:p>
            <a:r>
              <a:rPr lang="en-US" altLang="zh-TW" dirty="0"/>
              <a:t>http://moocs.ntnu.edu.tw/</a:t>
            </a:r>
            <a:endParaRPr lang="zh-TW" altLang="en-US" dirty="0"/>
          </a:p>
        </p:txBody>
      </p:sp>
      <p:sp>
        <p:nvSpPr>
          <p:cNvPr id="20" name="文字方塊 19"/>
          <p:cNvSpPr txBox="1"/>
          <p:nvPr/>
        </p:nvSpPr>
        <p:spPr>
          <a:xfrm>
            <a:off x="1032735" y="5900802"/>
            <a:ext cx="5249732" cy="369332"/>
          </a:xfrm>
          <a:prstGeom prst="rect">
            <a:avLst/>
          </a:prstGeom>
          <a:noFill/>
        </p:spPr>
        <p:txBody>
          <a:bodyPr wrap="square" rtlCol="0">
            <a:spAutoFit/>
          </a:bodyPr>
          <a:lstStyle/>
          <a:p>
            <a:r>
              <a:rPr lang="en-US" altLang="zh-TW" dirty="0"/>
              <a:t>http </a:t>
            </a:r>
            <a:r>
              <a:rPr lang="en-US" altLang="zh-TW" dirty="0" smtClean="0"/>
              <a:t>://</a:t>
            </a:r>
            <a:r>
              <a:rPr lang="en-US" altLang="zh-TW" dirty="0"/>
              <a:t>www.lib.ntnu.edu.tw/</a:t>
            </a:r>
            <a:endParaRPr lang="zh-TW" altLang="en-US" dirty="0"/>
          </a:p>
        </p:txBody>
      </p:sp>
      <p:sp>
        <p:nvSpPr>
          <p:cNvPr id="21" name="文字方塊 20"/>
          <p:cNvSpPr txBox="1"/>
          <p:nvPr/>
        </p:nvSpPr>
        <p:spPr>
          <a:xfrm>
            <a:off x="1032735" y="1659454"/>
            <a:ext cx="8862703" cy="584775"/>
          </a:xfrm>
          <a:prstGeom prst="rect">
            <a:avLst/>
          </a:prstGeom>
          <a:noFill/>
        </p:spPr>
        <p:txBody>
          <a:bodyPr wrap="square" rtlCol="0">
            <a:spAutoFit/>
          </a:bodyPr>
          <a:lstStyle/>
          <a:p>
            <a:pPr lvl="0"/>
            <a:r>
              <a:rPr lang="zh-TW" altLang="en-US" sz="1600" dirty="0" smtClean="0">
                <a:latin typeface="華康中圓體" panose="020F0509000000000000" pitchFamily="49" charset="-120"/>
                <a:ea typeface="華康中圓體" panose="020F0509000000000000" pitchFamily="49" charset="-120"/>
              </a:rPr>
              <a:t>課前如何預習，課後如何複習？臺</a:t>
            </a:r>
            <a:r>
              <a:rPr lang="zh-TW" altLang="en-US" sz="1600" dirty="0">
                <a:latin typeface="華康中圓體" panose="020F0509000000000000" pitchFamily="49" charset="-120"/>
                <a:ea typeface="華康中圓體" panose="020F0509000000000000" pitchFamily="49" charset="-120"/>
              </a:rPr>
              <a:t>師大開放式課程</a:t>
            </a:r>
            <a:r>
              <a:rPr lang="en-US" altLang="zh-TW" sz="1600" dirty="0" smtClean="0">
                <a:latin typeface="華康中圓體" panose="020F0509000000000000" pitchFamily="49" charset="-120"/>
                <a:ea typeface="華康中圓體" panose="020F0509000000000000" pitchFamily="49" charset="-120"/>
              </a:rPr>
              <a:t>(NTNU </a:t>
            </a:r>
            <a:r>
              <a:rPr lang="en-US" altLang="zh-TW" sz="1600" dirty="0">
                <a:latin typeface="華康中圓體" panose="020F0509000000000000" pitchFamily="49" charset="-120"/>
                <a:ea typeface="華康中圓體" panose="020F0509000000000000" pitchFamily="49" charset="-120"/>
              </a:rPr>
              <a:t>OCW</a:t>
            </a:r>
            <a:r>
              <a:rPr lang="en-US" altLang="zh-TW" sz="1600" dirty="0" smtClean="0">
                <a:latin typeface="華康中圓體" panose="020F0509000000000000" pitchFamily="49" charset="-120"/>
                <a:ea typeface="華康中圓體" panose="020F0509000000000000" pitchFamily="49" charset="-120"/>
              </a:rPr>
              <a:t>)</a:t>
            </a:r>
            <a:r>
              <a:rPr lang="zh-TW" altLang="en-US" sz="1600" dirty="0" smtClean="0">
                <a:latin typeface="華康中圓體" panose="020F0509000000000000" pitchFamily="49" charset="-120"/>
                <a:ea typeface="華康中圓體" panose="020F0509000000000000" pitchFamily="49" charset="-120"/>
              </a:rPr>
              <a:t> 提供本校</a:t>
            </a:r>
            <a:r>
              <a:rPr lang="zh-TW" altLang="en-US" sz="1600" dirty="0">
                <a:latin typeface="華康中圓體" panose="020F0509000000000000" pitchFamily="49" charset="-120"/>
                <a:ea typeface="華康中圓體" panose="020F0509000000000000" pitchFamily="49" charset="-120"/>
              </a:rPr>
              <a:t>大量</a:t>
            </a:r>
            <a:r>
              <a:rPr lang="zh-TW" altLang="en-US" sz="1600" dirty="0" smtClean="0">
                <a:latin typeface="華康中圓體" panose="020F0509000000000000" pitchFamily="49" charset="-120"/>
                <a:ea typeface="華康中圓體" panose="020F0509000000000000" pitchFamily="49" charset="-120"/>
              </a:rPr>
              <a:t>專業課程、</a:t>
            </a:r>
            <a:r>
              <a:rPr lang="zh-TW" altLang="en-US" sz="1600" dirty="0">
                <a:latin typeface="華康中圓體" panose="020F0509000000000000" pitchFamily="49" charset="-120"/>
                <a:ea typeface="華康中圓體" panose="020F0509000000000000" pitchFamily="49" charset="-120"/>
              </a:rPr>
              <a:t>通識</a:t>
            </a:r>
            <a:r>
              <a:rPr lang="zh-TW" altLang="en-US" sz="1600" dirty="0" smtClean="0">
                <a:latin typeface="華康中圓體" panose="020F0509000000000000" pitchFamily="49" charset="-120"/>
                <a:ea typeface="華康中圓體" panose="020F0509000000000000" pitchFamily="49" charset="-120"/>
              </a:rPr>
              <a:t>課程的上課實況影音檔，及校外</a:t>
            </a:r>
            <a:r>
              <a:rPr lang="zh-TW" altLang="en-US" sz="1600" dirty="0">
                <a:latin typeface="華康中圓體" panose="020F0509000000000000" pitchFamily="49" charset="-120"/>
                <a:ea typeface="華康中圓體" panose="020F0509000000000000" pitchFamily="49" charset="-120"/>
              </a:rPr>
              <a:t>來賓</a:t>
            </a:r>
            <a:r>
              <a:rPr lang="zh-TW" altLang="en-US" sz="1600" dirty="0" smtClean="0">
                <a:latin typeface="華康中圓體" panose="020F0509000000000000" pitchFamily="49" charset="-120"/>
                <a:ea typeface="華康中圓體" panose="020F0509000000000000" pitchFamily="49" charset="-120"/>
              </a:rPr>
              <a:t>演講內容！</a:t>
            </a:r>
            <a:endParaRPr lang="zh-TW" altLang="en-US" sz="1600" dirty="0"/>
          </a:p>
        </p:txBody>
      </p:sp>
      <p:sp>
        <p:nvSpPr>
          <p:cNvPr id="22" name="文字方塊 21"/>
          <p:cNvSpPr txBox="1"/>
          <p:nvPr/>
        </p:nvSpPr>
        <p:spPr>
          <a:xfrm>
            <a:off x="588913" y="1203455"/>
            <a:ext cx="4331635" cy="400110"/>
          </a:xfrm>
          <a:prstGeom prst="rect">
            <a:avLst/>
          </a:prstGeom>
          <a:noFill/>
        </p:spPr>
        <p:txBody>
          <a:bodyPr wrap="none" rtlCol="0">
            <a:spAutoFit/>
          </a:bodyPr>
          <a:lstStyle/>
          <a:p>
            <a:r>
              <a:rPr lang="en-US" altLang="zh-TW" sz="2000" b="1" dirty="0" smtClean="0">
                <a:latin typeface="華康中圓體" panose="020F0509000000000000" pitchFamily="49" charset="-120"/>
                <a:ea typeface="華康中圓體" panose="020F0509000000000000" pitchFamily="49" charset="-120"/>
              </a:rPr>
              <a:t>(2)</a:t>
            </a:r>
            <a:r>
              <a:rPr lang="en-US" altLang="zh-TW" sz="2000" b="1" dirty="0" err="1" smtClean="0">
                <a:latin typeface="華康中圓體" panose="020F0509000000000000" pitchFamily="49" charset="-120"/>
                <a:ea typeface="華康中圓體" panose="020F0509000000000000" pitchFamily="49" charset="-120"/>
              </a:rPr>
              <a:t>OpenCourseWare</a:t>
            </a:r>
            <a:r>
              <a:rPr lang="en-US" altLang="zh-TW" sz="2000" b="1" dirty="0" smtClean="0">
                <a:latin typeface="華康中圓體" panose="020F0509000000000000" pitchFamily="49" charset="-120"/>
                <a:ea typeface="華康中圓體" panose="020F0509000000000000" pitchFamily="49" charset="-120"/>
              </a:rPr>
              <a:t>(OCW)</a:t>
            </a:r>
            <a:r>
              <a:rPr lang="zh-TW" altLang="en-US" sz="2000" b="1" dirty="0" smtClean="0">
                <a:latin typeface="華康中圓體" panose="020F0509000000000000" pitchFamily="49" charset="-120"/>
                <a:ea typeface="華康中圓體" panose="020F0509000000000000" pitchFamily="49" charset="-120"/>
              </a:rPr>
              <a:t>開放式課程</a:t>
            </a:r>
            <a:endParaRPr lang="zh-TW" altLang="en-US" dirty="0">
              <a:latin typeface="金梅新細圓全字體" panose="02010509060101010101" pitchFamily="49" charset="-120"/>
              <a:ea typeface="金梅新細圓全字體" panose="02010509060101010101" pitchFamily="49" charset="-120"/>
            </a:endParaRPr>
          </a:p>
        </p:txBody>
      </p:sp>
      <p:sp>
        <p:nvSpPr>
          <p:cNvPr id="25" name="文字方塊 24"/>
          <p:cNvSpPr txBox="1"/>
          <p:nvPr/>
        </p:nvSpPr>
        <p:spPr>
          <a:xfrm>
            <a:off x="673912" y="3088000"/>
            <a:ext cx="1723549" cy="1323439"/>
          </a:xfrm>
          <a:prstGeom prst="rect">
            <a:avLst/>
          </a:prstGeom>
          <a:noFill/>
        </p:spPr>
        <p:txBody>
          <a:bodyPr wrap="none" rtlCol="0">
            <a:spAutoFit/>
          </a:bodyPr>
          <a:lstStyle/>
          <a:p>
            <a:r>
              <a:rPr lang="en-US" altLang="zh-TW" sz="2000" b="1" dirty="0" smtClean="0">
                <a:latin typeface="華康中圓體" panose="020F0509000000000000" pitchFamily="49" charset="-120"/>
                <a:ea typeface="華康中圓體" panose="020F0509000000000000" pitchFamily="49" charset="-120"/>
              </a:rPr>
              <a:t>(3)MOOCS</a:t>
            </a:r>
            <a:r>
              <a:rPr lang="zh-TW" altLang="en-US" sz="2000" b="1" dirty="0" smtClean="0">
                <a:latin typeface="華康中圓體" panose="020F0509000000000000" pitchFamily="49" charset="-120"/>
                <a:ea typeface="華康中圓體" panose="020F0509000000000000" pitchFamily="49" charset="-120"/>
              </a:rPr>
              <a:t>課程</a:t>
            </a:r>
            <a:endParaRPr lang="zh-TW" altLang="zh-TW" sz="2000" b="1" dirty="0">
              <a:latin typeface="華康中圓體" panose="020F0509000000000000" pitchFamily="49" charset="-120"/>
              <a:ea typeface="華康中圓體" panose="020F0509000000000000" pitchFamily="49" charset="-120"/>
            </a:endParaRPr>
          </a:p>
          <a:p>
            <a:endParaRPr lang="zh-TW" altLang="en-US" sz="2000" b="1" dirty="0">
              <a:latin typeface="華康中圓體" panose="020F0509000000000000" pitchFamily="49" charset="-120"/>
              <a:ea typeface="華康中圓體" panose="020F0509000000000000" pitchFamily="49" charset="-120"/>
            </a:endParaRPr>
          </a:p>
          <a:p>
            <a:endParaRPr lang="zh-TW" altLang="en-US" sz="2000" b="1" dirty="0">
              <a:latin typeface="華康中圓體" panose="020F0509000000000000" pitchFamily="49" charset="-120"/>
              <a:ea typeface="華康中圓體" panose="020F0509000000000000" pitchFamily="49" charset="-120"/>
            </a:endParaRPr>
          </a:p>
          <a:p>
            <a:endParaRPr lang="zh-TW" altLang="en-US" sz="2000" b="1" dirty="0">
              <a:latin typeface="華康中圓體" panose="020F0509000000000000" pitchFamily="49" charset="-120"/>
              <a:ea typeface="華康中圓體" panose="020F0509000000000000" pitchFamily="49" charset="-120"/>
            </a:endParaRPr>
          </a:p>
        </p:txBody>
      </p:sp>
      <p:sp>
        <p:nvSpPr>
          <p:cNvPr id="26" name="矩形 25"/>
          <p:cNvSpPr/>
          <p:nvPr/>
        </p:nvSpPr>
        <p:spPr>
          <a:xfrm>
            <a:off x="1025191" y="3467916"/>
            <a:ext cx="10652555" cy="584775"/>
          </a:xfrm>
          <a:prstGeom prst="rect">
            <a:avLst/>
          </a:prstGeom>
        </p:spPr>
        <p:txBody>
          <a:bodyPr wrap="square">
            <a:spAutoFit/>
          </a:bodyPr>
          <a:lstStyle/>
          <a:p>
            <a:r>
              <a:rPr lang="zh-TW" altLang="en-US" sz="1600" dirty="0">
                <a:latin typeface="華康中圓體" panose="020F0509000000000000" pitchFamily="49" charset="-120"/>
                <a:ea typeface="華康中圓體" panose="020F0509000000000000" pitchFamily="49" charset="-120"/>
              </a:rPr>
              <a:t>全球知名大學課程，</a:t>
            </a:r>
            <a:r>
              <a:rPr lang="zh-TW" altLang="en-US" sz="1600" dirty="0" smtClean="0">
                <a:latin typeface="華康中圓體" panose="020F0509000000000000" pitchFamily="49" charset="-120"/>
                <a:ea typeface="華康中圓體" panose="020F0509000000000000" pitchFamily="49" charset="-120"/>
              </a:rPr>
              <a:t>可以透過</a:t>
            </a:r>
            <a:r>
              <a:rPr lang="en-US" altLang="zh-TW" sz="1600" dirty="0" smtClean="0">
                <a:latin typeface="華康中圓體" panose="020F0509000000000000" pitchFamily="49" charset="-120"/>
                <a:ea typeface="華康中圓體" panose="020F0509000000000000" pitchFamily="49" charset="-120"/>
              </a:rPr>
              <a:t>MOOCs</a:t>
            </a:r>
            <a:r>
              <a:rPr lang="zh-TW" altLang="en-US" sz="1600" dirty="0" smtClean="0">
                <a:latin typeface="華康中圓體" panose="020F0509000000000000" pitchFamily="49" charset="-120"/>
                <a:ea typeface="華康中圓體" panose="020F0509000000000000" pitchFamily="49" charset="-120"/>
              </a:rPr>
              <a:t>免費修習，</a:t>
            </a:r>
            <a:r>
              <a:rPr lang="en-US" altLang="zh-TW" sz="1600" dirty="0" smtClean="0">
                <a:latin typeface="華康中圓體" panose="020F0509000000000000" pitchFamily="49" charset="-120"/>
                <a:ea typeface="華康中圓體" panose="020F0509000000000000" pitchFamily="49" charset="-120"/>
              </a:rPr>
              <a:t>Coursera</a:t>
            </a:r>
            <a:r>
              <a:rPr lang="zh-TW" altLang="en-US" sz="1600" dirty="0" smtClean="0">
                <a:latin typeface="華康中圓體" panose="020F0509000000000000" pitchFamily="49" charset="-120"/>
                <a:ea typeface="華康中圓體" panose="020F0509000000000000" pitchFamily="49" charset="-120"/>
              </a:rPr>
              <a:t>、</a:t>
            </a:r>
            <a:r>
              <a:rPr lang="en-US" altLang="zh-TW" sz="1600" dirty="0" err="1" smtClean="0">
                <a:latin typeface="華康中圓體" panose="020F0509000000000000" pitchFamily="49" charset="-120"/>
                <a:ea typeface="華康中圓體" panose="020F0509000000000000" pitchFamily="49" charset="-120"/>
              </a:rPr>
              <a:t>Udacity</a:t>
            </a:r>
            <a:r>
              <a:rPr lang="zh-TW" altLang="en-US" sz="1600" dirty="0" smtClean="0">
                <a:latin typeface="華康中圓體" panose="020F0509000000000000" pitchFamily="49" charset="-120"/>
                <a:ea typeface="華康中圓體" panose="020F0509000000000000" pitchFamily="49" charset="-120"/>
              </a:rPr>
              <a:t>、</a:t>
            </a:r>
            <a:r>
              <a:rPr lang="en-US" altLang="zh-TW" sz="1600" dirty="0" err="1" smtClean="0">
                <a:latin typeface="華康中圓體" panose="020F0509000000000000" pitchFamily="49" charset="-120"/>
                <a:ea typeface="華康中圓體" panose="020F0509000000000000" pitchFamily="49" charset="-120"/>
              </a:rPr>
              <a:t>eDX</a:t>
            </a:r>
            <a:r>
              <a:rPr lang="en-US" altLang="zh-TW" sz="1600" dirty="0" smtClean="0">
                <a:latin typeface="華康中圓體" panose="020F0509000000000000" pitchFamily="49" charset="-120"/>
                <a:ea typeface="華康中圓體" panose="020F0509000000000000" pitchFamily="49" charset="-120"/>
              </a:rPr>
              <a:t> </a:t>
            </a:r>
            <a:r>
              <a:rPr lang="zh-TW" altLang="en-US" sz="1600" dirty="0" smtClean="0">
                <a:latin typeface="華康中圓體" panose="020F0509000000000000" pitchFamily="49" charset="-120"/>
                <a:ea typeface="華康中圓體" panose="020F0509000000000000" pitchFamily="49" charset="-120"/>
              </a:rPr>
              <a:t>都是你的學校！</a:t>
            </a:r>
            <a:endParaRPr lang="en-US" altLang="zh-TW" sz="1600" dirty="0" smtClean="0">
              <a:latin typeface="華康中圓體" panose="020F0509000000000000" pitchFamily="49" charset="-120"/>
              <a:ea typeface="華康中圓體" panose="020F0509000000000000" pitchFamily="49" charset="-120"/>
            </a:endParaRPr>
          </a:p>
          <a:p>
            <a:r>
              <a:rPr lang="zh-TW" altLang="en-US" sz="1600" dirty="0" smtClean="0">
                <a:latin typeface="華康中圓體" panose="020F0509000000000000" pitchFamily="49" charset="-120"/>
                <a:ea typeface="華康中圓體" panose="020F0509000000000000" pitchFamily="49" charset="-120"/>
              </a:rPr>
              <a:t>臺師大也有</a:t>
            </a:r>
            <a:r>
              <a:rPr lang="en-US" altLang="zh-TW" sz="1600" dirty="0" smtClean="0">
                <a:latin typeface="華康中圓體" panose="020F0509000000000000" pitchFamily="49" charset="-120"/>
                <a:ea typeface="華康中圓體" panose="020F0509000000000000" pitchFamily="49" charset="-120"/>
              </a:rPr>
              <a:t>MOOCs</a:t>
            </a:r>
            <a:r>
              <a:rPr lang="zh-TW" altLang="en-US" sz="1600" dirty="0" smtClean="0">
                <a:latin typeface="華康中圓體" panose="020F0509000000000000" pitchFamily="49" charset="-120"/>
                <a:ea typeface="華康中圓體" panose="020F0509000000000000" pitchFamily="49" charset="-120"/>
              </a:rPr>
              <a:t>，尤以「師資培育」、「華語文教學」、「通識教育」是師大的</a:t>
            </a:r>
            <a:r>
              <a:rPr lang="en-US" altLang="zh-TW" sz="1600" dirty="0" smtClean="0">
                <a:latin typeface="華康中圓體" panose="020F0509000000000000" pitchFamily="49" charset="-120"/>
                <a:ea typeface="華康中圓體" panose="020F0509000000000000" pitchFamily="49" charset="-120"/>
              </a:rPr>
              <a:t>MOOCs</a:t>
            </a:r>
            <a:r>
              <a:rPr lang="zh-TW" altLang="en-US" sz="1600" dirty="0" smtClean="0">
                <a:latin typeface="華康中圓體" panose="020F0509000000000000" pitchFamily="49" charset="-120"/>
                <a:ea typeface="華康中圓體" panose="020F0509000000000000" pitchFamily="49" charset="-120"/>
              </a:rPr>
              <a:t>特色課程。</a:t>
            </a:r>
            <a:endParaRPr lang="zh-TW" altLang="en-US" sz="1600" dirty="0">
              <a:latin typeface="華康中圓體" panose="020F0509000000000000" pitchFamily="49" charset="-120"/>
              <a:ea typeface="華康中圓體" panose="020F0509000000000000" pitchFamily="49" charset="-120"/>
            </a:endParaRPr>
          </a:p>
        </p:txBody>
      </p:sp>
      <p:sp>
        <p:nvSpPr>
          <p:cNvPr id="27" name="文字方塊 26"/>
          <p:cNvSpPr txBox="1"/>
          <p:nvPr/>
        </p:nvSpPr>
        <p:spPr>
          <a:xfrm>
            <a:off x="1025191" y="5221619"/>
            <a:ext cx="9623147" cy="584775"/>
          </a:xfrm>
          <a:prstGeom prst="rect">
            <a:avLst/>
          </a:prstGeom>
          <a:noFill/>
        </p:spPr>
        <p:txBody>
          <a:bodyPr wrap="none" rtlCol="0">
            <a:spAutoFit/>
          </a:bodyPr>
          <a:lstStyle/>
          <a:p>
            <a:r>
              <a:rPr lang="zh-TW" altLang="en-US" sz="1600" dirty="0" smtClean="0">
                <a:latin typeface="華康中圓體" panose="020F0509000000000000" pitchFamily="49" charset="-120"/>
                <a:ea typeface="華康中圓體" panose="020F0509000000000000" pitchFamily="49" charset="-120"/>
              </a:rPr>
              <a:t>林語堂：「一所學校的好壞，取決於圖書館。」有人說大學生待在圖書館的時間越久，未來的成就越好。</a:t>
            </a:r>
            <a:endParaRPr lang="en-US" altLang="zh-TW" sz="1600" dirty="0" smtClean="0">
              <a:latin typeface="華康中圓體" panose="020F0509000000000000" pitchFamily="49" charset="-120"/>
              <a:ea typeface="華康中圓體" panose="020F0509000000000000" pitchFamily="49" charset="-120"/>
            </a:endParaRPr>
          </a:p>
          <a:p>
            <a:r>
              <a:rPr lang="zh-TW" altLang="en-US" sz="1600" dirty="0" smtClean="0">
                <a:latin typeface="華康中圓體" panose="020F0509000000000000" pitchFamily="49" charset="-120"/>
                <a:ea typeface="華康中圓體" panose="020F0509000000000000" pitchFamily="49" charset="-120"/>
              </a:rPr>
              <a:t>台師大有全國館藏第二大的圖書館，請你來印証。</a:t>
            </a:r>
            <a:endParaRPr lang="zh-TW" altLang="zh-TW" sz="1600" dirty="0">
              <a:latin typeface="華康中圓體" panose="020F0509000000000000" pitchFamily="49" charset="-120"/>
              <a:ea typeface="華康中圓體" panose="020F0509000000000000" pitchFamily="49" charset="-120"/>
            </a:endParaRPr>
          </a:p>
        </p:txBody>
      </p:sp>
      <p:sp>
        <p:nvSpPr>
          <p:cNvPr id="29" name="文字方塊 28"/>
          <p:cNvSpPr txBox="1"/>
          <p:nvPr/>
        </p:nvSpPr>
        <p:spPr>
          <a:xfrm>
            <a:off x="1032735" y="2288625"/>
            <a:ext cx="8177532" cy="338554"/>
          </a:xfrm>
          <a:prstGeom prst="rect">
            <a:avLst/>
          </a:prstGeom>
          <a:noFill/>
        </p:spPr>
        <p:txBody>
          <a:bodyPr wrap="square" rtlCol="0">
            <a:spAutoFit/>
          </a:bodyPr>
          <a:lstStyle/>
          <a:p>
            <a:r>
              <a:rPr lang="zh-TW" altLang="en-US" sz="1600" dirty="0" smtClean="0">
                <a:latin typeface="華康中圓體" panose="020F0509000000000000" pitchFamily="49" charset="-120"/>
                <a:ea typeface="華康中圓體" panose="020F0509000000000000" pitchFamily="49" charset="-120"/>
              </a:rPr>
              <a:t>台師大</a:t>
            </a:r>
            <a:r>
              <a:rPr lang="en-US" altLang="zh-TW" sz="1600" dirty="0" smtClean="0">
                <a:latin typeface="華康中圓體" panose="020F0509000000000000" pitchFamily="49" charset="-120"/>
                <a:ea typeface="華康中圓體" panose="020F0509000000000000" pitchFamily="49" charset="-120"/>
              </a:rPr>
              <a:t>OCW</a:t>
            </a:r>
            <a:r>
              <a:rPr lang="zh-TW" altLang="en-US" sz="1600" dirty="0" smtClean="0">
                <a:latin typeface="華康中圓體" panose="020F0509000000000000" pitchFamily="49" charset="-120"/>
                <a:ea typeface="華康中圓體" panose="020F0509000000000000" pitchFamily="49" charset="-120"/>
              </a:rPr>
              <a:t>平台   </a:t>
            </a:r>
            <a:r>
              <a:rPr lang="en-US" altLang="zh-TW" sz="1600" dirty="0" smtClean="0">
                <a:latin typeface="華康中圓體" panose="020F0509000000000000" pitchFamily="49" charset="-120"/>
                <a:ea typeface="華康中圓體" panose="020F0509000000000000" pitchFamily="49" charset="-120"/>
              </a:rPr>
              <a:t>http://ocw.lib.ntnu.edu.tw</a:t>
            </a:r>
            <a:endParaRPr lang="zh-TW" altLang="en-US" sz="1600" dirty="0">
              <a:latin typeface="華康中圓體" panose="020F0509000000000000" pitchFamily="49" charset="-120"/>
              <a:ea typeface="華康中圓體" panose="020F0509000000000000" pitchFamily="49" charset="-120"/>
            </a:endParaRPr>
          </a:p>
        </p:txBody>
      </p:sp>
    </p:spTree>
    <p:extLst>
      <p:ext uri="{BB962C8B-B14F-4D97-AF65-F5344CB8AC3E}">
        <p14:creationId xmlns:p14="http://schemas.microsoft.com/office/powerpoint/2010/main" val="13311792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6649268" y="2323014"/>
            <a:ext cx="1632884" cy="472738"/>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a:p>
        </p:txBody>
      </p:sp>
      <p:sp>
        <p:nvSpPr>
          <p:cNvPr id="5" name="矩形 4"/>
          <p:cNvSpPr/>
          <p:nvPr/>
        </p:nvSpPr>
        <p:spPr>
          <a:xfrm>
            <a:off x="1276586" y="2323015"/>
            <a:ext cx="1655800" cy="472738"/>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pic>
        <p:nvPicPr>
          <p:cNvPr id="23" name="圖片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981" y="172009"/>
            <a:ext cx="2490991" cy="660303"/>
          </a:xfrm>
          <a:prstGeom prst="rect">
            <a:avLst/>
          </a:prstGeom>
        </p:spPr>
      </p:pic>
      <p:sp>
        <p:nvSpPr>
          <p:cNvPr id="14" name="文字方塊 13"/>
          <p:cNvSpPr txBox="1"/>
          <p:nvPr/>
        </p:nvSpPr>
        <p:spPr>
          <a:xfrm>
            <a:off x="1072768" y="1052245"/>
            <a:ext cx="10038416" cy="1938992"/>
          </a:xfrm>
          <a:prstGeom prst="rect">
            <a:avLst/>
          </a:prstGeom>
          <a:noFill/>
        </p:spPr>
        <p:txBody>
          <a:bodyPr wrap="square" rtlCol="0">
            <a:spAutoFit/>
          </a:bodyPr>
          <a:lstStyle/>
          <a:p>
            <a:pPr>
              <a:lnSpc>
                <a:spcPct val="150000"/>
              </a:lnSpc>
            </a:pPr>
            <a:r>
              <a:rPr lang="en-US" altLang="zh-TW" sz="2000" b="1" dirty="0" smtClean="0">
                <a:latin typeface="華康中圓體" panose="020F0509000000000000" pitchFamily="49" charset="-120"/>
                <a:ea typeface="華康中圓體" panose="020F0509000000000000" pitchFamily="49" charset="-120"/>
              </a:rPr>
              <a:t>(5)</a:t>
            </a:r>
            <a:r>
              <a:rPr lang="zh-TW" altLang="en-US" sz="2000" b="1" dirty="0" smtClean="0">
                <a:latin typeface="華康中圓體" panose="020F0509000000000000" pitchFamily="49" charset="-120"/>
                <a:ea typeface="華康中圓體" panose="020F0509000000000000" pitchFamily="49" charset="-120"/>
              </a:rPr>
              <a:t>學習共學社群   </a:t>
            </a:r>
            <a:endParaRPr lang="en-US" altLang="zh-TW" sz="2000" b="1" dirty="0" smtClean="0">
              <a:latin typeface="華康中圓體" panose="020F0509000000000000" pitchFamily="49" charset="-120"/>
              <a:ea typeface="華康中圓體" panose="020F0509000000000000" pitchFamily="49" charset="-120"/>
            </a:endParaRPr>
          </a:p>
          <a:p>
            <a:pPr>
              <a:lnSpc>
                <a:spcPct val="150000"/>
              </a:lnSpc>
            </a:pPr>
            <a:r>
              <a:rPr lang="zh-TW" altLang="en-US" sz="2000" dirty="0">
                <a:latin typeface="華康中圓體" panose="020F0509000000000000" pitchFamily="49" charset="-120"/>
                <a:ea typeface="華康中圓體" panose="020F0509000000000000" pitchFamily="49" charset="-120"/>
              </a:rPr>
              <a:t>學習如入桃花林，旅途上落英繽紛，企盼</a:t>
            </a:r>
            <a:r>
              <a:rPr lang="zh-TW" altLang="en-US" sz="2000" dirty="0" smtClean="0">
                <a:latin typeface="華康中圓體" panose="020F0509000000000000" pitchFamily="49" charset="-120"/>
                <a:ea typeface="華康中圓體" panose="020F0509000000000000" pitchFamily="49" charset="-120"/>
              </a:rPr>
              <a:t>能一同領略彼此眼中的美景！</a:t>
            </a:r>
            <a:endParaRPr lang="en-US" altLang="zh-TW" sz="2000" dirty="0">
              <a:latin typeface="華康中圓體" panose="020F0509000000000000" pitchFamily="49" charset="-120"/>
              <a:ea typeface="華康中圓體" panose="020F0509000000000000" pitchFamily="49" charset="-120"/>
            </a:endParaRPr>
          </a:p>
          <a:p>
            <a:endParaRPr lang="zh-TW" altLang="en-US" sz="2000" b="1" dirty="0">
              <a:latin typeface="華康中圓體" panose="020F0509000000000000" pitchFamily="49" charset="-120"/>
              <a:ea typeface="華康中圓體" panose="020F0509000000000000" pitchFamily="49" charset="-120"/>
            </a:endParaRPr>
          </a:p>
          <a:p>
            <a:endParaRPr lang="zh-TW" altLang="en-US" sz="2000" b="1" dirty="0">
              <a:solidFill>
                <a:srgbClr val="FF0000"/>
              </a:solidFill>
              <a:latin typeface="華康中圓體" panose="020F0509000000000000" pitchFamily="49" charset="-120"/>
              <a:ea typeface="華康中圓體" panose="020F0509000000000000" pitchFamily="49" charset="-120"/>
            </a:endParaRPr>
          </a:p>
          <a:p>
            <a:endParaRPr lang="zh-TW" altLang="en-US" sz="2000" b="1" dirty="0">
              <a:solidFill>
                <a:srgbClr val="FF0000"/>
              </a:solidFill>
              <a:latin typeface="華康中圓體" panose="020F0509000000000000" pitchFamily="49" charset="-120"/>
              <a:ea typeface="華康中圓體" panose="020F0509000000000000" pitchFamily="49" charset="-120"/>
            </a:endParaRPr>
          </a:p>
        </p:txBody>
      </p:sp>
      <p:grpSp>
        <p:nvGrpSpPr>
          <p:cNvPr id="12" name="群組 11"/>
          <p:cNvGrpSpPr/>
          <p:nvPr/>
        </p:nvGrpSpPr>
        <p:grpSpPr>
          <a:xfrm>
            <a:off x="6592201" y="2294478"/>
            <a:ext cx="3970696" cy="3769991"/>
            <a:chOff x="6789832" y="1965305"/>
            <a:chExt cx="3612002" cy="3416296"/>
          </a:xfrm>
        </p:grpSpPr>
        <p:sp>
          <p:nvSpPr>
            <p:cNvPr id="2" name="文字方塊 1"/>
            <p:cNvSpPr txBox="1"/>
            <p:nvPr/>
          </p:nvSpPr>
          <p:spPr>
            <a:xfrm>
              <a:off x="6789832" y="1965305"/>
              <a:ext cx="3612002" cy="1715244"/>
            </a:xfrm>
            <a:prstGeom prst="rect">
              <a:avLst/>
            </a:prstGeom>
            <a:noFill/>
          </p:spPr>
          <p:txBody>
            <a:bodyPr wrap="square" rtlCol="0">
              <a:spAutoFit/>
            </a:bodyPr>
            <a:lstStyle/>
            <a:p>
              <a:pPr>
                <a:lnSpc>
                  <a:spcPct val="150000"/>
                </a:lnSpc>
              </a:pPr>
              <a:r>
                <a:rPr lang="en-US" altLang="zh-TW" dirty="0" smtClean="0">
                  <a:solidFill>
                    <a:schemeClr val="bg1"/>
                  </a:solidFill>
                  <a:latin typeface="華康中圓體" panose="020F0509000000000000" pitchFamily="49" charset="-120"/>
                  <a:ea typeface="華康中圓體" panose="020F0509000000000000" pitchFamily="49" charset="-120"/>
                </a:rPr>
                <a:t>【</a:t>
              </a:r>
              <a:r>
                <a:rPr lang="zh-TW" altLang="en-US" dirty="0" smtClean="0">
                  <a:solidFill>
                    <a:schemeClr val="bg1"/>
                  </a:solidFill>
                  <a:latin typeface="華康中圓體" panose="020F0509000000000000" pitchFamily="49" charset="-120"/>
                  <a:ea typeface="華康中圓體" panose="020F0509000000000000" pitchFamily="49" charset="-120"/>
                </a:rPr>
                <a:t>英語讀書會</a:t>
              </a:r>
              <a:r>
                <a:rPr lang="en-US" altLang="zh-TW" dirty="0" smtClean="0">
                  <a:solidFill>
                    <a:schemeClr val="bg1"/>
                  </a:solidFill>
                  <a:latin typeface="華康中圓體" panose="020F0509000000000000" pitchFamily="49" charset="-120"/>
                  <a:ea typeface="華康中圓體" panose="020F0509000000000000" pitchFamily="49" charset="-120"/>
                </a:rPr>
                <a:t>】</a:t>
              </a:r>
            </a:p>
            <a:p>
              <a:pPr algn="just"/>
              <a:endParaRPr lang="en-US" altLang="zh-TW" dirty="0" smtClean="0">
                <a:latin typeface="華康中圓體" panose="020F0509000000000000" pitchFamily="49" charset="-120"/>
                <a:ea typeface="華康中圓體" panose="020F0509000000000000" pitchFamily="49" charset="-120"/>
              </a:endParaRPr>
            </a:p>
            <a:p>
              <a:pPr algn="just"/>
              <a:r>
                <a:rPr lang="zh-TW" altLang="en-US" dirty="0" smtClean="0">
                  <a:latin typeface="華康中圓體" panose="020F0509000000000000" pitchFamily="49" charset="-120"/>
                  <a:ea typeface="華康中圓體" panose="020F0509000000000000" pitchFamily="49" charset="-120"/>
                </a:rPr>
                <a:t>要練習自己的英語表達能力嗎？你可以跟來自全球不同國家的外籍生組織英語讀書會！</a:t>
              </a:r>
              <a:r>
                <a:rPr lang="zh-TW" altLang="en-US" dirty="0">
                  <a:latin typeface="華康中圓體" panose="020F0509000000000000" pitchFamily="49" charset="-120"/>
                  <a:ea typeface="華康中圓體" panose="020F0509000000000000" pitchFamily="49" charset="-120"/>
                </a:rPr>
                <a:t>主題多樣</a:t>
              </a:r>
              <a:r>
                <a:rPr lang="zh-TW" altLang="en-US" dirty="0" smtClean="0">
                  <a:latin typeface="華康中圓體" panose="020F0509000000000000" pitchFamily="49" charset="-120"/>
                  <a:ea typeface="華康中圓體" panose="020F0509000000000000" pitchFamily="49" charset="-120"/>
                </a:rPr>
                <a:t>、</a:t>
              </a:r>
              <a:r>
                <a:rPr lang="zh-TW" altLang="en-US" dirty="0">
                  <a:latin typeface="華康中圓體" panose="020F0509000000000000" pitchFamily="49" charset="-120"/>
                  <a:ea typeface="華康中圓體" panose="020F0509000000000000" pitchFamily="49" charset="-120"/>
                </a:rPr>
                <a:t>時段彈性，</a:t>
              </a:r>
              <a:r>
                <a:rPr lang="zh-TW" altLang="en-US" dirty="0" smtClean="0">
                  <a:latin typeface="華康中圓體" panose="020F0509000000000000" pitchFamily="49" charset="-120"/>
                  <a:ea typeface="華康中圓體" panose="020F0509000000000000" pitchFamily="49" charset="-120"/>
                </a:rPr>
                <a:t>透過小組</a:t>
              </a:r>
              <a:r>
                <a:rPr lang="zh-TW" altLang="en-US" dirty="0">
                  <a:latin typeface="華康中圓體" panose="020F0509000000000000" pitchFamily="49" charset="-120"/>
                  <a:ea typeface="華康中圓體" panose="020F0509000000000000" pitchFamily="49" charset="-120"/>
                </a:rPr>
                <a:t>互動</a:t>
              </a:r>
              <a:r>
                <a:rPr lang="zh-TW" altLang="en-US" dirty="0" smtClean="0">
                  <a:latin typeface="華康中圓體" panose="020F0509000000000000" pitchFamily="49" charset="-120"/>
                  <a:ea typeface="華康中圓體" panose="020F0509000000000000" pitchFamily="49" charset="-120"/>
                </a:rPr>
                <a:t>，讓你輕鬆開口說英語！</a:t>
              </a:r>
              <a:endParaRPr lang="en-US" altLang="zh-TW" dirty="0" smtClean="0">
                <a:solidFill>
                  <a:srgbClr val="FF0000"/>
                </a:solidFill>
                <a:latin typeface="華康中圓體" panose="020F0509000000000000" pitchFamily="49" charset="-120"/>
                <a:ea typeface="華康中圓體" panose="020F0509000000000000" pitchFamily="49" charset="-120"/>
              </a:endParaRPr>
            </a:p>
          </p:txBody>
        </p:sp>
        <p:grpSp>
          <p:nvGrpSpPr>
            <p:cNvPr id="7" name="群組 6"/>
            <p:cNvGrpSpPr/>
            <p:nvPr/>
          </p:nvGrpSpPr>
          <p:grpSpPr>
            <a:xfrm>
              <a:off x="6841745" y="4103445"/>
              <a:ext cx="3539033" cy="1278156"/>
              <a:chOff x="5575161" y="4036491"/>
              <a:chExt cx="5964701" cy="2030465"/>
            </a:xfrm>
          </p:grpSpPr>
          <p:pic>
            <p:nvPicPr>
              <p:cNvPr id="17" name="圖片 16"/>
              <p:cNvPicPr>
                <a:picLocks noChangeAspect="1"/>
              </p:cNvPicPr>
              <p:nvPr/>
            </p:nvPicPr>
            <p:blipFill rotWithShape="1">
              <a:blip r:embed="rId4" cstate="print">
                <a:extLst>
                  <a:ext uri="{28A0092B-C50C-407E-A947-70E740481C1C}">
                    <a14:useLocalDpi xmlns:a14="http://schemas.microsoft.com/office/drawing/2010/main" val="0"/>
                  </a:ext>
                </a:extLst>
              </a:blip>
              <a:srcRect l="6880" t="25717" b="13951"/>
              <a:stretch/>
            </p:blipFill>
            <p:spPr>
              <a:xfrm>
                <a:off x="5575161" y="4121928"/>
                <a:ext cx="4269116" cy="1945028"/>
              </a:xfrm>
              <a:prstGeom prst="rect">
                <a:avLst/>
              </a:prstGeom>
            </p:spPr>
          </p:pic>
          <p:pic>
            <p:nvPicPr>
              <p:cNvPr id="19" name="圖片 18"/>
              <p:cNvPicPr>
                <a:picLocks noChangeAspect="1"/>
              </p:cNvPicPr>
              <p:nvPr/>
            </p:nvPicPr>
            <p:blipFill rotWithShape="1">
              <a:blip r:embed="rId5" cstate="print">
                <a:extLst>
                  <a:ext uri="{28A0092B-C50C-407E-A947-70E740481C1C}">
                    <a14:useLocalDpi xmlns:a14="http://schemas.microsoft.com/office/drawing/2010/main" val="0"/>
                  </a:ext>
                </a:extLst>
              </a:blip>
              <a:srcRect l="14451" t="32110" r="17037" b="18540"/>
              <a:stretch/>
            </p:blipFill>
            <p:spPr>
              <a:xfrm>
                <a:off x="10091702" y="5145385"/>
                <a:ext cx="1428318" cy="917415"/>
              </a:xfrm>
              <a:prstGeom prst="rect">
                <a:avLst/>
              </a:prstGeom>
            </p:spPr>
          </p:pic>
          <p:pic>
            <p:nvPicPr>
              <p:cNvPr id="20" name="圖片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12090" y="4036491"/>
                <a:ext cx="1427772" cy="1011637"/>
              </a:xfrm>
              <a:prstGeom prst="rect">
                <a:avLst/>
              </a:prstGeom>
            </p:spPr>
          </p:pic>
        </p:grpSp>
      </p:grpSp>
      <p:grpSp>
        <p:nvGrpSpPr>
          <p:cNvPr id="11" name="群組 10"/>
          <p:cNvGrpSpPr/>
          <p:nvPr/>
        </p:nvGrpSpPr>
        <p:grpSpPr>
          <a:xfrm>
            <a:off x="1160895" y="2873244"/>
            <a:ext cx="5173089" cy="3188336"/>
            <a:chOff x="1215901" y="2484150"/>
            <a:chExt cx="5173089" cy="2785413"/>
          </a:xfrm>
        </p:grpSpPr>
        <p:sp>
          <p:nvSpPr>
            <p:cNvPr id="15" name="文字方塊 14"/>
            <p:cNvSpPr txBox="1"/>
            <p:nvPr/>
          </p:nvSpPr>
          <p:spPr>
            <a:xfrm>
              <a:off x="1215901" y="2484150"/>
              <a:ext cx="5173089" cy="1532625"/>
            </a:xfrm>
            <a:prstGeom prst="rect">
              <a:avLst/>
            </a:prstGeom>
            <a:noFill/>
          </p:spPr>
          <p:txBody>
            <a:bodyPr wrap="square" rtlCol="0">
              <a:spAutoFit/>
            </a:bodyPr>
            <a:lstStyle/>
            <a:p>
              <a:pPr algn="just"/>
              <a:r>
                <a:rPr lang="zh-TW" altLang="en-US" dirty="0" smtClean="0">
                  <a:latin typeface="華康中圓體" panose="020F0509000000000000" pitchFamily="49" charset="-120"/>
                  <a:ea typeface="華康中圓體" panose="020F0509000000000000" pitchFamily="49" charset="-120"/>
                </a:rPr>
                <a:t>為</a:t>
              </a:r>
              <a:r>
                <a:rPr lang="zh-TW" altLang="en-US" dirty="0">
                  <a:latin typeface="華康中圓體" panose="020F0509000000000000" pitchFamily="49" charset="-120"/>
                  <a:ea typeface="華康中圓體" panose="020F0509000000000000" pitchFamily="49" charset="-120"/>
                </a:rPr>
                <a:t>鼓勵同儕交流並促進閱讀學習，凡本校學生    </a:t>
              </a:r>
              <a:r>
                <a:rPr lang="zh-TW" altLang="en-US" dirty="0" smtClean="0">
                  <a:latin typeface="華康中圓體" panose="020F0509000000000000" pitchFamily="49" charset="-120"/>
                  <a:ea typeface="華康中圓體" panose="020F0509000000000000" pitchFamily="49" charset="-120"/>
                </a:rPr>
                <a:t>五</a:t>
              </a:r>
              <a:r>
                <a:rPr lang="zh-TW" altLang="en-US" dirty="0">
                  <a:latin typeface="華康中圓體" panose="020F0509000000000000" pitchFamily="49" charset="-120"/>
                  <a:ea typeface="華康中圓體" panose="020F0509000000000000" pitchFamily="49" charset="-120"/>
                </a:rPr>
                <a:t>人</a:t>
              </a:r>
              <a:r>
                <a:rPr lang="en-US" altLang="zh-TW" dirty="0">
                  <a:latin typeface="華康中圓體" panose="020F0509000000000000" pitchFamily="49" charset="-120"/>
                  <a:ea typeface="華康中圓體" panose="020F0509000000000000" pitchFamily="49" charset="-120"/>
                </a:rPr>
                <a:t>(</a:t>
              </a:r>
              <a:r>
                <a:rPr lang="zh-TW" altLang="en-US" dirty="0">
                  <a:latin typeface="華康中圓體" panose="020F0509000000000000" pitchFamily="49" charset="-120"/>
                  <a:ea typeface="華康中圓體" panose="020F0509000000000000" pitchFamily="49" charset="-120"/>
                </a:rPr>
                <a:t>含</a:t>
              </a:r>
              <a:r>
                <a:rPr lang="en-US" altLang="zh-TW" dirty="0">
                  <a:latin typeface="華康中圓體" panose="020F0509000000000000" pitchFamily="49" charset="-120"/>
                  <a:ea typeface="華康中圓體" panose="020F0509000000000000" pitchFamily="49" charset="-120"/>
                </a:rPr>
                <a:t>)</a:t>
              </a:r>
              <a:r>
                <a:rPr lang="zh-TW" altLang="en-US" dirty="0" smtClean="0">
                  <a:latin typeface="華康中圓體" panose="020F0509000000000000" pitchFamily="49" charset="-120"/>
                  <a:ea typeface="華康中圓體" panose="020F0509000000000000" pitchFamily="49" charset="-120"/>
                </a:rPr>
                <a:t>以上皆可組織以</a:t>
              </a:r>
              <a:r>
                <a:rPr lang="zh-TW" altLang="en-US" dirty="0">
                  <a:latin typeface="華康中圓體" panose="020F0509000000000000" pitchFamily="49" charset="-120"/>
                  <a:ea typeface="華康中圓體" panose="020F0509000000000000" pitchFamily="49" charset="-120"/>
                </a:rPr>
                <a:t>研究生擔任主讀人之讀書</a:t>
              </a:r>
              <a:r>
                <a:rPr lang="zh-TW" altLang="en-US" dirty="0" smtClean="0">
                  <a:latin typeface="華康中圓體" panose="020F0509000000000000" pitchFamily="49" charset="-120"/>
                  <a:ea typeface="華康中圓體" panose="020F0509000000000000" pitchFamily="49" charset="-120"/>
                </a:rPr>
                <a:t>會</a:t>
              </a:r>
              <a:r>
                <a:rPr lang="zh-TW" altLang="zh-TW" dirty="0" smtClean="0">
                  <a:latin typeface="華康中圓體" panose="020F0509000000000000" pitchFamily="49" charset="-120"/>
                  <a:ea typeface="華康中圓體" panose="020F0509000000000000" pitchFamily="49" charset="-120"/>
                </a:rPr>
                <a:t>，</a:t>
              </a:r>
              <a:r>
                <a:rPr lang="zh-TW" altLang="en-US" dirty="0">
                  <a:latin typeface="華康中圓體" panose="020F0509000000000000" pitchFamily="49" charset="-120"/>
                  <a:ea typeface="華康中圓體" panose="020F0509000000000000" pitchFamily="49" charset="-120"/>
                </a:rPr>
                <a:t>於每學期開學兩週內，填寫申請表</a:t>
              </a:r>
              <a:r>
                <a:rPr lang="zh-TW" altLang="en-US" dirty="0" smtClean="0">
                  <a:latin typeface="華康中圓體" panose="020F0509000000000000" pitchFamily="49" charset="-120"/>
                  <a:ea typeface="華康中圓體" panose="020F0509000000000000" pitchFamily="49" charset="-120"/>
                </a:rPr>
                <a:t>及計畫</a:t>
              </a:r>
              <a:r>
                <a:rPr lang="zh-TW" altLang="en-US" dirty="0">
                  <a:latin typeface="華康中圓體" panose="020F0509000000000000" pitchFamily="49" charset="-120"/>
                  <a:ea typeface="華康中圓體" panose="020F0509000000000000" pitchFamily="49" charset="-120"/>
                </a:rPr>
                <a:t>書</a:t>
              </a:r>
              <a:r>
                <a:rPr lang="zh-TW" altLang="zh-TW" dirty="0">
                  <a:latin typeface="華康中圓體" panose="020F0509000000000000" pitchFamily="49" charset="-120"/>
                  <a:ea typeface="華康中圓體" panose="020F0509000000000000" pitchFamily="49" charset="-120"/>
                </a:rPr>
                <a:t>，</a:t>
              </a:r>
              <a:r>
                <a:rPr lang="zh-TW" altLang="en-US" dirty="0">
                  <a:latin typeface="華康中圓體" panose="020F0509000000000000" pitchFamily="49" charset="-120"/>
                  <a:ea typeface="華康中圓體" panose="020F0509000000000000" pitchFamily="49" charset="-120"/>
                </a:rPr>
                <a:t>向教學發展中心提出自主讀書會申請</a:t>
              </a:r>
              <a:r>
                <a:rPr lang="zh-TW" altLang="zh-TW" dirty="0">
                  <a:latin typeface="華康中圓體" panose="020F0509000000000000" pitchFamily="49" charset="-120"/>
                  <a:ea typeface="華康中圓體" panose="020F0509000000000000" pitchFamily="49" charset="-120"/>
                </a:rPr>
                <a:t>，</a:t>
              </a:r>
              <a:r>
                <a:rPr lang="zh-TW" altLang="en-US" dirty="0" smtClean="0">
                  <a:latin typeface="華康中圓體" panose="020F0509000000000000" pitchFamily="49" charset="-120"/>
                  <a:ea typeface="華康中圓體" panose="020F0509000000000000" pitchFamily="49" charset="-120"/>
                </a:rPr>
                <a:t>經審查</a:t>
              </a:r>
              <a:r>
                <a:rPr lang="zh-TW" altLang="en-US" dirty="0">
                  <a:latin typeface="華康中圓體" panose="020F0509000000000000" pitchFamily="49" charset="-120"/>
                  <a:ea typeface="華康中圓體" panose="020F0509000000000000" pitchFamily="49" charset="-120"/>
                </a:rPr>
                <a:t>遴選通過後</a:t>
              </a:r>
              <a:r>
                <a:rPr lang="zh-TW" altLang="zh-TW" dirty="0">
                  <a:latin typeface="華康中圓體" panose="020F0509000000000000" pitchFamily="49" charset="-120"/>
                  <a:ea typeface="華康中圓體" panose="020F0509000000000000" pitchFamily="49" charset="-120"/>
                </a:rPr>
                <a:t>，</a:t>
              </a:r>
              <a:r>
                <a:rPr lang="zh-TW" altLang="en-US" dirty="0">
                  <a:latin typeface="華康中圓體" panose="020F0509000000000000" pitchFamily="49" charset="-120"/>
                  <a:ea typeface="華康中圓體" panose="020F0509000000000000" pitchFamily="49" charset="-120"/>
                </a:rPr>
                <a:t>將可獲得補助，期盼同學皆</a:t>
              </a:r>
              <a:r>
                <a:rPr lang="zh-TW" altLang="en-US" dirty="0" smtClean="0">
                  <a:latin typeface="華康中圓體" panose="020F0509000000000000" pitchFamily="49" charset="-120"/>
                  <a:ea typeface="華康中圓體" panose="020F0509000000000000" pitchFamily="49" charset="-120"/>
                </a:rPr>
                <a:t>能合作</a:t>
              </a:r>
              <a:r>
                <a:rPr lang="zh-TW" altLang="en-US" dirty="0">
                  <a:latin typeface="華康中圓體" panose="020F0509000000000000" pitchFamily="49" charset="-120"/>
                  <a:ea typeface="華康中圓體" panose="020F0509000000000000" pitchFamily="49" charset="-120"/>
                </a:rPr>
                <a:t>學習！「共．享．悅．讀」</a:t>
              </a:r>
            </a:p>
          </p:txBody>
        </p:sp>
        <p:grpSp>
          <p:nvGrpSpPr>
            <p:cNvPr id="6" name="群組 5"/>
            <p:cNvGrpSpPr/>
            <p:nvPr/>
          </p:nvGrpSpPr>
          <p:grpSpPr>
            <a:xfrm>
              <a:off x="1331592" y="4106809"/>
              <a:ext cx="4815390" cy="1162754"/>
              <a:chOff x="1606016" y="1663906"/>
              <a:chExt cx="4332542" cy="921845"/>
            </a:xfrm>
          </p:grpSpPr>
          <p:pic>
            <p:nvPicPr>
              <p:cNvPr id="21" name="圖片 20"/>
              <p:cNvPicPr>
                <a:picLocks noChangeAspect="1"/>
              </p:cNvPicPr>
              <p:nvPr/>
            </p:nvPicPr>
            <p:blipFill rotWithShape="1">
              <a:blip r:embed="rId7" cstate="print">
                <a:extLst>
                  <a:ext uri="{28A0092B-C50C-407E-A947-70E740481C1C}">
                    <a14:useLocalDpi xmlns:a14="http://schemas.microsoft.com/office/drawing/2010/main" val="0"/>
                  </a:ext>
                </a:extLst>
              </a:blip>
              <a:srcRect l="23947" t="14211" r="20141" b="17538"/>
              <a:stretch/>
            </p:blipFill>
            <p:spPr>
              <a:xfrm>
                <a:off x="4941333" y="1663906"/>
                <a:ext cx="997225" cy="912953"/>
              </a:xfrm>
              <a:prstGeom prst="rect">
                <a:avLst/>
              </a:prstGeom>
            </p:spPr>
          </p:pic>
          <p:pic>
            <p:nvPicPr>
              <p:cNvPr id="25" name="圖片 24"/>
              <p:cNvPicPr>
                <a:picLocks noChangeAspect="1"/>
              </p:cNvPicPr>
              <p:nvPr/>
            </p:nvPicPr>
            <p:blipFill rotWithShape="1">
              <a:blip r:embed="rId8" cstate="print">
                <a:extLst>
                  <a:ext uri="{28A0092B-C50C-407E-A947-70E740481C1C}">
                    <a14:useLocalDpi xmlns:a14="http://schemas.microsoft.com/office/drawing/2010/main" val="0"/>
                  </a:ext>
                </a:extLst>
              </a:blip>
              <a:srcRect l="7345" t="11969" r="11545" b="2633"/>
              <a:stretch/>
            </p:blipFill>
            <p:spPr>
              <a:xfrm>
                <a:off x="3310484" y="1663906"/>
                <a:ext cx="1541544" cy="912953"/>
              </a:xfrm>
              <a:prstGeom prst="rect">
                <a:avLst/>
              </a:prstGeom>
            </p:spPr>
          </p:pic>
          <p:pic>
            <p:nvPicPr>
              <p:cNvPr id="26" name="圖片 25"/>
              <p:cNvPicPr>
                <a:picLocks noChangeAspect="1"/>
              </p:cNvPicPr>
              <p:nvPr/>
            </p:nvPicPr>
            <p:blipFill rotWithShape="1">
              <a:blip r:embed="rId9" cstate="print">
                <a:extLst>
                  <a:ext uri="{28A0092B-C50C-407E-A947-70E740481C1C}">
                    <a14:useLocalDpi xmlns:a14="http://schemas.microsoft.com/office/drawing/2010/main" val="0"/>
                  </a:ext>
                </a:extLst>
              </a:blip>
              <a:srcRect l="1962" t="7352" r="388" b="9721"/>
              <a:stretch/>
            </p:blipFill>
            <p:spPr>
              <a:xfrm>
                <a:off x="1606016" y="1663906"/>
                <a:ext cx="1632983" cy="921845"/>
              </a:xfrm>
              <a:prstGeom prst="rect">
                <a:avLst/>
              </a:prstGeom>
            </p:spPr>
          </p:pic>
        </p:grpSp>
      </p:grpSp>
      <p:sp>
        <p:nvSpPr>
          <p:cNvPr id="4" name="矩形 3"/>
          <p:cNvSpPr/>
          <p:nvPr/>
        </p:nvSpPr>
        <p:spPr>
          <a:xfrm>
            <a:off x="1212666" y="2294478"/>
            <a:ext cx="1800493" cy="507831"/>
          </a:xfrm>
          <a:prstGeom prst="rect">
            <a:avLst/>
          </a:prstGeom>
        </p:spPr>
        <p:txBody>
          <a:bodyPr wrap="none">
            <a:spAutoFit/>
          </a:bodyPr>
          <a:lstStyle/>
          <a:p>
            <a:pPr>
              <a:lnSpc>
                <a:spcPct val="150000"/>
              </a:lnSpc>
            </a:pPr>
            <a:r>
              <a:rPr lang="en-US" altLang="zh-TW" dirty="0">
                <a:solidFill>
                  <a:schemeClr val="bg1"/>
                </a:solidFill>
                <a:latin typeface="華康中圓體" panose="020F0509000000000000" pitchFamily="49" charset="-120"/>
                <a:ea typeface="華康中圓體" panose="020F0509000000000000" pitchFamily="49" charset="-120"/>
              </a:rPr>
              <a:t>【</a:t>
            </a:r>
            <a:r>
              <a:rPr lang="zh-TW" altLang="en-US" dirty="0">
                <a:solidFill>
                  <a:schemeClr val="bg1"/>
                </a:solidFill>
                <a:latin typeface="華康中圓體" panose="020F0509000000000000" pitchFamily="49" charset="-120"/>
                <a:ea typeface="華康中圓體" panose="020F0509000000000000" pitchFamily="49" charset="-120"/>
              </a:rPr>
              <a:t>自主讀書會</a:t>
            </a:r>
            <a:r>
              <a:rPr lang="en-US" altLang="zh-TW" dirty="0">
                <a:solidFill>
                  <a:schemeClr val="bg1"/>
                </a:solidFill>
                <a:latin typeface="華康中圓體" panose="020F0509000000000000" pitchFamily="49" charset="-120"/>
                <a:ea typeface="華康中圓體" panose="020F0509000000000000" pitchFamily="49" charset="-120"/>
              </a:rPr>
              <a:t>】</a:t>
            </a:r>
          </a:p>
        </p:txBody>
      </p:sp>
      <p:sp>
        <p:nvSpPr>
          <p:cNvPr id="27" name="文字方塊 26"/>
          <p:cNvSpPr txBox="1"/>
          <p:nvPr/>
        </p:nvSpPr>
        <p:spPr>
          <a:xfrm>
            <a:off x="3907758" y="231104"/>
            <a:ext cx="2621230" cy="400110"/>
          </a:xfrm>
          <a:prstGeom prst="rect">
            <a:avLst/>
          </a:prstGeom>
          <a:noFill/>
        </p:spPr>
        <p:txBody>
          <a:bodyPr wrap="none" rtlCol="0">
            <a:spAutoFit/>
          </a:bodyPr>
          <a:lstStyle/>
          <a:p>
            <a:r>
              <a:rPr lang="zh-TW" altLang="zh-TW" sz="2000" b="1" dirty="0" smtClean="0">
                <a:solidFill>
                  <a:srgbClr val="FF3399"/>
                </a:solidFill>
                <a:latin typeface="華康中圓體" panose="020F0509000000000000" pitchFamily="49" charset="-120"/>
                <a:ea typeface="華康中圓體" panose="020F0509000000000000" pitchFamily="49" charset="-120"/>
              </a:rPr>
              <a:t>大學</a:t>
            </a:r>
            <a:r>
              <a:rPr lang="zh-TW" altLang="zh-TW" sz="2000" b="1" dirty="0">
                <a:solidFill>
                  <a:srgbClr val="FF3399"/>
                </a:solidFill>
                <a:latin typeface="華康中圓體" panose="020F0509000000000000" pitchFamily="49" charset="-120"/>
                <a:ea typeface="華康中圓體" panose="020F0509000000000000" pitchFamily="49" charset="-120"/>
              </a:rPr>
              <a:t>只有在教室學</a:t>
            </a:r>
            <a:r>
              <a:rPr lang="zh-TW" altLang="zh-TW" sz="2000" b="1" dirty="0" smtClean="0">
                <a:solidFill>
                  <a:srgbClr val="FF3399"/>
                </a:solidFill>
                <a:latin typeface="華康中圓體" panose="020F0509000000000000" pitchFamily="49" charset="-120"/>
                <a:ea typeface="華康中圓體" panose="020F0509000000000000" pitchFamily="49" charset="-120"/>
              </a:rPr>
              <a:t>嗎</a:t>
            </a:r>
            <a:r>
              <a:rPr lang="en-US" altLang="zh-TW" sz="2000" b="1" dirty="0" smtClean="0">
                <a:solidFill>
                  <a:srgbClr val="FF3399"/>
                </a:solidFill>
                <a:latin typeface="華康中圓體" panose="020F0509000000000000" pitchFamily="49" charset="-120"/>
                <a:ea typeface="華康中圓體" panose="020F0509000000000000" pitchFamily="49" charset="-120"/>
              </a:rPr>
              <a:t>?</a:t>
            </a:r>
            <a:endParaRPr lang="zh-TW" altLang="en-US" sz="2000" b="1" dirty="0">
              <a:solidFill>
                <a:srgbClr val="FF3399"/>
              </a:solidFill>
              <a:latin typeface="華康中圓體" panose="020F0509000000000000" pitchFamily="49" charset="-120"/>
              <a:ea typeface="華康中圓體" panose="020F0509000000000000" pitchFamily="49" charset="-120"/>
            </a:endParaRPr>
          </a:p>
        </p:txBody>
      </p:sp>
      <p:sp>
        <p:nvSpPr>
          <p:cNvPr id="28" name="Line 11"/>
          <p:cNvSpPr>
            <a:spLocks noChangeShapeType="1"/>
          </p:cNvSpPr>
          <p:nvPr/>
        </p:nvSpPr>
        <p:spPr bwMode="auto">
          <a:xfrm flipH="1" flipV="1">
            <a:off x="3747440" y="697902"/>
            <a:ext cx="5689523" cy="3434"/>
          </a:xfrm>
          <a:prstGeom prst="line">
            <a:avLst/>
          </a:prstGeom>
          <a:noFill/>
          <a:ln w="25400">
            <a:solidFill>
              <a:schemeClr val="bg1">
                <a:lumMod val="65000"/>
              </a:schemeClr>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latin typeface="華康中圓體" panose="020F0509000000000000" pitchFamily="49" charset="-120"/>
              <a:ea typeface="華康中圓體" panose="020F0509000000000000" pitchFamily="49" charset="-120"/>
            </a:endParaRPr>
          </a:p>
        </p:txBody>
      </p:sp>
      <p:pic>
        <p:nvPicPr>
          <p:cNvPr id="29" name="圖片 2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013159" y="101476"/>
            <a:ext cx="679274" cy="681718"/>
          </a:xfrm>
          <a:prstGeom prst="rect">
            <a:avLst/>
          </a:prstGeom>
        </p:spPr>
      </p:pic>
    </p:spTree>
    <p:extLst>
      <p:ext uri="{BB962C8B-B14F-4D97-AF65-F5344CB8AC3E}">
        <p14:creationId xmlns:p14="http://schemas.microsoft.com/office/powerpoint/2010/main" val="11275838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圖片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981" y="172009"/>
            <a:ext cx="2490991" cy="660303"/>
          </a:xfrm>
          <a:prstGeom prst="rect">
            <a:avLst/>
          </a:prstGeom>
        </p:spPr>
      </p:pic>
      <p:sp>
        <p:nvSpPr>
          <p:cNvPr id="14" name="文字方塊 13"/>
          <p:cNvSpPr txBox="1"/>
          <p:nvPr/>
        </p:nvSpPr>
        <p:spPr>
          <a:xfrm>
            <a:off x="661630" y="1121745"/>
            <a:ext cx="3134191" cy="1631216"/>
          </a:xfrm>
          <a:prstGeom prst="rect">
            <a:avLst/>
          </a:prstGeom>
          <a:noFill/>
        </p:spPr>
        <p:txBody>
          <a:bodyPr wrap="none" rtlCol="0">
            <a:spAutoFit/>
          </a:bodyPr>
          <a:lstStyle/>
          <a:p>
            <a:r>
              <a:rPr lang="en-US" altLang="zh-TW" sz="2000" b="1" dirty="0" smtClean="0">
                <a:latin typeface="華康中圓體" panose="020F0509000000000000" pitchFamily="49" charset="-120"/>
                <a:ea typeface="華康中圓體" panose="020F0509000000000000" pitchFamily="49" charset="-120"/>
              </a:rPr>
              <a:t>(6)</a:t>
            </a:r>
            <a:r>
              <a:rPr lang="zh-TW" altLang="en-US" sz="2000" b="1" dirty="0" smtClean="0">
                <a:latin typeface="華康中圓體" panose="020F0509000000000000" pitchFamily="49" charset="-120"/>
                <a:ea typeface="華康中圓體" panose="020F0509000000000000" pitchFamily="49" charset="-120"/>
              </a:rPr>
              <a:t>自學教室、英語聊天室</a:t>
            </a:r>
            <a:endParaRPr lang="zh-TW" altLang="zh-TW" sz="2000" b="1" dirty="0">
              <a:latin typeface="華康中圓體" panose="020F0509000000000000" pitchFamily="49" charset="-120"/>
              <a:ea typeface="華康中圓體" panose="020F0509000000000000" pitchFamily="49" charset="-120"/>
            </a:endParaRPr>
          </a:p>
          <a:p>
            <a:endParaRPr lang="zh-TW" altLang="zh-TW" sz="2000" b="1" dirty="0">
              <a:solidFill>
                <a:srgbClr val="FF0000"/>
              </a:solidFill>
              <a:latin typeface="華康中圓體" panose="020F0509000000000000" pitchFamily="49" charset="-120"/>
              <a:ea typeface="華康中圓體" panose="020F0509000000000000" pitchFamily="49" charset="-120"/>
            </a:endParaRPr>
          </a:p>
          <a:p>
            <a:endParaRPr lang="zh-TW" altLang="en-US" sz="2000" b="1" dirty="0">
              <a:solidFill>
                <a:srgbClr val="FF0000"/>
              </a:solidFill>
              <a:latin typeface="華康中圓體" panose="020F0509000000000000" pitchFamily="49" charset="-120"/>
              <a:ea typeface="華康中圓體" panose="020F0509000000000000" pitchFamily="49" charset="-120"/>
            </a:endParaRPr>
          </a:p>
          <a:p>
            <a:endParaRPr lang="zh-TW" altLang="en-US" sz="2000" b="1" dirty="0">
              <a:solidFill>
                <a:srgbClr val="FF0000"/>
              </a:solidFill>
              <a:latin typeface="華康中圓體" panose="020F0509000000000000" pitchFamily="49" charset="-120"/>
              <a:ea typeface="華康中圓體" panose="020F0509000000000000" pitchFamily="49" charset="-120"/>
            </a:endParaRPr>
          </a:p>
          <a:p>
            <a:endParaRPr lang="zh-TW" altLang="en-US" sz="2000" b="1" dirty="0">
              <a:solidFill>
                <a:srgbClr val="FF0000"/>
              </a:solidFill>
              <a:latin typeface="華康中圓體" panose="020F0509000000000000" pitchFamily="49" charset="-120"/>
              <a:ea typeface="華康中圓體" panose="020F0509000000000000" pitchFamily="49" charset="-120"/>
            </a:endParaRPr>
          </a:p>
        </p:txBody>
      </p:sp>
      <p:pic>
        <p:nvPicPr>
          <p:cNvPr id="11" name="圖片 10" descr="789_4a186071.jpg"/>
          <p:cNvPicPr>
            <a:picLocks noChangeAspect="1"/>
          </p:cNvPicPr>
          <p:nvPr/>
        </p:nvPicPr>
        <p:blipFill>
          <a:blip r:embed="rId4" cstate="print"/>
          <a:stretch>
            <a:fillRect/>
          </a:stretch>
        </p:blipFill>
        <p:spPr>
          <a:xfrm>
            <a:off x="6019799" y="3758993"/>
            <a:ext cx="3952631" cy="2223355"/>
          </a:xfrm>
          <a:prstGeom prst="rect">
            <a:avLst/>
          </a:prstGeom>
        </p:spPr>
      </p:pic>
      <p:pic>
        <p:nvPicPr>
          <p:cNvPr id="12" name="圖片 11" descr="788_286820b6.jpg"/>
          <p:cNvPicPr>
            <a:picLocks noChangeAspect="1"/>
          </p:cNvPicPr>
          <p:nvPr/>
        </p:nvPicPr>
        <p:blipFill>
          <a:blip r:embed="rId5" cstate="print"/>
          <a:stretch>
            <a:fillRect/>
          </a:stretch>
        </p:blipFill>
        <p:spPr>
          <a:xfrm>
            <a:off x="6019800" y="1267698"/>
            <a:ext cx="3945610" cy="2219405"/>
          </a:xfrm>
          <a:prstGeom prst="rect">
            <a:avLst/>
          </a:prstGeom>
        </p:spPr>
      </p:pic>
      <p:sp>
        <p:nvSpPr>
          <p:cNvPr id="15" name="內容版面配置區 14"/>
          <p:cNvSpPr>
            <a:spLocks noGrp="1"/>
          </p:cNvSpPr>
          <p:nvPr>
            <p:ph sz="half" idx="1"/>
          </p:nvPr>
        </p:nvSpPr>
        <p:spPr/>
        <p:txBody>
          <a:bodyPr>
            <a:noAutofit/>
          </a:bodyPr>
          <a:lstStyle/>
          <a:p>
            <a:r>
              <a:rPr lang="zh-TW" altLang="en-US" sz="1800" dirty="0">
                <a:latin typeface="華康中圓體" panose="020F0509000000000000" pitchFamily="49" charset="-120"/>
                <a:ea typeface="華康中圓體" panose="020F0509000000000000" pitchFamily="49" charset="-120"/>
              </a:rPr>
              <a:t>為鼓勵大一學生自主學習，增加學生使用英語的機會，大一共同英文課程於學期中開放樸</a:t>
            </a:r>
            <a:r>
              <a:rPr lang="en-US" altLang="zh-TW" sz="1800" dirty="0">
                <a:latin typeface="華康中圓體" panose="020F0509000000000000" pitchFamily="49" charset="-120"/>
                <a:ea typeface="華康中圓體" panose="020F0509000000000000" pitchFamily="49" charset="-120"/>
              </a:rPr>
              <a:t>101</a:t>
            </a:r>
            <a:r>
              <a:rPr lang="zh-TW" altLang="en-US" sz="1800" dirty="0">
                <a:latin typeface="華康中圓體" panose="020F0509000000000000" pitchFamily="49" charset="-120"/>
                <a:ea typeface="華康中圓體" panose="020F0509000000000000" pitchFamily="49" charset="-120"/>
              </a:rPr>
              <a:t>英語自學教室及英語聊天室供全校學生使用。</a:t>
            </a:r>
          </a:p>
          <a:p>
            <a:r>
              <a:rPr lang="zh-TW" altLang="en-US" sz="1800" dirty="0">
                <a:latin typeface="華康中圓體" panose="020F0509000000000000" pitchFamily="49" charset="-120"/>
                <a:ea typeface="華康中圓體" panose="020F0509000000000000" pitchFamily="49" charset="-120"/>
              </a:rPr>
              <a:t>自學教室提供相關軟體學習資源，有經典影片影集、英語檢定模擬題庫、互動式學習軟體</a:t>
            </a:r>
            <a:r>
              <a:rPr lang="zh-TW" altLang="en-US" sz="1800" dirty="0" smtClean="0">
                <a:latin typeface="華康中圓體" panose="020F0509000000000000" pitchFamily="49" charset="-120"/>
                <a:ea typeface="華康中圓體" panose="020F0509000000000000" pitchFamily="49" charset="-120"/>
              </a:rPr>
              <a:t>等。</a:t>
            </a:r>
            <a:endParaRPr lang="zh-TW" altLang="en-US" sz="1800" dirty="0">
              <a:latin typeface="華康中圓體" panose="020F0509000000000000" pitchFamily="49" charset="-120"/>
              <a:ea typeface="華康中圓體" panose="020F0509000000000000" pitchFamily="49" charset="-120"/>
            </a:endParaRPr>
          </a:p>
          <a:p>
            <a:r>
              <a:rPr lang="zh-TW" altLang="en-US" sz="1800" dirty="0">
                <a:latin typeface="華康中圓體" panose="020F0509000000000000" pitchFamily="49" charset="-120"/>
                <a:ea typeface="華康中圓體" panose="020F0509000000000000" pitchFamily="49" charset="-120"/>
              </a:rPr>
              <a:t>英語聊天室由英語口語能力優良學生或外籍生擔任</a:t>
            </a:r>
            <a:r>
              <a:rPr lang="en-US" altLang="zh-TW" sz="1800" dirty="0" smtClean="0">
                <a:latin typeface="華康中圓體" panose="020F0509000000000000" pitchFamily="49" charset="-120"/>
                <a:ea typeface="華康中圓體" panose="020F0509000000000000" pitchFamily="49" charset="-120"/>
              </a:rPr>
              <a:t>tutor</a:t>
            </a:r>
            <a:r>
              <a:rPr lang="zh-TW" altLang="en-US" sz="1800" dirty="0" smtClean="0">
                <a:latin typeface="華康中圓體" panose="020F0509000000000000" pitchFamily="49" charset="-120"/>
                <a:ea typeface="華康中圓體" panose="020F0509000000000000" pitchFamily="49" charset="-120"/>
              </a:rPr>
              <a:t>，進行</a:t>
            </a:r>
            <a:r>
              <a:rPr lang="zh-TW" altLang="en-US" sz="1800" dirty="0">
                <a:latin typeface="華康中圓體" panose="020F0509000000000000" pitchFamily="49" charset="-120"/>
                <a:ea typeface="華康中圓體" panose="020F0509000000000000" pitchFamily="49" charset="-120"/>
              </a:rPr>
              <a:t>一對一或一對多的英語聊天</a:t>
            </a:r>
            <a:r>
              <a:rPr lang="zh-TW" altLang="en-US" sz="1800" dirty="0" smtClean="0">
                <a:latin typeface="華康中圓體" panose="020F0509000000000000" pitchFamily="49" charset="-120"/>
                <a:ea typeface="華康中圓體" panose="020F0509000000000000" pitchFamily="49" charset="-120"/>
              </a:rPr>
              <a:t>，練習口語表達。</a:t>
            </a:r>
            <a:endParaRPr lang="zh-TW" altLang="en-US" sz="1800" dirty="0">
              <a:latin typeface="華康中圓體" panose="020F0509000000000000" pitchFamily="49" charset="-120"/>
              <a:ea typeface="華康中圓體" panose="020F0509000000000000" pitchFamily="49" charset="-120"/>
            </a:endParaRPr>
          </a:p>
          <a:p>
            <a:r>
              <a:rPr lang="zh-TW" altLang="en-US" sz="1800" dirty="0">
                <a:latin typeface="華康中圓體" panose="020F0509000000000000" pitchFamily="49" charset="-120"/>
                <a:ea typeface="華康中圓體" panose="020F0509000000000000" pitchFamily="49" charset="-120"/>
              </a:rPr>
              <a:t>校本部英語聊天室位於樸</a:t>
            </a:r>
            <a:r>
              <a:rPr lang="en-US" altLang="zh-TW" sz="1800" dirty="0">
                <a:latin typeface="華康中圓體" panose="020F0509000000000000" pitchFamily="49" charset="-120"/>
                <a:ea typeface="華康中圓體" panose="020F0509000000000000" pitchFamily="49" charset="-120"/>
              </a:rPr>
              <a:t>102</a:t>
            </a:r>
            <a:r>
              <a:rPr lang="zh-TW" altLang="en-US" sz="1800" dirty="0">
                <a:latin typeface="華康中圓體" panose="020F0509000000000000" pitchFamily="49" charset="-120"/>
                <a:ea typeface="華康中圓體" panose="020F0509000000000000" pitchFamily="49" charset="-120"/>
              </a:rPr>
              <a:t>與樸</a:t>
            </a:r>
            <a:r>
              <a:rPr lang="en-US" altLang="zh-TW" sz="1800" dirty="0">
                <a:latin typeface="華康中圓體" panose="020F0509000000000000" pitchFamily="49" charset="-120"/>
                <a:ea typeface="華康中圓體" panose="020F0509000000000000" pitchFamily="49" charset="-120"/>
              </a:rPr>
              <a:t>103</a:t>
            </a:r>
            <a:r>
              <a:rPr lang="zh-TW" altLang="en-US" sz="1800" dirty="0">
                <a:latin typeface="華康中圓體" panose="020F0509000000000000" pitchFamily="49" charset="-120"/>
                <a:ea typeface="華康中圓體" panose="020F0509000000000000" pitchFamily="49" charset="-120"/>
              </a:rPr>
              <a:t>之間，公館分部也有英語聊天室，位於分部圖書館三樓的</a:t>
            </a:r>
            <a:r>
              <a:rPr lang="en-US" altLang="zh-TW" sz="1800" dirty="0">
                <a:latin typeface="華康中圓體" panose="020F0509000000000000" pitchFamily="49" charset="-120"/>
                <a:ea typeface="華康中圓體" panose="020F0509000000000000" pitchFamily="49" charset="-120"/>
              </a:rPr>
              <a:t>SMILE</a:t>
            </a:r>
            <a:r>
              <a:rPr lang="zh-TW" altLang="en-US" sz="1800" dirty="0">
                <a:latin typeface="華康中圓體" panose="020F0509000000000000" pitchFamily="49" charset="-120"/>
                <a:ea typeface="華康中圓體" panose="020F0509000000000000" pitchFamily="49" charset="-120"/>
              </a:rPr>
              <a:t>多元學習區。</a:t>
            </a:r>
          </a:p>
        </p:txBody>
      </p:sp>
      <p:sp>
        <p:nvSpPr>
          <p:cNvPr id="13" name="文字方塊 12"/>
          <p:cNvSpPr txBox="1"/>
          <p:nvPr/>
        </p:nvSpPr>
        <p:spPr>
          <a:xfrm>
            <a:off x="3907758" y="231104"/>
            <a:ext cx="2621230" cy="400110"/>
          </a:xfrm>
          <a:prstGeom prst="rect">
            <a:avLst/>
          </a:prstGeom>
          <a:noFill/>
        </p:spPr>
        <p:txBody>
          <a:bodyPr wrap="none" rtlCol="0">
            <a:spAutoFit/>
          </a:bodyPr>
          <a:lstStyle/>
          <a:p>
            <a:r>
              <a:rPr lang="zh-TW" altLang="zh-TW" sz="2000" b="1" dirty="0" smtClean="0">
                <a:solidFill>
                  <a:srgbClr val="FF3399"/>
                </a:solidFill>
                <a:latin typeface="華康中圓體" panose="020F0509000000000000" pitchFamily="49" charset="-120"/>
                <a:ea typeface="華康中圓體" panose="020F0509000000000000" pitchFamily="49" charset="-120"/>
              </a:rPr>
              <a:t>大學</a:t>
            </a:r>
            <a:r>
              <a:rPr lang="zh-TW" altLang="zh-TW" sz="2000" b="1" dirty="0">
                <a:solidFill>
                  <a:srgbClr val="FF3399"/>
                </a:solidFill>
                <a:latin typeface="華康中圓體" panose="020F0509000000000000" pitchFamily="49" charset="-120"/>
                <a:ea typeface="華康中圓體" panose="020F0509000000000000" pitchFamily="49" charset="-120"/>
              </a:rPr>
              <a:t>只有在教室學</a:t>
            </a:r>
            <a:r>
              <a:rPr lang="zh-TW" altLang="zh-TW" sz="2000" b="1" dirty="0" smtClean="0">
                <a:solidFill>
                  <a:srgbClr val="FF3399"/>
                </a:solidFill>
                <a:latin typeface="華康中圓體" panose="020F0509000000000000" pitchFamily="49" charset="-120"/>
                <a:ea typeface="華康中圓體" panose="020F0509000000000000" pitchFamily="49" charset="-120"/>
              </a:rPr>
              <a:t>嗎</a:t>
            </a:r>
            <a:r>
              <a:rPr lang="en-US" altLang="zh-TW" sz="2000" b="1" dirty="0" smtClean="0">
                <a:solidFill>
                  <a:srgbClr val="FF3399"/>
                </a:solidFill>
                <a:latin typeface="華康中圓體" panose="020F0509000000000000" pitchFamily="49" charset="-120"/>
                <a:ea typeface="華康中圓體" panose="020F0509000000000000" pitchFamily="49" charset="-120"/>
              </a:rPr>
              <a:t>?</a:t>
            </a:r>
            <a:endParaRPr lang="zh-TW" altLang="en-US" sz="2000" b="1" dirty="0">
              <a:solidFill>
                <a:srgbClr val="FF3399"/>
              </a:solidFill>
              <a:latin typeface="華康中圓體" panose="020F0509000000000000" pitchFamily="49" charset="-120"/>
              <a:ea typeface="華康中圓體" panose="020F0509000000000000" pitchFamily="49" charset="-120"/>
            </a:endParaRPr>
          </a:p>
        </p:txBody>
      </p:sp>
      <p:sp>
        <p:nvSpPr>
          <p:cNvPr id="17" name="Line 11"/>
          <p:cNvSpPr>
            <a:spLocks noChangeShapeType="1"/>
          </p:cNvSpPr>
          <p:nvPr/>
        </p:nvSpPr>
        <p:spPr bwMode="auto">
          <a:xfrm flipH="1" flipV="1">
            <a:off x="3747440" y="697902"/>
            <a:ext cx="5689523" cy="3434"/>
          </a:xfrm>
          <a:prstGeom prst="line">
            <a:avLst/>
          </a:prstGeom>
          <a:noFill/>
          <a:ln w="25400">
            <a:solidFill>
              <a:schemeClr val="bg1">
                <a:lumMod val="65000"/>
              </a:schemeClr>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latin typeface="華康中圓體" panose="020F0509000000000000" pitchFamily="49" charset="-120"/>
              <a:ea typeface="華康中圓體" panose="020F0509000000000000" pitchFamily="49" charset="-120"/>
            </a:endParaRPr>
          </a:p>
        </p:txBody>
      </p:sp>
      <p:pic>
        <p:nvPicPr>
          <p:cNvPr id="18" name="圖片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13159" y="101476"/>
            <a:ext cx="679274" cy="681718"/>
          </a:xfrm>
          <a:prstGeom prst="rect">
            <a:avLst/>
          </a:prstGeom>
        </p:spPr>
      </p:pic>
    </p:spTree>
    <p:extLst>
      <p:ext uri="{BB962C8B-B14F-4D97-AF65-F5344CB8AC3E}">
        <p14:creationId xmlns:p14="http://schemas.microsoft.com/office/powerpoint/2010/main" val="11468151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p:cNvSpPr txBox="1"/>
          <p:nvPr/>
        </p:nvSpPr>
        <p:spPr>
          <a:xfrm>
            <a:off x="3907758" y="231104"/>
            <a:ext cx="2621230" cy="400110"/>
          </a:xfrm>
          <a:prstGeom prst="rect">
            <a:avLst/>
          </a:prstGeom>
          <a:noFill/>
        </p:spPr>
        <p:txBody>
          <a:bodyPr wrap="none" rtlCol="0">
            <a:spAutoFit/>
          </a:bodyPr>
          <a:lstStyle/>
          <a:p>
            <a:r>
              <a:rPr lang="zh-TW" altLang="zh-TW" sz="2000" b="1" dirty="0" smtClean="0">
                <a:solidFill>
                  <a:srgbClr val="FF3399"/>
                </a:solidFill>
                <a:latin typeface="華康中圓體" panose="020F0509000000000000" pitchFamily="49" charset="-120"/>
                <a:ea typeface="華康中圓體" panose="020F0509000000000000" pitchFamily="49" charset="-120"/>
              </a:rPr>
              <a:t>大學</a:t>
            </a:r>
            <a:r>
              <a:rPr lang="zh-TW" altLang="zh-TW" sz="2000" b="1" dirty="0">
                <a:solidFill>
                  <a:srgbClr val="FF3399"/>
                </a:solidFill>
                <a:latin typeface="華康中圓體" panose="020F0509000000000000" pitchFamily="49" charset="-120"/>
                <a:ea typeface="華康中圓體" panose="020F0509000000000000" pitchFamily="49" charset="-120"/>
              </a:rPr>
              <a:t>只有在教室學</a:t>
            </a:r>
            <a:r>
              <a:rPr lang="zh-TW" altLang="zh-TW" sz="2000" b="1" dirty="0" smtClean="0">
                <a:solidFill>
                  <a:srgbClr val="FF3399"/>
                </a:solidFill>
                <a:latin typeface="華康中圓體" panose="020F0509000000000000" pitchFamily="49" charset="-120"/>
                <a:ea typeface="華康中圓體" panose="020F0509000000000000" pitchFamily="49" charset="-120"/>
              </a:rPr>
              <a:t>嗎</a:t>
            </a:r>
            <a:r>
              <a:rPr lang="en-US" altLang="zh-TW" sz="2000" b="1" dirty="0" smtClean="0">
                <a:solidFill>
                  <a:srgbClr val="FF3399"/>
                </a:solidFill>
                <a:latin typeface="華康中圓體" panose="020F0509000000000000" pitchFamily="49" charset="-120"/>
                <a:ea typeface="華康中圓體" panose="020F0509000000000000" pitchFamily="49" charset="-120"/>
              </a:rPr>
              <a:t>?</a:t>
            </a:r>
            <a:endParaRPr lang="zh-TW" altLang="en-US" sz="2000" b="1" dirty="0">
              <a:solidFill>
                <a:srgbClr val="FF3399"/>
              </a:solidFill>
              <a:latin typeface="華康中圓體" panose="020F0509000000000000" pitchFamily="49" charset="-120"/>
              <a:ea typeface="華康中圓體" panose="020F0509000000000000" pitchFamily="49" charset="-120"/>
            </a:endParaRPr>
          </a:p>
        </p:txBody>
      </p:sp>
      <p:sp>
        <p:nvSpPr>
          <p:cNvPr id="9" name="Line 11"/>
          <p:cNvSpPr>
            <a:spLocks noChangeShapeType="1"/>
          </p:cNvSpPr>
          <p:nvPr/>
        </p:nvSpPr>
        <p:spPr bwMode="auto">
          <a:xfrm flipH="1" flipV="1">
            <a:off x="3747440" y="697902"/>
            <a:ext cx="5689523" cy="3434"/>
          </a:xfrm>
          <a:prstGeom prst="line">
            <a:avLst/>
          </a:prstGeom>
          <a:noFill/>
          <a:ln w="25400">
            <a:solidFill>
              <a:schemeClr val="bg1">
                <a:lumMod val="65000"/>
              </a:schemeClr>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latin typeface="華康中圓體" panose="020F0509000000000000" pitchFamily="49" charset="-120"/>
              <a:ea typeface="華康中圓體" panose="020F0509000000000000" pitchFamily="49" charset="-120"/>
            </a:endParaRPr>
          </a:p>
        </p:txBody>
      </p:sp>
      <p:pic>
        <p:nvPicPr>
          <p:cNvPr id="10" name="圖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13159" y="101476"/>
            <a:ext cx="679274" cy="681718"/>
          </a:xfrm>
          <a:prstGeom prst="rect">
            <a:avLst/>
          </a:prstGeom>
        </p:spPr>
      </p:pic>
      <p:pic>
        <p:nvPicPr>
          <p:cNvPr id="23" name="圖片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981" y="172009"/>
            <a:ext cx="2490991" cy="660303"/>
          </a:xfrm>
          <a:prstGeom prst="rect">
            <a:avLst/>
          </a:prstGeom>
        </p:spPr>
      </p:pic>
      <p:sp>
        <p:nvSpPr>
          <p:cNvPr id="2" name="矩形 1"/>
          <p:cNvSpPr/>
          <p:nvPr/>
        </p:nvSpPr>
        <p:spPr>
          <a:xfrm>
            <a:off x="865393" y="1737353"/>
            <a:ext cx="10606171" cy="2308324"/>
          </a:xfrm>
          <a:prstGeom prst="rect">
            <a:avLst/>
          </a:prstGeom>
        </p:spPr>
        <p:txBody>
          <a:bodyPr wrap="square">
            <a:spAutoFit/>
          </a:bodyPr>
          <a:lstStyle/>
          <a:p>
            <a:pPr marL="285750" indent="-285750">
              <a:buFont typeface="Wingdings" panose="05000000000000000000" pitchFamily="2" charset="2"/>
              <a:buChar char="l"/>
            </a:pPr>
            <a:r>
              <a:rPr lang="zh-TW" altLang="en-US" dirty="0" smtClean="0">
                <a:latin typeface="華康中圓體" panose="020F0509000000000000" pitchFamily="49" charset="-120"/>
                <a:ea typeface="華康中圓體" panose="020F0509000000000000" pitchFamily="49" charset="-120"/>
              </a:rPr>
              <a:t>研討會、</a:t>
            </a:r>
            <a:r>
              <a:rPr lang="zh-TW" altLang="en-US" dirty="0">
                <a:latin typeface="華康中圓體" panose="020F0509000000000000" pitchFamily="49" charset="-120"/>
                <a:ea typeface="華康中圓體" panose="020F0509000000000000" pitchFamily="49" charset="-120"/>
              </a:rPr>
              <a:t>工作</a:t>
            </a:r>
            <a:r>
              <a:rPr lang="zh-TW" altLang="en-US" dirty="0" smtClean="0">
                <a:latin typeface="華康中圓體" panose="020F0509000000000000" pitchFamily="49" charset="-120"/>
                <a:ea typeface="華康中圓體" panose="020F0509000000000000" pitchFamily="49" charset="-120"/>
              </a:rPr>
              <a:t>坊、講座</a:t>
            </a:r>
            <a:endParaRPr lang="en-US" altLang="zh-TW" dirty="0">
              <a:latin typeface="華康中圓體" panose="020F0509000000000000" pitchFamily="49" charset="-120"/>
              <a:ea typeface="華康中圓體" panose="020F0509000000000000" pitchFamily="49" charset="-120"/>
            </a:endParaRPr>
          </a:p>
          <a:p>
            <a:pPr marL="285750" indent="-285750">
              <a:buFont typeface="Wingdings" panose="05000000000000000000" pitchFamily="2" charset="2"/>
              <a:buChar char="l"/>
            </a:pPr>
            <a:endParaRPr lang="en-US" altLang="zh-TW" dirty="0" smtClean="0">
              <a:latin typeface="華康中圓體" panose="020F0509000000000000" pitchFamily="49" charset="-120"/>
              <a:ea typeface="華康中圓體" panose="020F0509000000000000" pitchFamily="49" charset="-120"/>
            </a:endParaRPr>
          </a:p>
          <a:p>
            <a:r>
              <a:rPr lang="zh-TW" altLang="en-US" dirty="0" smtClean="0">
                <a:latin typeface="華康中圓體" panose="020F0509000000000000" pitchFamily="49" charset="-120"/>
                <a:ea typeface="華康中圓體" panose="020F0509000000000000" pitchFamily="49" charset="-120"/>
              </a:rPr>
              <a:t>目不暇給，豐富多元的研討會、工作坊、講座，每天在校園各種場合舉辦，別猶豫，走進去參加，學到賺到，這才是大學生活。</a:t>
            </a:r>
            <a:endParaRPr lang="en-US" altLang="zh-TW" dirty="0" smtClean="0">
              <a:latin typeface="華康中圓體" panose="020F0509000000000000" pitchFamily="49" charset="-120"/>
              <a:ea typeface="華康中圓體" panose="020F0509000000000000" pitchFamily="49" charset="-120"/>
            </a:endParaRPr>
          </a:p>
          <a:p>
            <a:endParaRPr lang="en-US" altLang="zh-TW" dirty="0">
              <a:latin typeface="華康中圓體" panose="020F0509000000000000" pitchFamily="49" charset="-120"/>
              <a:ea typeface="華康中圓體" panose="020F0509000000000000" pitchFamily="49" charset="-120"/>
            </a:endParaRPr>
          </a:p>
          <a:p>
            <a:pPr marL="285750" indent="-285750">
              <a:buFont typeface="Wingdings" panose="05000000000000000000" pitchFamily="2" charset="2"/>
              <a:buChar char="l"/>
            </a:pPr>
            <a:r>
              <a:rPr lang="zh-TW" altLang="en-US" dirty="0" smtClean="0">
                <a:latin typeface="華康中圓體" panose="020F0509000000000000" pitchFamily="49" charset="-120"/>
                <a:ea typeface="華康中圓體" panose="020F0509000000000000" pitchFamily="49" charset="-120"/>
              </a:rPr>
              <a:t>產業實習</a:t>
            </a:r>
            <a:endParaRPr lang="en-US" altLang="zh-TW" dirty="0" smtClean="0">
              <a:latin typeface="華康中圓體" panose="020F0509000000000000" pitchFamily="49" charset="-120"/>
              <a:ea typeface="華康中圓體" panose="020F0509000000000000" pitchFamily="49" charset="-120"/>
            </a:endParaRPr>
          </a:p>
          <a:p>
            <a:endParaRPr lang="en-US" altLang="zh-TW" dirty="0" smtClean="0">
              <a:latin typeface="華康中圓體" panose="020F0509000000000000" pitchFamily="49" charset="-120"/>
              <a:ea typeface="華康中圓體" panose="020F0509000000000000" pitchFamily="49" charset="-120"/>
            </a:endParaRPr>
          </a:p>
          <a:p>
            <a:r>
              <a:rPr lang="zh-TW" altLang="en-US" dirty="0" smtClean="0">
                <a:latin typeface="華康中圓體" panose="020F0509000000000000" pitchFamily="49" charset="-120"/>
                <a:ea typeface="華康中圓體" panose="020F0509000000000000" pitchFamily="49" charset="-120"/>
              </a:rPr>
              <a:t>實務印證理論，學與用合一，才會產生學習興趣，或出國或下工廠，請大膽的走出校園實習去。</a:t>
            </a:r>
            <a:endParaRPr lang="zh-TW" altLang="en-US" dirty="0"/>
          </a:p>
        </p:txBody>
      </p:sp>
    </p:spTree>
    <p:extLst>
      <p:ext uri="{BB962C8B-B14F-4D97-AF65-F5344CB8AC3E}">
        <p14:creationId xmlns:p14="http://schemas.microsoft.com/office/powerpoint/2010/main" val="27410383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圖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06962" y="5960359"/>
            <a:ext cx="2761307" cy="731958"/>
          </a:xfrm>
          <a:prstGeom prst="rect">
            <a:avLst/>
          </a:prstGeom>
        </p:spPr>
      </p:pic>
      <p:pic>
        <p:nvPicPr>
          <p:cNvPr id="8" name="圖片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90710" y="5056427"/>
            <a:ext cx="857433" cy="835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群組 2"/>
          <p:cNvGrpSpPr/>
          <p:nvPr/>
        </p:nvGrpSpPr>
        <p:grpSpPr>
          <a:xfrm>
            <a:off x="1860736" y="3121506"/>
            <a:ext cx="8826879" cy="924775"/>
            <a:chOff x="1466661" y="3263214"/>
            <a:chExt cx="8678790" cy="581376"/>
          </a:xfrm>
        </p:grpSpPr>
        <p:sp>
          <p:nvSpPr>
            <p:cNvPr id="6" name="WordArt 3"/>
            <p:cNvSpPr>
              <a:spLocks noChangeArrowheads="1" noChangeShapeType="1" noTextEdit="1"/>
            </p:cNvSpPr>
            <p:nvPr/>
          </p:nvSpPr>
          <p:spPr bwMode="gray">
            <a:xfrm>
              <a:off x="1466661" y="3263214"/>
              <a:ext cx="7976103" cy="581376"/>
            </a:xfrm>
            <a:prstGeom prst="rect">
              <a:avLst/>
            </a:prstGeom>
          </p:spPr>
          <p:txBody>
            <a:bodyPr wrap="none" fromWordArt="1">
              <a:prstTxWarp prst="textDeflate">
                <a:avLst>
                  <a:gd name="adj" fmla="val 0"/>
                </a:avLst>
              </a:prstTxWarp>
            </a:bodyPr>
            <a:lstStyle/>
            <a:p>
              <a:pPr algn="ctr"/>
              <a:r>
                <a:rPr lang="en-US" altLang="zh-TW" sz="5400" b="1" kern="10" dirty="0" smtClean="0">
                  <a:ln w="28575">
                    <a:solidFill>
                      <a:schemeClr val="bg1"/>
                    </a:solidFill>
                    <a:round/>
                    <a:headEnd/>
                    <a:tailEnd/>
                  </a:ln>
                  <a:gradFill rotWithShape="1">
                    <a:gsLst>
                      <a:gs pos="0">
                        <a:schemeClr val="hlink"/>
                      </a:gs>
                      <a:gs pos="100000">
                        <a:schemeClr val="tx1"/>
                      </a:gs>
                    </a:gsLst>
                    <a:lin ang="5400000" scaled="1"/>
                  </a:gradFill>
                  <a:effectLst>
                    <a:outerShdw dist="71842" dir="2700000" algn="ctr" rotWithShape="0">
                      <a:schemeClr val="bg2">
                        <a:alpha val="50000"/>
                      </a:schemeClr>
                    </a:outerShdw>
                  </a:effectLst>
                  <a:latin typeface="Verdana"/>
                  <a:cs typeface="Verdana"/>
                </a:rPr>
                <a:t> </a:t>
              </a:r>
              <a:r>
                <a:rPr lang="en-US" altLang="zh-TW" sz="5400" b="1" kern="10" dirty="0">
                  <a:ln w="28575">
                    <a:solidFill>
                      <a:schemeClr val="bg1"/>
                    </a:solidFill>
                    <a:round/>
                    <a:headEnd/>
                    <a:tailEnd/>
                  </a:ln>
                  <a:gradFill rotWithShape="1">
                    <a:gsLst>
                      <a:gs pos="0">
                        <a:schemeClr val="hlink"/>
                      </a:gs>
                      <a:gs pos="100000">
                        <a:schemeClr val="tx1"/>
                      </a:gs>
                    </a:gsLst>
                    <a:lin ang="5400000" scaled="1"/>
                  </a:gradFill>
                  <a:effectLst>
                    <a:outerShdw dist="71842" dir="2700000" algn="ctr" rotWithShape="0">
                      <a:schemeClr val="bg2">
                        <a:alpha val="50000"/>
                      </a:schemeClr>
                    </a:outerShdw>
                  </a:effectLst>
                  <a:latin typeface="Verdana"/>
                  <a:cs typeface="Verdana"/>
                </a:rPr>
                <a:t>We wish you a great </a:t>
              </a:r>
              <a:r>
                <a:rPr lang="en-US" altLang="zh-TW" sz="5400" b="1" kern="10" dirty="0" smtClean="0">
                  <a:ln w="28575">
                    <a:solidFill>
                      <a:schemeClr val="bg1"/>
                    </a:solidFill>
                    <a:round/>
                    <a:headEnd/>
                    <a:tailEnd/>
                  </a:ln>
                  <a:gradFill rotWithShape="1">
                    <a:gsLst>
                      <a:gs pos="0">
                        <a:schemeClr val="hlink"/>
                      </a:gs>
                      <a:gs pos="100000">
                        <a:schemeClr val="tx1"/>
                      </a:gs>
                    </a:gsLst>
                    <a:lin ang="5400000" scaled="1"/>
                  </a:gradFill>
                  <a:effectLst>
                    <a:outerShdw dist="71842" dir="2700000" algn="ctr" rotWithShape="0">
                      <a:schemeClr val="bg2">
                        <a:alpha val="50000"/>
                      </a:schemeClr>
                    </a:outerShdw>
                  </a:effectLst>
                  <a:latin typeface="Verdana"/>
                  <a:cs typeface="Verdana"/>
                </a:rPr>
                <a:t>success!</a:t>
              </a:r>
              <a:endParaRPr lang="zh-TW" altLang="en-US" sz="5400" b="1" kern="10" dirty="0">
                <a:ln w="28575">
                  <a:solidFill>
                    <a:schemeClr val="bg1"/>
                  </a:solidFill>
                  <a:round/>
                  <a:headEnd/>
                  <a:tailEnd/>
                </a:ln>
                <a:gradFill rotWithShape="1">
                  <a:gsLst>
                    <a:gs pos="0">
                      <a:schemeClr val="hlink"/>
                    </a:gs>
                    <a:gs pos="100000">
                      <a:schemeClr val="tx1"/>
                    </a:gs>
                  </a:gsLst>
                  <a:lin ang="5400000" scaled="1"/>
                </a:gradFill>
                <a:effectLst>
                  <a:outerShdw dist="71842" dir="2700000" algn="ctr" rotWithShape="0">
                    <a:schemeClr val="bg2">
                      <a:alpha val="50000"/>
                    </a:schemeClr>
                  </a:outerShdw>
                </a:effectLst>
                <a:latin typeface="Verdana"/>
                <a:cs typeface="Verdana"/>
              </a:endParaRPr>
            </a:p>
          </p:txBody>
        </p:sp>
        <p:pic>
          <p:nvPicPr>
            <p:cNvPr id="14" name="圖片 13"/>
            <p:cNvPicPr>
              <a:picLocks noChangeAspect="1"/>
            </p:cNvPicPr>
            <p:nvPr/>
          </p:nvPicPr>
          <p:blipFill rotWithShape="1">
            <a:blip r:embed="rId4" cstate="print">
              <a:extLst>
                <a:ext uri="{28A0092B-C50C-407E-A947-70E740481C1C}">
                  <a14:useLocalDpi xmlns:a14="http://schemas.microsoft.com/office/drawing/2010/main" val="0"/>
                </a:ext>
              </a:extLst>
            </a:blip>
            <a:srcRect l="95079" t="73828" b="5939"/>
            <a:stretch/>
          </p:blipFill>
          <p:spPr>
            <a:xfrm>
              <a:off x="9705312" y="3300133"/>
              <a:ext cx="440139" cy="479795"/>
            </a:xfrm>
            <a:prstGeom prst="rect">
              <a:avLst/>
            </a:prstGeom>
          </p:spPr>
        </p:pic>
      </p:grpSp>
      <p:pic>
        <p:nvPicPr>
          <p:cNvPr id="10" name="圖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92885"/>
            <a:ext cx="4422657" cy="826010"/>
          </a:xfrm>
          <a:prstGeom prst="rect">
            <a:avLst/>
          </a:prstGeom>
        </p:spPr>
      </p:pic>
      <p:sp>
        <p:nvSpPr>
          <p:cNvPr id="2" name="文字方塊 1"/>
          <p:cNvSpPr txBox="1"/>
          <p:nvPr/>
        </p:nvSpPr>
        <p:spPr>
          <a:xfrm>
            <a:off x="2625985" y="1792057"/>
            <a:ext cx="6983681" cy="1077218"/>
          </a:xfrm>
          <a:prstGeom prst="rect">
            <a:avLst/>
          </a:prstGeom>
          <a:noFill/>
        </p:spPr>
        <p:txBody>
          <a:bodyPr wrap="square" rtlCol="0">
            <a:spAutoFit/>
          </a:bodyPr>
          <a:lstStyle/>
          <a:p>
            <a:r>
              <a:rPr lang="zh-TW" altLang="en-US" sz="3200" dirty="0" smtClean="0">
                <a:latin typeface="華康儷金黑" panose="020B0809000000000000" pitchFamily="49" charset="-120"/>
                <a:ea typeface="華康儷金黑" panose="020B0809000000000000" pitchFamily="49" charset="-120"/>
              </a:rPr>
              <a:t>學會</a:t>
            </a:r>
            <a:r>
              <a:rPr lang="zh-TW" altLang="en-US" sz="3200" dirty="0">
                <a:latin typeface="華康儷金黑" panose="020B0809000000000000" pitchFamily="49" charset="-120"/>
                <a:ea typeface="華康儷金黑" panose="020B0809000000000000" pitchFamily="49" charset="-120"/>
              </a:rPr>
              <a:t>思考、選擇，擁有信念、</a:t>
            </a:r>
            <a:r>
              <a:rPr lang="zh-TW" altLang="en-US" sz="3200" dirty="0" smtClean="0">
                <a:latin typeface="華康儷金黑" panose="020B0809000000000000" pitchFamily="49" charset="-120"/>
                <a:ea typeface="華康儷金黑" panose="020B0809000000000000" pitchFamily="49" charset="-120"/>
              </a:rPr>
              <a:t>自由</a:t>
            </a:r>
            <a:endParaRPr lang="en-US" altLang="zh-TW" sz="3200" dirty="0" smtClean="0">
              <a:latin typeface="華康儷金黑" panose="020B0809000000000000" pitchFamily="49" charset="-120"/>
              <a:ea typeface="華康儷金黑" panose="020B0809000000000000" pitchFamily="49" charset="-120"/>
            </a:endParaRPr>
          </a:p>
          <a:p>
            <a:r>
              <a:rPr lang="zh-TW" altLang="en-US" sz="3200" dirty="0">
                <a:latin typeface="華康儷金黑" panose="020B0809000000000000" pitchFamily="49" charset="-120"/>
                <a:ea typeface="華康儷金黑" panose="020B0809000000000000" pitchFamily="49" charset="-120"/>
              </a:rPr>
              <a:t>生涯規劃，從進大學第一天</a:t>
            </a:r>
            <a:r>
              <a:rPr lang="zh-TW" altLang="en-US" sz="3200" dirty="0" smtClean="0">
                <a:latin typeface="華康儷金黑" panose="020B0809000000000000" pitchFamily="49" charset="-120"/>
                <a:ea typeface="華康儷金黑" panose="020B0809000000000000" pitchFamily="49" charset="-120"/>
              </a:rPr>
              <a:t>開始</a:t>
            </a:r>
            <a:r>
              <a:rPr lang="zh-TW" altLang="en-US" sz="3200" dirty="0">
                <a:latin typeface="華康儷金黑" panose="020B0809000000000000" pitchFamily="49" charset="-120"/>
                <a:ea typeface="華康儷金黑" panose="020B0809000000000000" pitchFamily="49" charset="-120"/>
              </a:rPr>
              <a:t>！</a:t>
            </a:r>
          </a:p>
        </p:txBody>
      </p:sp>
    </p:spTree>
    <p:extLst>
      <p:ext uri="{BB962C8B-B14F-4D97-AF65-F5344CB8AC3E}">
        <p14:creationId xmlns:p14="http://schemas.microsoft.com/office/powerpoint/2010/main" val="21143134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字方塊 16"/>
          <p:cNvSpPr txBox="1"/>
          <p:nvPr/>
        </p:nvSpPr>
        <p:spPr>
          <a:xfrm>
            <a:off x="3727272" y="322177"/>
            <a:ext cx="2749471" cy="1015663"/>
          </a:xfrm>
          <a:prstGeom prst="rect">
            <a:avLst/>
          </a:prstGeom>
          <a:noFill/>
        </p:spPr>
        <p:txBody>
          <a:bodyPr wrap="none" rtlCol="0">
            <a:spAutoFit/>
          </a:bodyPr>
          <a:lstStyle/>
          <a:p>
            <a:r>
              <a:rPr lang="zh-TW" altLang="en-US" sz="2000" b="1" dirty="0">
                <a:solidFill>
                  <a:srgbClr val="FF0000"/>
                </a:solidFill>
                <a:latin typeface="華康中圓體" panose="020F0509000000000000" pitchFamily="49" charset="-120"/>
                <a:ea typeface="華康中圓體" panose="020F0509000000000000" pitchFamily="49" charset="-120"/>
              </a:rPr>
              <a:t>大學一定是讀四年嗎</a:t>
            </a:r>
            <a:r>
              <a:rPr lang="en-US" altLang="zh-TW" sz="2000" b="1" dirty="0" smtClean="0">
                <a:solidFill>
                  <a:srgbClr val="FF0000"/>
                </a:solidFill>
                <a:latin typeface="華康中圓體" panose="020F0509000000000000" pitchFamily="49" charset="-120"/>
                <a:ea typeface="華康中圓體" panose="020F0509000000000000" pitchFamily="49" charset="-120"/>
              </a:rPr>
              <a:t>?</a:t>
            </a:r>
            <a:r>
              <a:rPr lang="zh-TW" altLang="en-US" sz="2000" b="1" dirty="0" smtClean="0">
                <a:latin typeface="華康中圓體" panose="020F0509000000000000" pitchFamily="49" charset="-120"/>
                <a:ea typeface="華康中圓體" panose="020F0509000000000000" pitchFamily="49" charset="-120"/>
              </a:rPr>
              <a:t> </a:t>
            </a:r>
            <a:endParaRPr lang="zh-TW" altLang="en-US" sz="2000" b="1" dirty="0">
              <a:latin typeface="華康中圓體" panose="020F0509000000000000" pitchFamily="49" charset="-120"/>
              <a:ea typeface="華康中圓體" panose="020F0509000000000000" pitchFamily="49" charset="-120"/>
            </a:endParaRPr>
          </a:p>
          <a:p>
            <a:endParaRPr lang="zh-TW" altLang="en-US" sz="2000" b="1" dirty="0">
              <a:solidFill>
                <a:srgbClr val="FF6699"/>
              </a:solidFill>
              <a:latin typeface="華康中圓體" panose="020F0509000000000000" pitchFamily="49" charset="-120"/>
              <a:ea typeface="華康中圓體" panose="020F0509000000000000" pitchFamily="49" charset="-120"/>
            </a:endParaRPr>
          </a:p>
          <a:p>
            <a:endParaRPr lang="zh-TW" altLang="en-US" sz="2000" b="1" dirty="0">
              <a:solidFill>
                <a:srgbClr val="FF6699"/>
              </a:solidFill>
              <a:latin typeface="華康中圓體" panose="020F0509000000000000" pitchFamily="49" charset="-120"/>
              <a:ea typeface="華康中圓體" panose="020F0509000000000000" pitchFamily="49" charset="-120"/>
            </a:endParaRPr>
          </a:p>
        </p:txBody>
      </p:sp>
      <p:sp>
        <p:nvSpPr>
          <p:cNvPr id="18" name="Line 11"/>
          <p:cNvSpPr>
            <a:spLocks noChangeShapeType="1"/>
          </p:cNvSpPr>
          <p:nvPr/>
        </p:nvSpPr>
        <p:spPr bwMode="auto">
          <a:xfrm flipH="1">
            <a:off x="3786707" y="746842"/>
            <a:ext cx="3182264" cy="10493"/>
          </a:xfrm>
          <a:prstGeom prst="line">
            <a:avLst/>
          </a:prstGeom>
          <a:noFill/>
          <a:ln w="25400">
            <a:solidFill>
              <a:schemeClr val="bg1">
                <a:lumMod val="65000"/>
              </a:schemeClr>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latin typeface="華康中圓體" panose="020F0509000000000000" pitchFamily="49" charset="-120"/>
              <a:ea typeface="華康中圓體" panose="020F0509000000000000" pitchFamily="49" charset="-120"/>
            </a:endParaRPr>
          </a:p>
        </p:txBody>
      </p:sp>
      <p:pic>
        <p:nvPicPr>
          <p:cNvPr id="19" name="圖片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30585" y="103626"/>
            <a:ext cx="696687" cy="699192"/>
          </a:xfrm>
          <a:prstGeom prst="rect">
            <a:avLst/>
          </a:prstGeom>
        </p:spPr>
      </p:pic>
      <p:pic>
        <p:nvPicPr>
          <p:cNvPr id="21" name="圖片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981" y="172009"/>
            <a:ext cx="2490991" cy="660303"/>
          </a:xfrm>
          <a:prstGeom prst="rect">
            <a:avLst/>
          </a:prstGeom>
        </p:spPr>
      </p:pic>
      <p:grpSp>
        <p:nvGrpSpPr>
          <p:cNvPr id="8" name="群組 7"/>
          <p:cNvGrpSpPr/>
          <p:nvPr/>
        </p:nvGrpSpPr>
        <p:grpSpPr>
          <a:xfrm>
            <a:off x="3378928" y="819329"/>
            <a:ext cx="5501597" cy="5898461"/>
            <a:chOff x="2963393" y="825071"/>
            <a:chExt cx="5501597" cy="5898461"/>
          </a:xfrm>
        </p:grpSpPr>
        <p:pic>
          <p:nvPicPr>
            <p:cNvPr id="6" name="圖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63393" y="825071"/>
              <a:ext cx="5501597" cy="5898461"/>
            </a:xfrm>
            <a:prstGeom prst="rect">
              <a:avLst/>
            </a:prstGeom>
          </p:spPr>
        </p:pic>
        <p:sp>
          <p:nvSpPr>
            <p:cNvPr id="25" name="文字方塊 24"/>
            <p:cNvSpPr txBox="1"/>
            <p:nvPr/>
          </p:nvSpPr>
          <p:spPr>
            <a:xfrm rot="21217348">
              <a:off x="4237624" y="1445081"/>
              <a:ext cx="2282997" cy="646331"/>
            </a:xfrm>
            <a:prstGeom prst="rect">
              <a:avLst/>
            </a:prstGeom>
            <a:noFill/>
          </p:spPr>
          <p:txBody>
            <a:bodyPr wrap="none" rtlCol="0">
              <a:spAutoFit/>
            </a:bodyPr>
            <a:lstStyle/>
            <a:p>
              <a:r>
                <a:rPr lang="zh-TW" altLang="en-US" b="1" dirty="0" smtClean="0">
                  <a:solidFill>
                    <a:srgbClr val="FF0000"/>
                  </a:solidFill>
                  <a:latin typeface="金梅新細圓全字體" panose="02010509060101010101" pitchFamily="49" charset="-120"/>
                  <a:ea typeface="金梅新細圓全字體" panose="02010509060101010101" pitchFamily="49" charset="-120"/>
                </a:rPr>
                <a:t>學長姐分享        </a:t>
              </a:r>
              <a:endParaRPr lang="en-US" altLang="zh-TW" b="1" dirty="0" smtClean="0">
                <a:solidFill>
                  <a:srgbClr val="FF0000"/>
                </a:solidFill>
                <a:latin typeface="金梅新細圓全字體" panose="02010509060101010101" pitchFamily="49" charset="-120"/>
                <a:ea typeface="金梅新細圓全字體" panose="02010509060101010101" pitchFamily="49" charset="-120"/>
              </a:endParaRPr>
            </a:p>
            <a:p>
              <a:endParaRPr lang="zh-TW" altLang="en-US" b="1" dirty="0">
                <a:solidFill>
                  <a:srgbClr val="FF0000"/>
                </a:solidFill>
                <a:latin typeface="金梅新細圓全字體" panose="02010509060101010101" pitchFamily="49" charset="-120"/>
                <a:ea typeface="金梅新細圓全字體" panose="02010509060101010101" pitchFamily="49" charset="-120"/>
              </a:endParaRPr>
            </a:p>
          </p:txBody>
        </p:sp>
        <p:sp>
          <p:nvSpPr>
            <p:cNvPr id="7" name="文字方塊 6"/>
            <p:cNvSpPr txBox="1"/>
            <p:nvPr/>
          </p:nvSpPr>
          <p:spPr>
            <a:xfrm rot="21266219">
              <a:off x="4214541" y="1741203"/>
              <a:ext cx="4036682" cy="4606389"/>
            </a:xfrm>
            <a:prstGeom prst="rect">
              <a:avLst/>
            </a:prstGeom>
            <a:noFill/>
          </p:spPr>
          <p:txBody>
            <a:bodyPr wrap="none" rtlCol="0">
              <a:spAutoFit/>
            </a:bodyPr>
            <a:lstStyle/>
            <a:p>
              <a:pPr>
                <a:lnSpc>
                  <a:spcPts val="2200"/>
                </a:lnSpc>
              </a:pPr>
              <a:r>
                <a:rPr lang="zh-TW" altLang="zh-TW" sz="1200" b="1" dirty="0">
                  <a:latin typeface="華康少女文字 Std W3" panose="04000300000000000000" pitchFamily="82" charset="-120"/>
                  <a:ea typeface="華康少女文字 Std W3" panose="04000300000000000000" pitchFamily="82" charset="-120"/>
                </a:rPr>
                <a:t>提早畢業其實並沒有在規劃中，因為沒有修雙主修</a:t>
              </a:r>
              <a:r>
                <a:rPr lang="zh-TW" altLang="zh-TW" sz="1200" b="1" dirty="0" smtClean="0">
                  <a:latin typeface="華康少女文字 Std W3" panose="04000300000000000000" pitchFamily="82" charset="-120"/>
                  <a:ea typeface="華康少女文字 Std W3" panose="04000300000000000000" pitchFamily="82" charset="-120"/>
                </a:rPr>
                <a:t>、</a:t>
              </a:r>
              <a:endParaRPr lang="en-US" altLang="zh-TW" sz="1200" b="1" dirty="0" smtClean="0">
                <a:latin typeface="華康少女文字 Std W3" panose="04000300000000000000" pitchFamily="82" charset="-120"/>
                <a:ea typeface="華康少女文字 Std W3" panose="04000300000000000000" pitchFamily="82" charset="-120"/>
              </a:endParaRPr>
            </a:p>
            <a:p>
              <a:pPr>
                <a:lnSpc>
                  <a:spcPts val="2200"/>
                </a:lnSpc>
              </a:pPr>
              <a:r>
                <a:rPr lang="zh-TW" altLang="zh-TW" sz="1200" b="1" dirty="0" smtClean="0">
                  <a:latin typeface="華康少女文字 Std W3" panose="04000300000000000000" pitchFamily="82" charset="-120"/>
                  <a:ea typeface="華康少女文字 Std W3" panose="04000300000000000000" pitchFamily="82" charset="-120"/>
                </a:rPr>
                <a:t>輔</a:t>
              </a:r>
              <a:r>
                <a:rPr lang="zh-TW" altLang="zh-TW" sz="1200" b="1" dirty="0">
                  <a:latin typeface="華康少女文字 Std W3" panose="04000300000000000000" pitchFamily="82" charset="-120"/>
                  <a:ea typeface="華康少女文字 Std W3" panose="04000300000000000000" pitchFamily="82" charset="-120"/>
                </a:rPr>
                <a:t>系與教育學程，中規中矩把</a:t>
              </a:r>
              <a:r>
                <a:rPr lang="en-US" altLang="zh-TW" sz="1200" b="1" dirty="0">
                  <a:latin typeface="華康少女文字 Std W3" panose="04000300000000000000" pitchFamily="82" charset="-120"/>
                  <a:ea typeface="華康少女文字 Std W3" panose="04000300000000000000" pitchFamily="82" charset="-120"/>
                </a:rPr>
                <a:t>128</a:t>
              </a:r>
              <a:r>
                <a:rPr lang="zh-TW" altLang="zh-TW" sz="1200" b="1" dirty="0">
                  <a:latin typeface="華康少女文字 Std W3" panose="04000300000000000000" pitchFamily="82" charset="-120"/>
                  <a:ea typeface="華康少女文字 Std W3" panose="04000300000000000000" pitchFamily="82" charset="-120"/>
                </a:rPr>
                <a:t>學分修完，在進入</a:t>
              </a:r>
              <a:r>
                <a:rPr lang="zh-TW" altLang="zh-TW" sz="1200" b="1" dirty="0" smtClean="0">
                  <a:latin typeface="華康少女文字 Std W3" panose="04000300000000000000" pitchFamily="82" charset="-120"/>
                  <a:ea typeface="華康少女文字 Std W3" panose="04000300000000000000" pitchFamily="82" charset="-120"/>
                </a:rPr>
                <a:t>大</a:t>
              </a:r>
              <a:endParaRPr lang="en-US" altLang="zh-TW" sz="1200" b="1" dirty="0" smtClean="0">
                <a:latin typeface="華康少女文字 Std W3" panose="04000300000000000000" pitchFamily="82" charset="-120"/>
                <a:ea typeface="華康少女文字 Std W3" panose="04000300000000000000" pitchFamily="82" charset="-120"/>
              </a:endParaRPr>
            </a:p>
            <a:p>
              <a:pPr>
                <a:lnSpc>
                  <a:spcPts val="2200"/>
                </a:lnSpc>
              </a:pPr>
              <a:r>
                <a:rPr lang="zh-TW" altLang="zh-TW" sz="1200" b="1" dirty="0" smtClean="0">
                  <a:latin typeface="華康少女文字 Std W3" panose="04000300000000000000" pitchFamily="82" charset="-120"/>
                  <a:ea typeface="華康少女文字 Std W3" panose="04000300000000000000" pitchFamily="82" charset="-120"/>
                </a:rPr>
                <a:t>四</a:t>
              </a:r>
              <a:r>
                <a:rPr lang="zh-TW" altLang="zh-TW" sz="1200" b="1" dirty="0">
                  <a:latin typeface="華康少女文字 Std W3" panose="04000300000000000000" pitchFamily="82" charset="-120"/>
                  <a:ea typeface="華康少女文字 Std W3" panose="04000300000000000000" pitchFamily="82" charset="-120"/>
                </a:rPr>
                <a:t>的時候意識到大四下學期其實只有一門必修，</a:t>
              </a:r>
              <a:r>
                <a:rPr lang="zh-TW" altLang="zh-TW" sz="1200" b="1" dirty="0" smtClean="0">
                  <a:latin typeface="華康少女文字 Std W3" panose="04000300000000000000" pitchFamily="82" charset="-120"/>
                  <a:ea typeface="華康少女文字 Std W3" panose="04000300000000000000" pitchFamily="82" charset="-120"/>
                </a:rPr>
                <a:t>想到</a:t>
              </a:r>
              <a:endParaRPr lang="en-US" altLang="zh-TW" sz="1200" b="1" dirty="0" smtClean="0">
                <a:latin typeface="華康少女文字 Std W3" panose="04000300000000000000" pitchFamily="82" charset="-120"/>
                <a:ea typeface="華康少女文字 Std W3" panose="04000300000000000000" pitchFamily="82" charset="-120"/>
              </a:endParaRPr>
            </a:p>
            <a:p>
              <a:pPr>
                <a:lnSpc>
                  <a:spcPts val="2200"/>
                </a:lnSpc>
              </a:pPr>
              <a:r>
                <a:rPr lang="zh-TW" altLang="zh-TW" sz="1200" b="1" dirty="0" smtClean="0">
                  <a:latin typeface="華康少女文字 Std W3" panose="04000300000000000000" pitchFamily="82" charset="-120"/>
                  <a:ea typeface="華康少女文字 Std W3" panose="04000300000000000000" pitchFamily="82" charset="-120"/>
                </a:rPr>
                <a:t>如果</a:t>
              </a:r>
              <a:r>
                <a:rPr lang="zh-TW" altLang="zh-TW" sz="1200" b="1" dirty="0">
                  <a:latin typeface="華康少女文字 Std W3" panose="04000300000000000000" pitchFamily="82" charset="-120"/>
                  <a:ea typeface="華康少女文字 Std W3" panose="04000300000000000000" pitchFamily="82" charset="-120"/>
                </a:rPr>
                <a:t>要為了這兩學分花這麼多學費實在很不值得，</a:t>
              </a:r>
              <a:r>
                <a:rPr lang="zh-TW" altLang="zh-TW" sz="1200" b="1" dirty="0" smtClean="0">
                  <a:latin typeface="華康少女文字 Std W3" panose="04000300000000000000" pitchFamily="82" charset="-120"/>
                  <a:ea typeface="華康少女文字 Std W3" panose="04000300000000000000" pitchFamily="82" charset="-120"/>
                </a:rPr>
                <a:t>剛</a:t>
              </a:r>
              <a:endParaRPr lang="en-US" altLang="zh-TW" sz="1200" b="1" dirty="0" smtClean="0">
                <a:latin typeface="華康少女文字 Std W3" panose="04000300000000000000" pitchFamily="82" charset="-120"/>
                <a:ea typeface="華康少女文字 Std W3" panose="04000300000000000000" pitchFamily="82" charset="-120"/>
              </a:endParaRPr>
            </a:p>
            <a:p>
              <a:pPr>
                <a:lnSpc>
                  <a:spcPts val="2200"/>
                </a:lnSpc>
              </a:pPr>
              <a:r>
                <a:rPr lang="zh-TW" altLang="zh-TW" sz="1200" b="1" dirty="0" smtClean="0">
                  <a:latin typeface="華康少女文字 Std W3" panose="04000300000000000000" pitchFamily="82" charset="-120"/>
                  <a:ea typeface="華康少女文字 Std W3" panose="04000300000000000000" pitchFamily="82" charset="-120"/>
                </a:rPr>
                <a:t>好</a:t>
              </a:r>
              <a:r>
                <a:rPr lang="zh-TW" altLang="zh-TW" sz="1200" b="1" dirty="0">
                  <a:latin typeface="華康少女文字 Std W3" panose="04000300000000000000" pitchFamily="82" charset="-120"/>
                  <a:ea typeface="華康少女文字 Std W3" panose="04000300000000000000" pitchFamily="82" charset="-120"/>
                </a:rPr>
                <a:t>該門必修課是甲乙兩班上下學期對開，所以我在</a:t>
              </a:r>
              <a:r>
                <a:rPr lang="zh-TW" altLang="zh-TW" sz="1200" b="1" dirty="0" smtClean="0">
                  <a:latin typeface="華康少女文字 Std W3" panose="04000300000000000000" pitchFamily="82" charset="-120"/>
                  <a:ea typeface="華康少女文字 Std W3" panose="04000300000000000000" pitchFamily="82" charset="-120"/>
                </a:rPr>
                <a:t>大</a:t>
              </a:r>
              <a:endParaRPr lang="en-US" altLang="zh-TW" sz="1200" b="1" dirty="0" smtClean="0">
                <a:latin typeface="華康少女文字 Std W3" panose="04000300000000000000" pitchFamily="82" charset="-120"/>
                <a:ea typeface="華康少女文字 Std W3" panose="04000300000000000000" pitchFamily="82" charset="-120"/>
              </a:endParaRPr>
            </a:p>
            <a:p>
              <a:pPr>
                <a:lnSpc>
                  <a:spcPts val="2200"/>
                </a:lnSpc>
              </a:pPr>
              <a:r>
                <a:rPr lang="zh-TW" altLang="zh-TW" sz="1200" b="1" dirty="0" smtClean="0">
                  <a:latin typeface="華康少女文字 Std W3" panose="04000300000000000000" pitchFamily="82" charset="-120"/>
                  <a:ea typeface="華康少女文字 Std W3" panose="04000300000000000000" pitchFamily="82" charset="-120"/>
                </a:rPr>
                <a:t>四</a:t>
              </a:r>
              <a:r>
                <a:rPr lang="zh-TW" altLang="zh-TW" sz="1200" b="1" dirty="0">
                  <a:latin typeface="華康少女文字 Std W3" panose="04000300000000000000" pitchFamily="82" charset="-120"/>
                  <a:ea typeface="華康少女文字 Std W3" panose="04000300000000000000" pitchFamily="82" charset="-120"/>
                </a:rPr>
                <a:t>上就把剩下該修的課修完，並且先和另一班同學</a:t>
              </a:r>
              <a:r>
                <a:rPr lang="zh-TW" altLang="zh-TW" sz="1200" b="1" dirty="0" smtClean="0">
                  <a:latin typeface="華康少女文字 Std W3" panose="04000300000000000000" pitchFamily="82" charset="-120"/>
                  <a:ea typeface="華康少女文字 Std W3" panose="04000300000000000000" pitchFamily="82" charset="-120"/>
                </a:rPr>
                <a:t>一</a:t>
              </a:r>
              <a:endParaRPr lang="en-US" altLang="zh-TW" sz="1200" b="1" dirty="0" smtClean="0">
                <a:latin typeface="華康少女文字 Std W3" panose="04000300000000000000" pitchFamily="82" charset="-120"/>
                <a:ea typeface="華康少女文字 Std W3" panose="04000300000000000000" pitchFamily="82" charset="-120"/>
              </a:endParaRPr>
            </a:p>
            <a:p>
              <a:pPr>
                <a:lnSpc>
                  <a:spcPts val="2200"/>
                </a:lnSpc>
              </a:pPr>
              <a:r>
                <a:rPr lang="zh-TW" altLang="zh-TW" sz="1200" b="1" dirty="0" smtClean="0">
                  <a:latin typeface="華康少女文字 Std W3" panose="04000300000000000000" pitchFamily="82" charset="-120"/>
                  <a:ea typeface="華康少女文字 Std W3" panose="04000300000000000000" pitchFamily="82" charset="-120"/>
                </a:rPr>
                <a:t>起</a:t>
              </a:r>
              <a:r>
                <a:rPr lang="zh-TW" altLang="zh-TW" sz="1200" b="1" dirty="0">
                  <a:latin typeface="華康少女文字 Std W3" panose="04000300000000000000" pitchFamily="82" charset="-120"/>
                  <a:ea typeface="華康少女文字 Std W3" panose="04000300000000000000" pitchFamily="82" charset="-120"/>
                </a:rPr>
                <a:t>修下學期的必修課，於是就順利的在大四上提早</a:t>
              </a:r>
              <a:r>
                <a:rPr lang="zh-TW" altLang="zh-TW" sz="1200" b="1" dirty="0" smtClean="0">
                  <a:latin typeface="華康少女文字 Std W3" panose="04000300000000000000" pitchFamily="82" charset="-120"/>
                  <a:ea typeface="華康少女文字 Std W3" panose="04000300000000000000" pitchFamily="82" charset="-120"/>
                </a:rPr>
                <a:t>畢</a:t>
              </a:r>
              <a:endParaRPr lang="en-US" altLang="zh-TW" sz="1200" b="1" dirty="0" smtClean="0">
                <a:latin typeface="華康少女文字 Std W3" panose="04000300000000000000" pitchFamily="82" charset="-120"/>
                <a:ea typeface="華康少女文字 Std W3" panose="04000300000000000000" pitchFamily="82" charset="-120"/>
              </a:endParaRPr>
            </a:p>
            <a:p>
              <a:pPr>
                <a:lnSpc>
                  <a:spcPts val="2200"/>
                </a:lnSpc>
              </a:pPr>
              <a:r>
                <a:rPr lang="zh-TW" altLang="zh-TW" sz="1200" b="1" dirty="0" smtClean="0">
                  <a:latin typeface="華康少女文字 Std W3" panose="04000300000000000000" pitchFamily="82" charset="-120"/>
                  <a:ea typeface="華康少女文字 Std W3" panose="04000300000000000000" pitchFamily="82" charset="-120"/>
                </a:rPr>
                <a:t>業</a:t>
              </a:r>
              <a:r>
                <a:rPr lang="zh-TW" altLang="zh-TW" sz="1200" b="1" dirty="0">
                  <a:latin typeface="華康少女文字 Std W3" panose="04000300000000000000" pitchFamily="82" charset="-120"/>
                  <a:ea typeface="華康少女文字 Std W3" panose="04000300000000000000" pitchFamily="82" charset="-120"/>
                </a:rPr>
                <a:t>，本來想要放鬆個半年順便準備研究所考試，但</a:t>
              </a:r>
              <a:r>
                <a:rPr lang="zh-TW" altLang="zh-TW" sz="1200" b="1" dirty="0" smtClean="0">
                  <a:latin typeface="華康少女文字 Std W3" panose="04000300000000000000" pitchFamily="82" charset="-120"/>
                  <a:ea typeface="華康少女文字 Std W3" panose="04000300000000000000" pitchFamily="82" charset="-120"/>
                </a:rPr>
                <a:t>又</a:t>
              </a:r>
              <a:endParaRPr lang="en-US" altLang="zh-TW" sz="1200" b="1" dirty="0" smtClean="0">
                <a:latin typeface="華康少女文字 Std W3" panose="04000300000000000000" pitchFamily="82" charset="-120"/>
                <a:ea typeface="華康少女文字 Std W3" panose="04000300000000000000" pitchFamily="82" charset="-120"/>
              </a:endParaRPr>
            </a:p>
            <a:p>
              <a:pPr>
                <a:lnSpc>
                  <a:spcPts val="2200"/>
                </a:lnSpc>
              </a:pPr>
              <a:r>
                <a:rPr lang="zh-TW" altLang="zh-TW" sz="1200" b="1" dirty="0" smtClean="0">
                  <a:latin typeface="華康少女文字 Std W3" panose="04000300000000000000" pitchFamily="82" charset="-120"/>
                  <a:ea typeface="華康少女文字 Std W3" panose="04000300000000000000" pitchFamily="82" charset="-120"/>
                </a:rPr>
                <a:t>剛好</a:t>
              </a:r>
              <a:r>
                <a:rPr lang="zh-TW" altLang="zh-TW" sz="1200" b="1" dirty="0">
                  <a:latin typeface="華康少女文字 Std W3" panose="04000300000000000000" pitchFamily="82" charset="-120"/>
                  <a:ea typeface="華康少女文字 Std W3" panose="04000300000000000000" pitchFamily="82" charset="-120"/>
                </a:rPr>
                <a:t>畢業前就甄試考上，不須等到隔年再考紙筆</a:t>
              </a:r>
              <a:r>
                <a:rPr lang="zh-TW" altLang="zh-TW" sz="1200" b="1" dirty="0" smtClean="0">
                  <a:latin typeface="華康少女文字 Std W3" panose="04000300000000000000" pitchFamily="82" charset="-120"/>
                  <a:ea typeface="華康少女文字 Std W3" panose="04000300000000000000" pitchFamily="82" charset="-120"/>
                </a:rPr>
                <a:t>測驗</a:t>
              </a:r>
              <a:endParaRPr lang="en-US" altLang="zh-TW" sz="1200" b="1" dirty="0" smtClean="0">
                <a:latin typeface="華康少女文字 Std W3" panose="04000300000000000000" pitchFamily="82" charset="-120"/>
                <a:ea typeface="華康少女文字 Std W3" panose="04000300000000000000" pitchFamily="82" charset="-120"/>
              </a:endParaRPr>
            </a:p>
            <a:p>
              <a:pPr>
                <a:lnSpc>
                  <a:spcPts val="2200"/>
                </a:lnSpc>
              </a:pPr>
              <a:r>
                <a:rPr lang="zh-TW" altLang="zh-TW" sz="1200" b="1" dirty="0" smtClean="0">
                  <a:latin typeface="華康少女文字 Std W3" panose="04000300000000000000" pitchFamily="82" charset="-120"/>
                  <a:ea typeface="華康少女文字 Std W3" panose="04000300000000000000" pitchFamily="82" charset="-120"/>
                </a:rPr>
                <a:t>，</a:t>
              </a:r>
              <a:r>
                <a:rPr lang="zh-TW" altLang="zh-TW" sz="1200" b="1" dirty="0">
                  <a:latin typeface="華康少女文字 Std W3" panose="04000300000000000000" pitchFamily="82" charset="-120"/>
                  <a:ea typeface="華康少女文字 Std W3" panose="04000300000000000000" pitchFamily="82" charset="-120"/>
                </a:rPr>
                <a:t>又剛好研究所也可以提早入學，於是我就無縫接</a:t>
              </a:r>
              <a:r>
                <a:rPr lang="zh-TW" altLang="zh-TW" sz="1200" b="1" dirty="0" smtClean="0">
                  <a:latin typeface="華康少女文字 Std W3" panose="04000300000000000000" pitchFamily="82" charset="-120"/>
                  <a:ea typeface="華康少女文字 Std W3" panose="04000300000000000000" pitchFamily="82" charset="-120"/>
                </a:rPr>
                <a:t>軌</a:t>
              </a:r>
              <a:endParaRPr lang="en-US" altLang="zh-TW" sz="1200" b="1" dirty="0" smtClean="0">
                <a:latin typeface="華康少女文字 Std W3" panose="04000300000000000000" pitchFamily="82" charset="-120"/>
                <a:ea typeface="華康少女文字 Std W3" panose="04000300000000000000" pitchFamily="82" charset="-120"/>
              </a:endParaRPr>
            </a:p>
            <a:p>
              <a:pPr>
                <a:lnSpc>
                  <a:spcPts val="2200"/>
                </a:lnSpc>
              </a:pPr>
              <a:r>
                <a:rPr lang="zh-TW" altLang="zh-TW" sz="1200" b="1" dirty="0" smtClean="0">
                  <a:latin typeface="華康少女文字 Std W3" panose="04000300000000000000" pitchFamily="82" charset="-120"/>
                  <a:ea typeface="華康少女文字 Std W3" panose="04000300000000000000" pitchFamily="82" charset="-120"/>
                </a:rPr>
                <a:t>的</a:t>
              </a:r>
              <a:r>
                <a:rPr lang="zh-TW" altLang="zh-TW" sz="1200" b="1" dirty="0">
                  <a:latin typeface="華康少女文字 Std W3" panose="04000300000000000000" pitchFamily="82" charset="-120"/>
                  <a:ea typeface="華康少女文字 Std W3" panose="04000300000000000000" pitchFamily="82" charset="-120"/>
                </a:rPr>
                <a:t>大學提早畢業、研究所提早入學。</a:t>
              </a:r>
            </a:p>
            <a:p>
              <a:pPr>
                <a:lnSpc>
                  <a:spcPts val="2200"/>
                </a:lnSpc>
              </a:pPr>
              <a:r>
                <a:rPr lang="zh-TW" altLang="zh-TW" sz="1200" b="1" dirty="0">
                  <a:latin typeface="華康少女文字 Std W3" panose="04000300000000000000" pitchFamily="82" charset="-120"/>
                  <a:ea typeface="華康少女文字 Std W3" panose="04000300000000000000" pitchFamily="82" charset="-120"/>
                </a:rPr>
                <a:t>這可能跟運氣有關，不過還是必須要非常關心自己</a:t>
              </a:r>
              <a:r>
                <a:rPr lang="zh-TW" altLang="zh-TW" sz="1200" b="1" dirty="0" smtClean="0">
                  <a:latin typeface="華康少女文字 Std W3" panose="04000300000000000000" pitchFamily="82" charset="-120"/>
                  <a:ea typeface="華康少女文字 Std W3" panose="04000300000000000000" pitchFamily="82" charset="-120"/>
                </a:rPr>
                <a:t>的</a:t>
              </a:r>
              <a:endParaRPr lang="en-US" altLang="zh-TW" sz="1200" b="1" dirty="0" smtClean="0">
                <a:latin typeface="華康少女文字 Std W3" panose="04000300000000000000" pitchFamily="82" charset="-120"/>
                <a:ea typeface="華康少女文字 Std W3" panose="04000300000000000000" pitchFamily="82" charset="-120"/>
              </a:endParaRPr>
            </a:p>
            <a:p>
              <a:pPr>
                <a:lnSpc>
                  <a:spcPts val="2200"/>
                </a:lnSpc>
              </a:pPr>
              <a:r>
                <a:rPr lang="zh-TW" altLang="zh-TW" sz="1200" b="1" dirty="0" smtClean="0">
                  <a:latin typeface="華康少女文字 Std W3" panose="04000300000000000000" pitchFamily="82" charset="-120"/>
                  <a:ea typeface="華康少女文字 Std W3" panose="04000300000000000000" pitchFamily="82" charset="-120"/>
                </a:rPr>
                <a:t>排</a:t>
              </a:r>
              <a:r>
                <a:rPr lang="zh-TW" altLang="zh-TW" sz="1200" b="1" dirty="0">
                  <a:latin typeface="華康少女文字 Std W3" panose="04000300000000000000" pitchFamily="82" charset="-120"/>
                  <a:ea typeface="華康少女文字 Std W3" panose="04000300000000000000" pitchFamily="82" charset="-120"/>
                </a:rPr>
                <a:t>課狀況並且注意學校的行事曆，每學期修</a:t>
              </a:r>
              <a:r>
                <a:rPr lang="en-US" altLang="zh-TW" sz="1200" b="1" dirty="0">
                  <a:latin typeface="華康少女文字 Std W3" panose="04000300000000000000" pitchFamily="82" charset="-120"/>
                  <a:ea typeface="華康少女文字 Std W3" panose="04000300000000000000" pitchFamily="82" charset="-120"/>
                </a:rPr>
                <a:t>10</a:t>
              </a:r>
              <a:r>
                <a:rPr lang="zh-TW" altLang="zh-TW" sz="1200" b="1" dirty="0">
                  <a:latin typeface="華康少女文字 Std W3" panose="04000300000000000000" pitchFamily="82" charset="-120"/>
                  <a:ea typeface="華康少女文字 Std W3" panose="04000300000000000000" pitchFamily="82" charset="-120"/>
                </a:rPr>
                <a:t>到</a:t>
              </a:r>
              <a:r>
                <a:rPr lang="en-US" altLang="zh-TW" sz="1200" b="1" dirty="0">
                  <a:latin typeface="華康少女文字 Std W3" panose="04000300000000000000" pitchFamily="82" charset="-120"/>
                  <a:ea typeface="華康少女文字 Std W3" panose="04000300000000000000" pitchFamily="82" charset="-120"/>
                </a:rPr>
                <a:t>20</a:t>
              </a:r>
              <a:r>
                <a:rPr lang="zh-TW" altLang="zh-TW" sz="1200" b="1" dirty="0" smtClean="0">
                  <a:latin typeface="華康少女文字 Std W3" panose="04000300000000000000" pitchFamily="82" charset="-120"/>
                  <a:ea typeface="華康少女文字 Std W3" panose="04000300000000000000" pitchFamily="82" charset="-120"/>
                </a:rPr>
                <a:t>學</a:t>
              </a:r>
              <a:endParaRPr lang="en-US" altLang="zh-TW" sz="1200" b="1" dirty="0" smtClean="0">
                <a:latin typeface="華康少女文字 Std W3" panose="04000300000000000000" pitchFamily="82" charset="-120"/>
                <a:ea typeface="華康少女文字 Std W3" panose="04000300000000000000" pitchFamily="82" charset="-120"/>
              </a:endParaRPr>
            </a:p>
            <a:p>
              <a:pPr>
                <a:lnSpc>
                  <a:spcPts val="2200"/>
                </a:lnSpc>
              </a:pPr>
              <a:r>
                <a:rPr lang="zh-TW" altLang="zh-TW" sz="1200" b="1" dirty="0" smtClean="0">
                  <a:latin typeface="華康少女文字 Std W3" panose="04000300000000000000" pitchFamily="82" charset="-120"/>
                  <a:ea typeface="華康少女文字 Std W3" panose="04000300000000000000" pitchFamily="82" charset="-120"/>
                </a:rPr>
                <a:t>分</a:t>
              </a:r>
              <a:r>
                <a:rPr lang="zh-TW" altLang="zh-TW" sz="1200" b="1" dirty="0">
                  <a:latin typeface="華康少女文字 Std W3" panose="04000300000000000000" pitchFamily="82" charset="-120"/>
                  <a:ea typeface="華康少女文字 Std W3" panose="04000300000000000000" pitchFamily="82" charset="-120"/>
                </a:rPr>
                <a:t>左右其實很健康，可以輕鬆學習、探索自我、</a:t>
              </a:r>
              <a:r>
                <a:rPr lang="zh-TW" altLang="zh-TW" sz="1200" b="1" dirty="0" smtClean="0">
                  <a:latin typeface="華康少女文字 Std W3" panose="04000300000000000000" pitchFamily="82" charset="-120"/>
                  <a:ea typeface="華康少女文字 Std W3" panose="04000300000000000000" pitchFamily="82" charset="-120"/>
                </a:rPr>
                <a:t>參與</a:t>
              </a:r>
              <a:endParaRPr lang="en-US" altLang="zh-TW" sz="1200" b="1" dirty="0" smtClean="0">
                <a:latin typeface="華康少女文字 Std W3" panose="04000300000000000000" pitchFamily="82" charset="-120"/>
                <a:ea typeface="華康少女文字 Std W3" panose="04000300000000000000" pitchFamily="82" charset="-120"/>
              </a:endParaRPr>
            </a:p>
            <a:p>
              <a:pPr>
                <a:lnSpc>
                  <a:spcPts val="2200"/>
                </a:lnSpc>
              </a:pPr>
              <a:r>
                <a:rPr lang="zh-TW" altLang="zh-TW" sz="1200" b="1" dirty="0" smtClean="0">
                  <a:latin typeface="華康少女文字 Std W3" panose="04000300000000000000" pitchFamily="82" charset="-120"/>
                  <a:ea typeface="華康少女文字 Std W3" panose="04000300000000000000" pitchFamily="82" charset="-120"/>
                </a:rPr>
                <a:t>社團</a:t>
              </a:r>
              <a:r>
                <a:rPr lang="zh-TW" altLang="zh-TW" sz="1200" b="1" dirty="0">
                  <a:latin typeface="華康少女文字 Std W3" panose="04000300000000000000" pitchFamily="82" charset="-120"/>
                  <a:ea typeface="華康少女文字 Std W3" panose="04000300000000000000" pitchFamily="82" charset="-120"/>
                </a:rPr>
                <a:t>、享受青春，建議學弟妹們可以好好安排時間</a:t>
              </a:r>
              <a:r>
                <a:rPr lang="zh-TW" altLang="zh-TW" sz="1200" b="1" dirty="0" smtClean="0">
                  <a:latin typeface="華康少女文字 Std W3" panose="04000300000000000000" pitchFamily="82" charset="-120"/>
                  <a:ea typeface="華康少女文字 Std W3" panose="04000300000000000000" pitchFamily="82" charset="-120"/>
                </a:rPr>
                <a:t>，</a:t>
              </a:r>
              <a:endParaRPr lang="en-US" altLang="zh-TW" sz="1200" b="1" dirty="0" smtClean="0">
                <a:latin typeface="華康少女文字 Std W3" panose="04000300000000000000" pitchFamily="82" charset="-120"/>
                <a:ea typeface="華康少女文字 Std W3" panose="04000300000000000000" pitchFamily="82" charset="-120"/>
              </a:endParaRPr>
            </a:p>
            <a:p>
              <a:pPr>
                <a:lnSpc>
                  <a:spcPts val="2200"/>
                </a:lnSpc>
              </a:pPr>
              <a:r>
                <a:rPr lang="zh-TW" altLang="zh-TW" sz="1200" b="1" dirty="0" smtClean="0">
                  <a:latin typeface="華康少女文字 Std W3" panose="04000300000000000000" pitchFamily="82" charset="-120"/>
                  <a:ea typeface="華康少女文字 Std W3" panose="04000300000000000000" pitchFamily="82" charset="-120"/>
                </a:rPr>
                <a:t>注意</a:t>
              </a:r>
              <a:r>
                <a:rPr lang="zh-TW" altLang="zh-TW" sz="1200" b="1" dirty="0">
                  <a:latin typeface="華康少女文字 Std W3" panose="04000300000000000000" pitchFamily="82" charset="-120"/>
                  <a:ea typeface="華康少女文字 Std W3" panose="04000300000000000000" pitchFamily="82" charset="-120"/>
                </a:rPr>
                <a:t>一些時程，還是可以享受歡樂有效率的大學生活。</a:t>
              </a:r>
              <a:endParaRPr lang="zh-TW" altLang="en-US" sz="1200" b="1" dirty="0">
                <a:latin typeface="華康少女文字 Std W3" panose="04000300000000000000" pitchFamily="82" charset="-120"/>
                <a:ea typeface="華康少女文字 Std W3" panose="04000300000000000000" pitchFamily="82" charset="-120"/>
              </a:endParaRPr>
            </a:p>
          </p:txBody>
        </p:sp>
      </p:grpSp>
    </p:spTree>
    <p:extLst>
      <p:ext uri="{BB962C8B-B14F-4D97-AF65-F5344CB8AC3E}">
        <p14:creationId xmlns:p14="http://schemas.microsoft.com/office/powerpoint/2010/main" val="18787837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1247109" y="1021787"/>
            <a:ext cx="10110460" cy="830997"/>
          </a:xfrm>
          <a:prstGeom prst="rect">
            <a:avLst/>
          </a:prstGeom>
          <a:noFill/>
        </p:spPr>
        <p:txBody>
          <a:bodyPr wrap="none" rtlCol="0">
            <a:spAutoFit/>
          </a:bodyPr>
          <a:lstStyle/>
          <a:p>
            <a:r>
              <a:rPr lang="zh-TW" altLang="zh-TW" sz="1600" b="1" dirty="0">
                <a:latin typeface="華康中圓體" panose="020F0509000000000000" pitchFamily="49" charset="-120"/>
                <a:ea typeface="華康中圓體" panose="020F0509000000000000" pitchFamily="49" charset="-120"/>
              </a:rPr>
              <a:t>恭喜！也歡迎你成為師大大家庭的一分子，想必同學應該對大學生活充滿了想像</a:t>
            </a:r>
            <a:r>
              <a:rPr lang="zh-TW" altLang="zh-TW" sz="1600" b="1" dirty="0" smtClean="0">
                <a:latin typeface="華康中圓體" panose="020F0509000000000000" pitchFamily="49" charset="-120"/>
                <a:ea typeface="華康中圓體" panose="020F0509000000000000" pitchFamily="49" charset="-120"/>
              </a:rPr>
              <a:t>，並摩拳擦掌</a:t>
            </a:r>
            <a:r>
              <a:rPr lang="zh-TW" altLang="zh-TW" sz="1600" b="1" dirty="0">
                <a:latin typeface="華康中圓體" panose="020F0509000000000000" pitchFamily="49" charset="-120"/>
                <a:ea typeface="華康中圓體" panose="020F0509000000000000" pitchFamily="49" charset="-120"/>
              </a:rPr>
              <a:t>準備精彩出擊。</a:t>
            </a:r>
            <a:endParaRPr lang="en-US" altLang="zh-TW" sz="1600" b="1" dirty="0">
              <a:latin typeface="華康中圓體" panose="020F0509000000000000" pitchFamily="49" charset="-120"/>
              <a:ea typeface="華康中圓體" panose="020F0509000000000000" pitchFamily="49" charset="-120"/>
            </a:endParaRPr>
          </a:p>
          <a:p>
            <a:r>
              <a:rPr lang="zh-TW" altLang="zh-TW" sz="1600" b="1" dirty="0">
                <a:latin typeface="華康中圓體" panose="020F0509000000000000" pitchFamily="49" charset="-120"/>
                <a:ea typeface="華康中圓體" panose="020F0509000000000000" pitchFamily="49" charset="-120"/>
              </a:rPr>
              <a:t>在盡情享受大學美好學習階段</a:t>
            </a:r>
            <a:r>
              <a:rPr lang="zh-TW" altLang="zh-TW" sz="1600" b="1" dirty="0" smtClean="0">
                <a:latin typeface="華康中圓體" panose="020F0509000000000000" pitchFamily="49" charset="-120"/>
                <a:ea typeface="華康中圓體" panose="020F0509000000000000" pitchFamily="49" charset="-120"/>
              </a:rPr>
              <a:t>，</a:t>
            </a:r>
            <a:r>
              <a:rPr lang="zh-TW" altLang="en-US" sz="1600" b="1" dirty="0" smtClean="0">
                <a:latin typeface="華康中圓體" panose="020F0509000000000000" pitchFamily="49" charset="-120"/>
                <a:ea typeface="華康中圓體" panose="020F0509000000000000" pitchFamily="49" charset="-120"/>
              </a:rPr>
              <a:t>先讓您知道要</a:t>
            </a:r>
            <a:r>
              <a:rPr lang="zh-TW" altLang="zh-TW" sz="1600" b="1" dirty="0" smtClean="0">
                <a:latin typeface="華康中圓體" panose="020F0509000000000000" pitchFamily="49" charset="-120"/>
                <a:ea typeface="華康中圓體" panose="020F0509000000000000" pitchFamily="49" charset="-120"/>
              </a:rPr>
              <a:t>如何</a:t>
            </a:r>
            <a:r>
              <a:rPr lang="zh-TW" altLang="en-US" sz="1600" b="1" dirty="0" smtClean="0">
                <a:latin typeface="華康中圓體" panose="020F0509000000000000" pitchFamily="49" charset="-120"/>
                <a:ea typeface="華康中圓體" panose="020F0509000000000000" pitchFamily="49" charset="-120"/>
              </a:rPr>
              <a:t>才</a:t>
            </a:r>
            <a:r>
              <a:rPr lang="zh-TW" altLang="zh-TW" sz="1600" b="1" dirty="0" smtClean="0">
                <a:latin typeface="華康中圓體" panose="020F0509000000000000" pitchFamily="49" charset="-120"/>
                <a:ea typeface="華康中圓體" panose="020F0509000000000000" pitchFamily="49" charset="-120"/>
              </a:rPr>
              <a:t>取</a:t>
            </a:r>
            <a:r>
              <a:rPr lang="zh-TW" altLang="en-US" sz="1600" b="1" dirty="0" smtClean="0">
                <a:latin typeface="華康中圓體" panose="020F0509000000000000" pitchFamily="49" charset="-120"/>
                <a:ea typeface="華康中圓體" panose="020F0509000000000000" pitchFamily="49" charset="-120"/>
              </a:rPr>
              <a:t>能</a:t>
            </a:r>
            <a:r>
              <a:rPr lang="zh-TW" altLang="zh-TW" sz="1600" b="1" dirty="0" smtClean="0">
                <a:latin typeface="華康中圓體" panose="020F0509000000000000" pitchFamily="49" charset="-120"/>
                <a:ea typeface="華康中圓體" panose="020F0509000000000000" pitchFamily="49" charset="-120"/>
              </a:rPr>
              <a:t>得</a:t>
            </a:r>
            <a:r>
              <a:rPr lang="zh-TW" altLang="zh-TW" sz="1600" b="1" dirty="0">
                <a:latin typeface="華康中圓體" panose="020F0509000000000000" pitchFamily="49" charset="-120"/>
                <a:ea typeface="華康中圓體" panose="020F0509000000000000" pitchFamily="49" charset="-120"/>
              </a:rPr>
              <a:t>大學學位證書，做了以下扼要說明圖示。</a:t>
            </a:r>
          </a:p>
          <a:p>
            <a:endParaRPr lang="zh-TW" altLang="en-US" sz="1600" dirty="0">
              <a:solidFill>
                <a:srgbClr val="FF0000"/>
              </a:solidFill>
            </a:endParaRPr>
          </a:p>
        </p:txBody>
      </p:sp>
      <p:sp>
        <p:nvSpPr>
          <p:cNvPr id="17" name="文字方塊 16"/>
          <p:cNvSpPr txBox="1"/>
          <p:nvPr/>
        </p:nvSpPr>
        <p:spPr>
          <a:xfrm>
            <a:off x="3727272" y="322177"/>
            <a:ext cx="2877711" cy="1015663"/>
          </a:xfrm>
          <a:prstGeom prst="rect">
            <a:avLst/>
          </a:prstGeom>
          <a:noFill/>
        </p:spPr>
        <p:txBody>
          <a:bodyPr wrap="none" rtlCol="0">
            <a:spAutoFit/>
          </a:bodyPr>
          <a:lstStyle/>
          <a:p>
            <a:r>
              <a:rPr lang="zh-TW" altLang="en-US" sz="2000" b="1" dirty="0">
                <a:solidFill>
                  <a:srgbClr val="FF0000"/>
                </a:solidFill>
                <a:latin typeface="華康中圓體" panose="020F0509000000000000" pitchFamily="49" charset="-120"/>
                <a:ea typeface="華康中圓體" panose="020F0509000000000000" pitchFamily="49" charset="-120"/>
              </a:rPr>
              <a:t>大學一定是讀四年嗎</a:t>
            </a:r>
            <a:r>
              <a:rPr lang="en-US" altLang="zh-TW" sz="2000" b="1" dirty="0" smtClean="0">
                <a:solidFill>
                  <a:srgbClr val="FF0000"/>
                </a:solidFill>
                <a:latin typeface="華康中圓體" panose="020F0509000000000000" pitchFamily="49" charset="-120"/>
                <a:ea typeface="華康中圓體" panose="020F0509000000000000" pitchFamily="49" charset="-120"/>
              </a:rPr>
              <a:t>?-</a:t>
            </a:r>
            <a:r>
              <a:rPr lang="zh-TW" altLang="en-US" sz="2000" b="1" dirty="0" smtClean="0">
                <a:latin typeface="華康中圓體" panose="020F0509000000000000" pitchFamily="49" charset="-120"/>
                <a:ea typeface="華康中圓體" panose="020F0509000000000000" pitchFamily="49" charset="-120"/>
              </a:rPr>
              <a:t> </a:t>
            </a:r>
            <a:endParaRPr lang="zh-TW" altLang="en-US" sz="2000" b="1" dirty="0">
              <a:latin typeface="華康中圓體" panose="020F0509000000000000" pitchFamily="49" charset="-120"/>
              <a:ea typeface="華康中圓體" panose="020F0509000000000000" pitchFamily="49" charset="-120"/>
            </a:endParaRPr>
          </a:p>
          <a:p>
            <a:endParaRPr lang="zh-TW" altLang="en-US" sz="2000" b="1" dirty="0">
              <a:solidFill>
                <a:srgbClr val="FF6699"/>
              </a:solidFill>
              <a:latin typeface="華康中圓體" panose="020F0509000000000000" pitchFamily="49" charset="-120"/>
              <a:ea typeface="華康中圓體" panose="020F0509000000000000" pitchFamily="49" charset="-120"/>
            </a:endParaRPr>
          </a:p>
          <a:p>
            <a:endParaRPr lang="zh-TW" altLang="en-US" sz="2000" b="1" dirty="0">
              <a:solidFill>
                <a:srgbClr val="FF6699"/>
              </a:solidFill>
              <a:latin typeface="華康中圓體" panose="020F0509000000000000" pitchFamily="49" charset="-120"/>
              <a:ea typeface="華康中圓體" panose="020F0509000000000000" pitchFamily="49" charset="-120"/>
            </a:endParaRPr>
          </a:p>
        </p:txBody>
      </p:sp>
      <p:sp>
        <p:nvSpPr>
          <p:cNvPr id="18" name="Line 11"/>
          <p:cNvSpPr>
            <a:spLocks noChangeShapeType="1"/>
          </p:cNvSpPr>
          <p:nvPr/>
        </p:nvSpPr>
        <p:spPr bwMode="auto">
          <a:xfrm flipH="1">
            <a:off x="3786707" y="746842"/>
            <a:ext cx="3182264" cy="10493"/>
          </a:xfrm>
          <a:prstGeom prst="line">
            <a:avLst/>
          </a:prstGeom>
          <a:noFill/>
          <a:ln w="25400">
            <a:solidFill>
              <a:schemeClr val="bg1">
                <a:lumMod val="65000"/>
              </a:schemeClr>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latin typeface="華康中圓體" panose="020F0509000000000000" pitchFamily="49" charset="-120"/>
              <a:ea typeface="華康中圓體" panose="020F0509000000000000" pitchFamily="49" charset="-120"/>
            </a:endParaRPr>
          </a:p>
        </p:txBody>
      </p:sp>
      <p:pic>
        <p:nvPicPr>
          <p:cNvPr id="19" name="圖片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30585" y="103626"/>
            <a:ext cx="696687" cy="699192"/>
          </a:xfrm>
          <a:prstGeom prst="rect">
            <a:avLst/>
          </a:prstGeom>
        </p:spPr>
      </p:pic>
      <p:pic>
        <p:nvPicPr>
          <p:cNvPr id="21" name="圖片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981" y="172009"/>
            <a:ext cx="2490991" cy="660303"/>
          </a:xfrm>
          <a:prstGeom prst="rect">
            <a:avLst/>
          </a:prstGeom>
        </p:spPr>
      </p:pic>
      <p:sp>
        <p:nvSpPr>
          <p:cNvPr id="3" name="文字方塊 2"/>
          <p:cNvSpPr txBox="1"/>
          <p:nvPr/>
        </p:nvSpPr>
        <p:spPr>
          <a:xfrm>
            <a:off x="1271822" y="1575430"/>
            <a:ext cx="8736702" cy="738664"/>
          </a:xfrm>
          <a:prstGeom prst="rect">
            <a:avLst/>
          </a:prstGeom>
          <a:noFill/>
        </p:spPr>
        <p:txBody>
          <a:bodyPr wrap="square" rtlCol="0">
            <a:spAutoFit/>
          </a:bodyPr>
          <a:lstStyle/>
          <a:p>
            <a:r>
              <a:rPr lang="zh-TW" altLang="en-US" sz="1400" dirty="0" smtClean="0">
                <a:solidFill>
                  <a:srgbClr val="0000FF"/>
                </a:solidFill>
                <a:latin typeface="華康中圓體" panose="020F0509000000000000" pitchFamily="49" charset="-120"/>
                <a:ea typeface="華康中圓體" panose="020F0509000000000000" pitchFamily="49" charset="-120"/>
              </a:rPr>
              <a:t>基本要求：</a:t>
            </a:r>
            <a:r>
              <a:rPr lang="zh-TW" altLang="zh-TW" sz="1400" dirty="0" smtClean="0">
                <a:solidFill>
                  <a:srgbClr val="0000FF"/>
                </a:solidFill>
                <a:latin typeface="華康中圓體" panose="020F0509000000000000" pitchFamily="49" charset="-120"/>
                <a:ea typeface="華康中圓體" panose="020F0509000000000000" pitchFamily="49" charset="-120"/>
              </a:rPr>
              <a:t>修</a:t>
            </a:r>
            <a:r>
              <a:rPr lang="zh-TW" altLang="zh-TW" sz="1400" dirty="0">
                <a:solidFill>
                  <a:srgbClr val="0000FF"/>
                </a:solidFill>
                <a:latin typeface="華康中圓體" panose="020F0509000000000000" pitchFamily="49" charset="-120"/>
                <a:ea typeface="華康中圓體" panose="020F0509000000000000" pitchFamily="49" charset="-120"/>
              </a:rPr>
              <a:t>畢</a:t>
            </a:r>
            <a:r>
              <a:rPr lang="en-US" altLang="zh-TW" sz="1400" dirty="0">
                <a:solidFill>
                  <a:srgbClr val="0000FF"/>
                </a:solidFill>
                <a:latin typeface="華康中圓體" panose="020F0509000000000000" pitchFamily="49" charset="-120"/>
                <a:ea typeface="華康中圓體" panose="020F0509000000000000" pitchFamily="49" charset="-120"/>
              </a:rPr>
              <a:t>128</a:t>
            </a:r>
            <a:r>
              <a:rPr lang="zh-TW" altLang="zh-TW" sz="1400" dirty="0">
                <a:solidFill>
                  <a:srgbClr val="0000FF"/>
                </a:solidFill>
                <a:latin typeface="華康中圓體" panose="020F0509000000000000" pitchFamily="49" charset="-120"/>
                <a:ea typeface="華康中圓體" panose="020F0509000000000000" pitchFamily="49" charset="-120"/>
              </a:rPr>
              <a:t>學分</a:t>
            </a:r>
            <a:r>
              <a:rPr lang="en-US" altLang="zh-TW" sz="1400" dirty="0">
                <a:solidFill>
                  <a:srgbClr val="0000FF"/>
                </a:solidFill>
                <a:latin typeface="華康中圓體" panose="020F0509000000000000" pitchFamily="49" charset="-120"/>
                <a:ea typeface="華康中圓體" panose="020F0509000000000000" pitchFamily="49" charset="-120"/>
              </a:rPr>
              <a:t>(</a:t>
            </a:r>
            <a:r>
              <a:rPr lang="zh-TW" altLang="zh-TW" sz="1400" dirty="0">
                <a:solidFill>
                  <a:srgbClr val="0000FF"/>
                </a:solidFill>
                <a:latin typeface="華康中圓體" panose="020F0509000000000000" pitchFamily="49" charset="-120"/>
                <a:ea typeface="華康中圓體" panose="020F0509000000000000" pitchFamily="49" charset="-120"/>
              </a:rPr>
              <a:t>含通</a:t>
            </a:r>
            <a:r>
              <a:rPr lang="zh-TW" altLang="en-US" sz="1400" dirty="0">
                <a:solidFill>
                  <a:srgbClr val="0000FF"/>
                </a:solidFill>
                <a:latin typeface="華康中圓體" panose="020F0509000000000000" pitchFamily="49" charset="-120"/>
                <a:ea typeface="華康中圓體" panose="020F0509000000000000" pitchFamily="49" charset="-120"/>
              </a:rPr>
              <a:t>識</a:t>
            </a:r>
            <a:r>
              <a:rPr lang="zh-TW" altLang="zh-TW" sz="1400" dirty="0">
                <a:solidFill>
                  <a:srgbClr val="0000FF"/>
                </a:solidFill>
                <a:latin typeface="華康中圓體" panose="020F0509000000000000" pitchFamily="49" charset="-120"/>
                <a:ea typeface="華康中圓體" panose="020F0509000000000000" pitchFamily="49" charset="-120"/>
              </a:rPr>
              <a:t>、</a:t>
            </a:r>
            <a:r>
              <a:rPr lang="zh-TW" altLang="en-US" sz="1400" dirty="0">
                <a:solidFill>
                  <a:srgbClr val="0000FF"/>
                </a:solidFill>
                <a:latin typeface="華康中圓體" panose="020F0509000000000000" pitchFamily="49" charset="-120"/>
                <a:ea typeface="華康中圓體" panose="020F0509000000000000" pitchFamily="49" charset="-120"/>
              </a:rPr>
              <a:t>體育</a:t>
            </a:r>
            <a:r>
              <a:rPr lang="zh-TW" altLang="zh-TW" sz="1400" dirty="0">
                <a:solidFill>
                  <a:srgbClr val="0000FF"/>
                </a:solidFill>
                <a:latin typeface="華康中圓體" panose="020F0509000000000000" pitchFamily="49" charset="-120"/>
                <a:ea typeface="華康中圓體" panose="020F0509000000000000" pitchFamily="49" charset="-120"/>
              </a:rPr>
              <a:t> 、學系必選修、自由選修、服務學習</a:t>
            </a:r>
            <a:r>
              <a:rPr lang="en-US" altLang="zh-TW" sz="1400" dirty="0">
                <a:solidFill>
                  <a:srgbClr val="0000FF"/>
                </a:solidFill>
                <a:latin typeface="華康中圓體" panose="020F0509000000000000" pitchFamily="49" charset="-120"/>
                <a:ea typeface="華康中圓體" panose="020F0509000000000000" pitchFamily="49" charset="-120"/>
              </a:rPr>
              <a:t>)</a:t>
            </a:r>
            <a:r>
              <a:rPr lang="zh-TW" altLang="zh-TW" sz="1400" dirty="0">
                <a:solidFill>
                  <a:srgbClr val="0000FF"/>
                </a:solidFill>
                <a:latin typeface="華康中圓體" panose="020F0509000000000000" pitchFamily="49" charset="-120"/>
                <a:ea typeface="華康中圓體" panose="020F0509000000000000" pitchFamily="49" charset="-120"/>
              </a:rPr>
              <a:t>＋外語畢業門檻</a:t>
            </a:r>
            <a:r>
              <a:rPr lang="zh-TW" altLang="zh-TW" sz="1400" dirty="0" smtClean="0">
                <a:solidFill>
                  <a:srgbClr val="0000FF"/>
                </a:solidFill>
                <a:latin typeface="華康中圓體" panose="020F0509000000000000" pitchFamily="49" charset="-120"/>
                <a:ea typeface="華康中圓體" panose="020F0509000000000000" pitchFamily="49" charset="-120"/>
              </a:rPr>
              <a:t>。</a:t>
            </a:r>
            <a:endParaRPr lang="en-US" altLang="zh-TW" sz="1400" dirty="0" smtClean="0">
              <a:solidFill>
                <a:srgbClr val="0000FF"/>
              </a:solidFill>
              <a:latin typeface="華康中圓體" panose="020F0509000000000000" pitchFamily="49" charset="-120"/>
              <a:ea typeface="華康中圓體" panose="020F0509000000000000" pitchFamily="49" charset="-120"/>
            </a:endParaRPr>
          </a:p>
          <a:p>
            <a:r>
              <a:rPr lang="zh-TW" altLang="en-US" sz="1400" dirty="0" smtClean="0">
                <a:solidFill>
                  <a:srgbClr val="0000FF"/>
                </a:solidFill>
                <a:latin typeface="華康中圓體" panose="020F0509000000000000" pitchFamily="49" charset="-120"/>
                <a:ea typeface="華康中圓體" panose="020F0509000000000000" pitchFamily="49" charset="-120"/>
              </a:rPr>
              <a:t>建議你善用</a:t>
            </a:r>
            <a:r>
              <a:rPr lang="en-US" altLang="zh-TW" sz="1400" dirty="0" smtClean="0">
                <a:solidFill>
                  <a:srgbClr val="0000FF"/>
                </a:solidFill>
                <a:latin typeface="華康中圓體" panose="020F0509000000000000" pitchFamily="49" charset="-120"/>
                <a:ea typeface="華康中圓體" panose="020F0509000000000000" pitchFamily="49" charset="-120"/>
              </a:rPr>
              <a:t>25</a:t>
            </a:r>
            <a:r>
              <a:rPr lang="zh-TW" altLang="en-US" sz="1400" dirty="0" smtClean="0">
                <a:solidFill>
                  <a:srgbClr val="0000FF"/>
                </a:solidFill>
                <a:latin typeface="華康中圓體" panose="020F0509000000000000" pitchFamily="49" charset="-120"/>
                <a:ea typeface="華康中圓體" panose="020F0509000000000000" pitchFamily="49" charset="-120"/>
              </a:rPr>
              <a:t>學分的自由選修，為你的學習加值喔！ </a:t>
            </a:r>
            <a:endParaRPr lang="en-US" altLang="zh-TW" sz="1400" dirty="0" smtClean="0">
              <a:solidFill>
                <a:srgbClr val="0000FF"/>
              </a:solidFill>
              <a:latin typeface="華康中圓體" panose="020F0509000000000000" pitchFamily="49" charset="-120"/>
              <a:ea typeface="華康中圓體" panose="020F0509000000000000" pitchFamily="49" charset="-120"/>
            </a:endParaRPr>
          </a:p>
          <a:p>
            <a:endParaRPr lang="zh-TW" altLang="en-US" sz="1400" b="1" dirty="0">
              <a:solidFill>
                <a:srgbClr val="0000FF"/>
              </a:solidFill>
              <a:latin typeface="金梅新細圓全字體" panose="02010509060101010101" pitchFamily="49" charset="-120"/>
              <a:ea typeface="金梅新細圓全字體" panose="02010509060101010101" pitchFamily="49" charset="-120"/>
            </a:endParaRPr>
          </a:p>
        </p:txBody>
      </p:sp>
      <p:sp>
        <p:nvSpPr>
          <p:cNvPr id="23" name="文字方塊 22"/>
          <p:cNvSpPr txBox="1"/>
          <p:nvPr/>
        </p:nvSpPr>
        <p:spPr>
          <a:xfrm>
            <a:off x="6403635" y="303098"/>
            <a:ext cx="1454244" cy="646331"/>
          </a:xfrm>
          <a:prstGeom prst="rect">
            <a:avLst/>
          </a:prstGeom>
          <a:noFill/>
        </p:spPr>
        <p:txBody>
          <a:bodyPr wrap="none" rtlCol="0">
            <a:spAutoFit/>
          </a:bodyPr>
          <a:lstStyle/>
          <a:p>
            <a:r>
              <a:rPr lang="en-US" altLang="zh-TW" b="1" dirty="0" smtClean="0">
                <a:latin typeface="華康中圓體" panose="020F0509000000000000" pitchFamily="49" charset="-120"/>
                <a:ea typeface="華康中圓體" panose="020F0509000000000000" pitchFamily="49" charset="-120"/>
              </a:rPr>
              <a:t>(1</a:t>
            </a:r>
            <a:r>
              <a:rPr lang="en-US" altLang="zh-TW" b="1" dirty="0">
                <a:latin typeface="華康中圓體" panose="020F0509000000000000" pitchFamily="49" charset="-120"/>
                <a:ea typeface="華康中圓體" panose="020F0509000000000000" pitchFamily="49" charset="-120"/>
              </a:rPr>
              <a:t>)</a:t>
            </a:r>
            <a:r>
              <a:rPr lang="zh-TW" altLang="zh-TW" b="1" dirty="0">
                <a:latin typeface="華康中圓體" panose="020F0509000000000000" pitchFamily="49" charset="-120"/>
                <a:ea typeface="華康中圓體" panose="020F0509000000000000" pitchFamily="49" charset="-120"/>
              </a:rPr>
              <a:t>畢業要求</a:t>
            </a:r>
            <a:endParaRPr lang="zh-TW" altLang="en-US" b="1" dirty="0">
              <a:latin typeface="華康中圓體" panose="020F0509000000000000" pitchFamily="49" charset="-120"/>
              <a:ea typeface="華康中圓體" panose="020F0509000000000000" pitchFamily="49" charset="-120"/>
            </a:endParaRPr>
          </a:p>
          <a:p>
            <a:endParaRPr lang="zh-TW" altLang="en-US" dirty="0"/>
          </a:p>
        </p:txBody>
      </p:sp>
      <p:pic>
        <p:nvPicPr>
          <p:cNvPr id="6" name="圖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54923" y="2073915"/>
            <a:ext cx="5974617" cy="4642756"/>
          </a:xfrm>
          <a:prstGeom prst="rect">
            <a:avLst/>
          </a:prstGeom>
        </p:spPr>
      </p:pic>
    </p:spTree>
    <p:extLst>
      <p:ext uri="{BB962C8B-B14F-4D97-AF65-F5344CB8AC3E}">
        <p14:creationId xmlns:p14="http://schemas.microsoft.com/office/powerpoint/2010/main" val="39928820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3879672" y="474577"/>
            <a:ext cx="2877711" cy="1015663"/>
          </a:xfrm>
          <a:prstGeom prst="rect">
            <a:avLst/>
          </a:prstGeom>
          <a:noFill/>
        </p:spPr>
        <p:txBody>
          <a:bodyPr wrap="none" rtlCol="0">
            <a:spAutoFit/>
          </a:bodyPr>
          <a:lstStyle/>
          <a:p>
            <a:r>
              <a:rPr lang="zh-TW" altLang="en-US" sz="2000" b="1" dirty="0">
                <a:solidFill>
                  <a:srgbClr val="FF0000"/>
                </a:solidFill>
                <a:latin typeface="華康中圓體" panose="020F0509000000000000" pitchFamily="49" charset="-120"/>
                <a:ea typeface="華康中圓體" panose="020F0509000000000000" pitchFamily="49" charset="-120"/>
              </a:rPr>
              <a:t>大學一定是讀四年嗎</a:t>
            </a:r>
            <a:r>
              <a:rPr lang="en-US" altLang="zh-TW" sz="2000" b="1" dirty="0" smtClean="0">
                <a:solidFill>
                  <a:srgbClr val="FF0000"/>
                </a:solidFill>
                <a:latin typeface="華康中圓體" panose="020F0509000000000000" pitchFamily="49" charset="-120"/>
                <a:ea typeface="華康中圓體" panose="020F0509000000000000" pitchFamily="49" charset="-120"/>
              </a:rPr>
              <a:t>?-</a:t>
            </a:r>
            <a:r>
              <a:rPr lang="zh-TW" altLang="en-US" sz="2000" b="1" dirty="0" smtClean="0">
                <a:latin typeface="華康中圓體" panose="020F0509000000000000" pitchFamily="49" charset="-120"/>
                <a:ea typeface="華康中圓體" panose="020F0509000000000000" pitchFamily="49" charset="-120"/>
              </a:rPr>
              <a:t> </a:t>
            </a:r>
            <a:endParaRPr lang="zh-TW" altLang="en-US" sz="2000" b="1" dirty="0">
              <a:latin typeface="華康中圓體" panose="020F0509000000000000" pitchFamily="49" charset="-120"/>
              <a:ea typeface="華康中圓體" panose="020F0509000000000000" pitchFamily="49" charset="-120"/>
            </a:endParaRPr>
          </a:p>
          <a:p>
            <a:endParaRPr lang="zh-TW" altLang="en-US" sz="2000" b="1" dirty="0">
              <a:solidFill>
                <a:srgbClr val="FF6699"/>
              </a:solidFill>
              <a:latin typeface="華康中圓體" panose="020F0509000000000000" pitchFamily="49" charset="-120"/>
              <a:ea typeface="華康中圓體" panose="020F0509000000000000" pitchFamily="49" charset="-120"/>
            </a:endParaRPr>
          </a:p>
          <a:p>
            <a:endParaRPr lang="zh-TW" altLang="en-US" sz="2000" b="1" dirty="0">
              <a:solidFill>
                <a:srgbClr val="FF6699"/>
              </a:solidFill>
              <a:latin typeface="華康中圓體" panose="020F0509000000000000" pitchFamily="49" charset="-120"/>
              <a:ea typeface="華康中圓體" panose="020F0509000000000000" pitchFamily="49" charset="-120"/>
            </a:endParaRPr>
          </a:p>
        </p:txBody>
      </p:sp>
      <p:sp>
        <p:nvSpPr>
          <p:cNvPr id="6" name="Line 11"/>
          <p:cNvSpPr>
            <a:spLocks noChangeShapeType="1"/>
          </p:cNvSpPr>
          <p:nvPr/>
        </p:nvSpPr>
        <p:spPr bwMode="auto">
          <a:xfrm flipH="1">
            <a:off x="3939107" y="899242"/>
            <a:ext cx="3182264" cy="10493"/>
          </a:xfrm>
          <a:prstGeom prst="line">
            <a:avLst/>
          </a:prstGeom>
          <a:noFill/>
          <a:ln w="25400">
            <a:solidFill>
              <a:schemeClr val="bg1">
                <a:lumMod val="65000"/>
              </a:schemeClr>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latin typeface="華康中圓體" panose="020F0509000000000000" pitchFamily="49" charset="-120"/>
              <a:ea typeface="華康中圓體" panose="020F0509000000000000" pitchFamily="49" charset="-120"/>
            </a:endParaRPr>
          </a:p>
        </p:txBody>
      </p:sp>
      <p:pic>
        <p:nvPicPr>
          <p:cNvPr id="7" name="圖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82985" y="256026"/>
            <a:ext cx="696687" cy="699192"/>
          </a:xfrm>
          <a:prstGeom prst="rect">
            <a:avLst/>
          </a:prstGeom>
        </p:spPr>
      </p:pic>
      <p:pic>
        <p:nvPicPr>
          <p:cNvPr id="9" name="圖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381" y="324409"/>
            <a:ext cx="2490991" cy="660303"/>
          </a:xfrm>
          <a:prstGeom prst="rect">
            <a:avLst/>
          </a:prstGeom>
        </p:spPr>
      </p:pic>
      <p:sp>
        <p:nvSpPr>
          <p:cNvPr id="11" name="文字方塊 10"/>
          <p:cNvSpPr txBox="1"/>
          <p:nvPr/>
        </p:nvSpPr>
        <p:spPr>
          <a:xfrm>
            <a:off x="6531400" y="474577"/>
            <a:ext cx="1454244" cy="646331"/>
          </a:xfrm>
          <a:prstGeom prst="rect">
            <a:avLst/>
          </a:prstGeom>
          <a:noFill/>
        </p:spPr>
        <p:txBody>
          <a:bodyPr wrap="none" rtlCol="0">
            <a:spAutoFit/>
          </a:bodyPr>
          <a:lstStyle/>
          <a:p>
            <a:r>
              <a:rPr lang="en-US" altLang="zh-TW" b="1" dirty="0" smtClean="0">
                <a:latin typeface="華康中圓體" panose="020F0509000000000000" pitchFamily="49" charset="-120"/>
                <a:ea typeface="華康中圓體" panose="020F0509000000000000" pitchFamily="49" charset="-120"/>
              </a:rPr>
              <a:t>(1</a:t>
            </a:r>
            <a:r>
              <a:rPr lang="en-US" altLang="zh-TW" b="1" dirty="0">
                <a:latin typeface="華康中圓體" panose="020F0509000000000000" pitchFamily="49" charset="-120"/>
                <a:ea typeface="華康中圓體" panose="020F0509000000000000" pitchFamily="49" charset="-120"/>
              </a:rPr>
              <a:t>)</a:t>
            </a:r>
            <a:r>
              <a:rPr lang="zh-TW" altLang="zh-TW" b="1" dirty="0">
                <a:latin typeface="華康中圓體" panose="020F0509000000000000" pitchFamily="49" charset="-120"/>
                <a:ea typeface="華康中圓體" panose="020F0509000000000000" pitchFamily="49" charset="-120"/>
              </a:rPr>
              <a:t>畢業</a:t>
            </a:r>
            <a:r>
              <a:rPr lang="zh-TW" altLang="zh-TW" b="1" dirty="0" smtClean="0">
                <a:latin typeface="華康中圓體" panose="020F0509000000000000" pitchFamily="49" charset="-120"/>
                <a:ea typeface="華康中圓體" panose="020F0509000000000000" pitchFamily="49" charset="-120"/>
              </a:rPr>
              <a:t>要求</a:t>
            </a:r>
            <a:endParaRPr lang="zh-TW" altLang="en-US" b="1" dirty="0">
              <a:latin typeface="華康中圓體" panose="020F0509000000000000" pitchFamily="49" charset="-120"/>
              <a:ea typeface="華康中圓體" panose="020F0509000000000000" pitchFamily="49" charset="-120"/>
            </a:endParaRPr>
          </a:p>
          <a:p>
            <a:endParaRPr lang="zh-TW" altLang="en-US" dirty="0"/>
          </a:p>
        </p:txBody>
      </p:sp>
      <p:sp>
        <p:nvSpPr>
          <p:cNvPr id="12" name="文字方塊 11"/>
          <p:cNvSpPr txBox="1"/>
          <p:nvPr/>
        </p:nvSpPr>
        <p:spPr>
          <a:xfrm>
            <a:off x="2004990" y="1553901"/>
            <a:ext cx="2031325" cy="338554"/>
          </a:xfrm>
          <a:prstGeom prst="rect">
            <a:avLst/>
          </a:prstGeom>
          <a:noFill/>
        </p:spPr>
        <p:txBody>
          <a:bodyPr wrap="none" rtlCol="0">
            <a:spAutoFit/>
          </a:bodyPr>
          <a:lstStyle/>
          <a:p>
            <a:r>
              <a:rPr lang="zh-TW" altLang="en-US" sz="1600" b="1" dirty="0" smtClean="0">
                <a:latin typeface="華康中圓體" panose="020F0509000000000000" pitchFamily="49" charset="-120"/>
                <a:ea typeface="華康中圓體" panose="020F0509000000000000" pitchFamily="49" charset="-120"/>
              </a:rPr>
              <a:t>外語</a:t>
            </a:r>
            <a:r>
              <a:rPr lang="zh-TW" altLang="en-US" sz="1600" b="1" dirty="0">
                <a:latin typeface="華康中圓體" panose="020F0509000000000000" pitchFamily="49" charset="-120"/>
                <a:ea typeface="華康中圓體" panose="020F0509000000000000" pitchFamily="49" charset="-120"/>
              </a:rPr>
              <a:t>畢業門檻知多少</a:t>
            </a:r>
          </a:p>
        </p:txBody>
      </p:sp>
      <p:sp>
        <p:nvSpPr>
          <p:cNvPr id="13" name="文字方塊 12"/>
          <p:cNvSpPr txBox="1"/>
          <p:nvPr/>
        </p:nvSpPr>
        <p:spPr>
          <a:xfrm>
            <a:off x="2004990" y="2298010"/>
            <a:ext cx="7616805" cy="2554545"/>
          </a:xfrm>
          <a:prstGeom prst="rect">
            <a:avLst/>
          </a:prstGeom>
          <a:noFill/>
        </p:spPr>
        <p:txBody>
          <a:bodyPr wrap="square" rtlCol="0">
            <a:spAutoFit/>
          </a:bodyPr>
          <a:lstStyle/>
          <a:p>
            <a:r>
              <a:rPr lang="zh-TW" altLang="en-US" sz="1600" b="1" dirty="0" smtClean="0">
                <a:latin typeface="華康中圓體" panose="020F0509000000000000" pitchFamily="49" charset="-120"/>
                <a:ea typeface="華康中圓體" panose="020F0509000000000000" pitchFamily="49" charset="-120"/>
              </a:rPr>
              <a:t>各系都訂有外語畢業門檻，學生即使修畢</a:t>
            </a:r>
            <a:r>
              <a:rPr lang="en-US" altLang="zh-TW" sz="1600" b="1" dirty="0" smtClean="0">
                <a:latin typeface="華康中圓體" panose="020F0509000000000000" pitchFamily="49" charset="-120"/>
                <a:ea typeface="華康中圓體" panose="020F0509000000000000" pitchFamily="49" charset="-120"/>
              </a:rPr>
              <a:t>128</a:t>
            </a:r>
            <a:r>
              <a:rPr lang="zh-TW" altLang="en-US" sz="1600" b="1" dirty="0" smtClean="0">
                <a:latin typeface="華康中圓體" panose="020F0509000000000000" pitchFamily="49" charset="-120"/>
                <a:ea typeface="華康中圓體" panose="020F0509000000000000" pitchFamily="49" charset="-120"/>
              </a:rPr>
              <a:t>學分，但未通過外語門檻，也無法拿到畢業證書。外語能力對你未來的發展非常重要，建議你一定要逐年有計畫地提升自己的外文能力。外語畢業門檻只是最低的基本要求而已。</a:t>
            </a:r>
            <a:endParaRPr lang="en-US" altLang="zh-TW" sz="1600" b="1" dirty="0" smtClean="0">
              <a:latin typeface="華康中圓體" panose="020F0509000000000000" pitchFamily="49" charset="-120"/>
              <a:ea typeface="華康中圓體" panose="020F0509000000000000" pitchFamily="49" charset="-120"/>
            </a:endParaRPr>
          </a:p>
          <a:p>
            <a:r>
              <a:rPr lang="zh-TW" altLang="en-US" sz="1600" b="1" dirty="0" smtClean="0">
                <a:latin typeface="華康中圓體" panose="020F0509000000000000" pitchFamily="49" charset="-120"/>
                <a:ea typeface="華康中圓體" panose="020F0509000000000000" pitchFamily="49" charset="-120"/>
              </a:rPr>
              <a:t>學校為協助同學提升</a:t>
            </a:r>
            <a:r>
              <a:rPr lang="zh-TW" altLang="en-US" sz="1600" b="1" dirty="0">
                <a:latin typeface="華康中圓體" panose="020F0509000000000000" pitchFamily="49" charset="-120"/>
                <a:ea typeface="華康中圓體" panose="020F0509000000000000" pitchFamily="49" charset="-120"/>
              </a:rPr>
              <a:t>英語</a:t>
            </a:r>
            <a:r>
              <a:rPr lang="zh-TW" altLang="en-US" sz="1600" b="1" dirty="0" smtClean="0">
                <a:latin typeface="華康中圓體" panose="020F0509000000000000" pitchFamily="49" charset="-120"/>
                <a:ea typeface="華康中圓體" panose="020F0509000000000000" pitchFamily="49" charset="-120"/>
              </a:rPr>
              <a:t>能力，有很多的英語學習資源，此外每學期辦理英文會考</a:t>
            </a:r>
            <a:r>
              <a:rPr lang="zh-TW" altLang="en-US" sz="1600" b="1" dirty="0">
                <a:latin typeface="華康中圓體" panose="020F0509000000000000" pitchFamily="49" charset="-120"/>
                <a:ea typeface="華康中圓體" panose="020F0509000000000000" pitchFamily="49" charset="-120"/>
              </a:rPr>
              <a:t>、</a:t>
            </a:r>
            <a:r>
              <a:rPr lang="zh-TW" altLang="en-US" sz="1600" b="1" dirty="0" smtClean="0">
                <a:latin typeface="華康中圓體" panose="020F0509000000000000" pitchFamily="49" charset="-120"/>
                <a:ea typeface="華康中圓體" panose="020F0509000000000000" pitchFamily="49" charset="-120"/>
              </a:rPr>
              <a:t>英語線上讀書會及校園英語檢定，還有針對未符合外語畢業門檻的同學進行多元適性之英語補救教學。若想</a:t>
            </a:r>
            <a:r>
              <a:rPr lang="zh-TW" altLang="en-US" sz="1600" b="1" dirty="0">
                <a:latin typeface="華康中圓體" panose="020F0509000000000000" pitchFamily="49" charset="-120"/>
                <a:ea typeface="華康中圓體" panose="020F0509000000000000" pitchFamily="49" charset="-120"/>
              </a:rPr>
              <a:t>瞭解各系所外語能力畢業資格檢定標準，歡迎</a:t>
            </a:r>
            <a:r>
              <a:rPr lang="zh-TW" altLang="en-US" sz="1600" b="1" dirty="0" smtClean="0">
                <a:latin typeface="華康中圓體" panose="020F0509000000000000" pitchFamily="49" charset="-120"/>
                <a:ea typeface="華康中圓體" panose="020F0509000000000000" pitchFamily="49" charset="-120"/>
              </a:rPr>
              <a:t>同學至</a:t>
            </a:r>
            <a:r>
              <a:rPr lang="zh-TW" altLang="en-US" sz="1600" b="1" dirty="0">
                <a:latin typeface="華康中圓體" panose="020F0509000000000000" pitchFamily="49" charset="-120"/>
                <a:ea typeface="華康中圓體" panose="020F0509000000000000" pitchFamily="49" charset="-120"/>
              </a:rPr>
              <a:t>教務處網頁</a:t>
            </a:r>
            <a:r>
              <a:rPr lang="zh-TW" altLang="en-US" sz="1600" b="1" dirty="0" smtClean="0">
                <a:latin typeface="華康中圓體" panose="020F0509000000000000" pitchFamily="49" charset="-120"/>
                <a:ea typeface="華康中圓體" panose="020F0509000000000000" pitchFamily="49" charset="-120"/>
              </a:rPr>
              <a:t>查詢</a:t>
            </a:r>
            <a:r>
              <a:rPr lang="zh-TW" altLang="en-US" sz="1600" b="1" dirty="0">
                <a:latin typeface="華康中圓體" panose="020F0509000000000000" pitchFamily="49" charset="-120"/>
                <a:ea typeface="華康中圓體" panose="020F0509000000000000" pitchFamily="49" charset="-120"/>
              </a:rPr>
              <a:t>，</a:t>
            </a:r>
            <a:r>
              <a:rPr lang="zh-TW" altLang="en-US" sz="1600" b="1" dirty="0" smtClean="0">
                <a:latin typeface="華康中圓體" panose="020F0509000000000000" pitchFamily="49" charset="-120"/>
                <a:ea typeface="華康中圓體" panose="020F0509000000000000" pitchFamily="49" charset="-120"/>
              </a:rPr>
              <a:t>及早</a:t>
            </a:r>
            <a:r>
              <a:rPr lang="zh-TW" altLang="en-US" sz="1600" b="1" dirty="0">
                <a:latin typeface="華康中圓體" panose="020F0509000000000000" pitchFamily="49" charset="-120"/>
                <a:ea typeface="華康中圓體" panose="020F0509000000000000" pitchFamily="49" charset="-120"/>
              </a:rPr>
              <a:t>掌握自己的畢業門檻喔</a:t>
            </a:r>
            <a:r>
              <a:rPr lang="en-US" altLang="zh-TW" sz="1600" b="1" dirty="0" smtClean="0">
                <a:latin typeface="華康中圓體" panose="020F0509000000000000" pitchFamily="49" charset="-120"/>
                <a:ea typeface="華康中圓體" panose="020F0509000000000000" pitchFamily="49" charset="-120"/>
              </a:rPr>
              <a:t>!</a:t>
            </a:r>
          </a:p>
          <a:p>
            <a:endParaRPr lang="en-US" altLang="zh-TW" sz="1600" b="1" dirty="0">
              <a:solidFill>
                <a:srgbClr val="FF0000"/>
              </a:solidFill>
              <a:latin typeface="華康中圓體" panose="020F0509000000000000" pitchFamily="49" charset="-120"/>
              <a:ea typeface="華康中圓體" panose="020F0509000000000000" pitchFamily="49" charset="-120"/>
            </a:endParaRPr>
          </a:p>
          <a:p>
            <a:r>
              <a:rPr lang="en-US" altLang="zh-TW" sz="1600" dirty="0">
                <a:hlinkClick r:id="rId4"/>
              </a:rPr>
              <a:t>http://</a:t>
            </a:r>
            <a:r>
              <a:rPr lang="en-US" altLang="zh-TW" sz="1600" dirty="0" smtClean="0">
                <a:hlinkClick r:id="rId4"/>
              </a:rPr>
              <a:t>www.aa.ntnu.edu.tw/graduation/super_pages.php?ID=0graduation3</a:t>
            </a:r>
            <a:endParaRPr lang="en-US" altLang="zh-TW" sz="1600" dirty="0" smtClean="0"/>
          </a:p>
          <a:p>
            <a:endParaRPr lang="zh-TW" altLang="en-US" sz="1600" b="1" dirty="0">
              <a:latin typeface="華康中圓體" panose="020F0509000000000000" pitchFamily="49" charset="-120"/>
              <a:ea typeface="華康中圓體" panose="020F0509000000000000" pitchFamily="49" charset="-120"/>
            </a:endParaRPr>
          </a:p>
        </p:txBody>
      </p:sp>
    </p:spTree>
    <p:extLst>
      <p:ext uri="{BB962C8B-B14F-4D97-AF65-F5344CB8AC3E}">
        <p14:creationId xmlns:p14="http://schemas.microsoft.com/office/powerpoint/2010/main" val="14873997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字方塊 16"/>
          <p:cNvSpPr txBox="1"/>
          <p:nvPr/>
        </p:nvSpPr>
        <p:spPr>
          <a:xfrm>
            <a:off x="3727272" y="322177"/>
            <a:ext cx="2621230" cy="707886"/>
          </a:xfrm>
          <a:prstGeom prst="rect">
            <a:avLst/>
          </a:prstGeom>
          <a:noFill/>
        </p:spPr>
        <p:txBody>
          <a:bodyPr wrap="none" rtlCol="0">
            <a:spAutoFit/>
          </a:bodyPr>
          <a:lstStyle/>
          <a:p>
            <a:r>
              <a:rPr lang="zh-TW" altLang="en-US" sz="2000" b="1" dirty="0">
                <a:solidFill>
                  <a:srgbClr val="FF0000"/>
                </a:solidFill>
                <a:latin typeface="華康中圓體" panose="020F0509000000000000" pitchFamily="49" charset="-120"/>
                <a:ea typeface="華康中圓體" panose="020F0509000000000000" pitchFamily="49" charset="-120"/>
              </a:rPr>
              <a:t>大學一定是讀四年嗎</a:t>
            </a:r>
            <a:r>
              <a:rPr lang="en-US" altLang="zh-TW" sz="2000" b="1" dirty="0" smtClean="0">
                <a:solidFill>
                  <a:srgbClr val="FF0000"/>
                </a:solidFill>
                <a:latin typeface="華康中圓體" panose="020F0509000000000000" pitchFamily="49" charset="-120"/>
                <a:ea typeface="華康中圓體" panose="020F0509000000000000" pitchFamily="49" charset="-120"/>
              </a:rPr>
              <a:t>?</a:t>
            </a:r>
            <a:endParaRPr lang="zh-TW" altLang="en-US" sz="2000" b="1" dirty="0">
              <a:solidFill>
                <a:srgbClr val="FF6699"/>
              </a:solidFill>
              <a:latin typeface="華康中圓體" panose="020F0509000000000000" pitchFamily="49" charset="-120"/>
              <a:ea typeface="華康中圓體" panose="020F0509000000000000" pitchFamily="49" charset="-120"/>
            </a:endParaRPr>
          </a:p>
          <a:p>
            <a:endParaRPr lang="zh-TW" altLang="en-US" sz="2000" b="1" dirty="0">
              <a:solidFill>
                <a:srgbClr val="FF6699"/>
              </a:solidFill>
              <a:latin typeface="華康中圓體" panose="020F0509000000000000" pitchFamily="49" charset="-120"/>
              <a:ea typeface="華康中圓體" panose="020F0509000000000000" pitchFamily="49" charset="-120"/>
            </a:endParaRPr>
          </a:p>
        </p:txBody>
      </p:sp>
      <p:sp>
        <p:nvSpPr>
          <p:cNvPr id="18" name="Line 11"/>
          <p:cNvSpPr>
            <a:spLocks noChangeShapeType="1"/>
          </p:cNvSpPr>
          <p:nvPr/>
        </p:nvSpPr>
        <p:spPr bwMode="auto">
          <a:xfrm flipH="1">
            <a:off x="3786707" y="746842"/>
            <a:ext cx="3182264" cy="10493"/>
          </a:xfrm>
          <a:prstGeom prst="line">
            <a:avLst/>
          </a:prstGeom>
          <a:noFill/>
          <a:ln w="25400">
            <a:solidFill>
              <a:schemeClr val="bg1">
                <a:lumMod val="65000"/>
              </a:schemeClr>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latin typeface="華康中圓體" panose="020F0509000000000000" pitchFamily="49" charset="-120"/>
              <a:ea typeface="華康中圓體" panose="020F0509000000000000" pitchFamily="49" charset="-120"/>
            </a:endParaRPr>
          </a:p>
        </p:txBody>
      </p:sp>
      <p:pic>
        <p:nvPicPr>
          <p:cNvPr id="19" name="圖片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30585" y="103626"/>
            <a:ext cx="696687" cy="699192"/>
          </a:xfrm>
          <a:prstGeom prst="rect">
            <a:avLst/>
          </a:prstGeom>
        </p:spPr>
      </p:pic>
      <p:pic>
        <p:nvPicPr>
          <p:cNvPr id="21" name="圖片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981" y="172009"/>
            <a:ext cx="2490991" cy="660303"/>
          </a:xfrm>
          <a:prstGeom prst="rect">
            <a:avLst/>
          </a:prstGeom>
        </p:spPr>
      </p:pic>
      <p:sp>
        <p:nvSpPr>
          <p:cNvPr id="3" name="文字方塊 2"/>
          <p:cNvSpPr txBox="1"/>
          <p:nvPr/>
        </p:nvSpPr>
        <p:spPr>
          <a:xfrm>
            <a:off x="1773414" y="4054632"/>
            <a:ext cx="4633000" cy="338554"/>
          </a:xfrm>
          <a:prstGeom prst="rect">
            <a:avLst/>
          </a:prstGeom>
          <a:noFill/>
        </p:spPr>
        <p:txBody>
          <a:bodyPr wrap="none" rtlCol="0">
            <a:spAutoFit/>
          </a:bodyPr>
          <a:lstStyle/>
          <a:p>
            <a:r>
              <a:rPr lang="zh-TW" altLang="en-US" sz="1600" b="1" dirty="0" smtClean="0">
                <a:latin typeface="華康中圓體" panose="020F0509000000000000" pitchFamily="49" charset="-120"/>
                <a:ea typeface="華康中圓體" panose="020F0509000000000000" pitchFamily="49" charset="-120"/>
              </a:rPr>
              <a:t>想要</a:t>
            </a:r>
            <a:r>
              <a:rPr lang="zh-TW" altLang="en-US" sz="1600" b="1" dirty="0">
                <a:latin typeface="華康中圓體" panose="020F0509000000000000" pitchFamily="49" charset="-120"/>
                <a:ea typeface="華康中圓體" panose="020F0509000000000000" pitchFamily="49" charset="-120"/>
              </a:rPr>
              <a:t>一次選到更多心目中理想的課程，</a:t>
            </a:r>
            <a:r>
              <a:rPr lang="zh-TW" altLang="en-US" sz="1600" b="1" dirty="0" smtClean="0">
                <a:latin typeface="華康中圓體" panose="020F0509000000000000" pitchFamily="49" charset="-120"/>
                <a:ea typeface="華康中圓體" panose="020F0509000000000000" pitchFamily="49" charset="-120"/>
              </a:rPr>
              <a:t>請掌握</a:t>
            </a:r>
            <a:r>
              <a:rPr lang="en-US" altLang="zh-TW" sz="1600" b="1" dirty="0" smtClean="0">
                <a:latin typeface="華康中圓體" panose="020F0509000000000000" pitchFamily="49" charset="-120"/>
                <a:ea typeface="華康中圓體" panose="020F0509000000000000" pitchFamily="49" charset="-120"/>
              </a:rPr>
              <a:t>...</a:t>
            </a:r>
            <a:endParaRPr lang="zh-TW" altLang="zh-TW" sz="1600" b="1" dirty="0">
              <a:latin typeface="華康中圓體" panose="020F0509000000000000" pitchFamily="49" charset="-120"/>
              <a:ea typeface="華康中圓體" panose="020F0509000000000000" pitchFamily="49" charset="-120"/>
            </a:endParaRPr>
          </a:p>
        </p:txBody>
      </p:sp>
      <p:sp>
        <p:nvSpPr>
          <p:cNvPr id="5" name="文字方塊 4"/>
          <p:cNvSpPr txBox="1"/>
          <p:nvPr/>
        </p:nvSpPr>
        <p:spPr>
          <a:xfrm>
            <a:off x="1374177" y="910252"/>
            <a:ext cx="3910342" cy="369332"/>
          </a:xfrm>
          <a:prstGeom prst="rect">
            <a:avLst/>
          </a:prstGeom>
          <a:noFill/>
        </p:spPr>
        <p:txBody>
          <a:bodyPr wrap="square" rtlCol="0">
            <a:spAutoFit/>
          </a:bodyPr>
          <a:lstStyle/>
          <a:p>
            <a:r>
              <a:rPr lang="en-US" altLang="zh-TW" b="1" dirty="0">
                <a:latin typeface="華康中圓體" panose="020F0509000000000000" pitchFamily="49" charset="-120"/>
                <a:ea typeface="華康中圓體" panose="020F0509000000000000" pitchFamily="49" charset="-120"/>
              </a:rPr>
              <a:t>(2)</a:t>
            </a:r>
            <a:r>
              <a:rPr lang="zh-TW" altLang="en-US" b="1" dirty="0">
                <a:latin typeface="華康中圓體" panose="020F0509000000000000" pitchFamily="49" charset="-120"/>
                <a:ea typeface="華康中圓體" panose="020F0509000000000000" pitchFamily="49" charset="-120"/>
              </a:rPr>
              <a:t>修課</a:t>
            </a:r>
            <a:r>
              <a:rPr lang="zh-TW" altLang="en-US" b="1" dirty="0" smtClean="0">
                <a:latin typeface="華康中圓體" panose="020F0509000000000000" pitchFamily="49" charset="-120"/>
                <a:ea typeface="華康中圓體" panose="020F0509000000000000" pitchFamily="49" charset="-120"/>
              </a:rPr>
              <a:t>規定</a:t>
            </a:r>
            <a:endParaRPr lang="zh-TW" altLang="en-US" sz="1400" dirty="0"/>
          </a:p>
        </p:txBody>
      </p:sp>
      <p:sp>
        <p:nvSpPr>
          <p:cNvPr id="24" name="文字方塊 23"/>
          <p:cNvSpPr txBox="1"/>
          <p:nvPr/>
        </p:nvSpPr>
        <p:spPr>
          <a:xfrm>
            <a:off x="1397476" y="3071970"/>
            <a:ext cx="4951026" cy="369332"/>
          </a:xfrm>
          <a:prstGeom prst="rect">
            <a:avLst/>
          </a:prstGeom>
          <a:noFill/>
        </p:spPr>
        <p:txBody>
          <a:bodyPr wrap="square" rtlCol="0">
            <a:spAutoFit/>
          </a:bodyPr>
          <a:lstStyle/>
          <a:p>
            <a:r>
              <a:rPr lang="en-US" altLang="zh-TW" b="1" dirty="0" smtClean="0">
                <a:latin typeface="華康中圓體" panose="020F0509000000000000" pitchFamily="49" charset="-120"/>
                <a:ea typeface="華康中圓體" panose="020F0509000000000000" pitchFamily="49" charset="-120"/>
              </a:rPr>
              <a:t>(3)</a:t>
            </a:r>
            <a:r>
              <a:rPr lang="zh-TW" altLang="en-US" b="1" dirty="0" smtClean="0">
                <a:latin typeface="華康中圓體" panose="020F0509000000000000" pitchFamily="49" charset="-120"/>
                <a:ea typeface="華康中圓體" panose="020F0509000000000000" pitchFamily="49" charset="-120"/>
              </a:rPr>
              <a:t>選課策略</a:t>
            </a:r>
            <a:r>
              <a:rPr lang="en-US" altLang="zh-TW" b="1" dirty="0" smtClean="0">
                <a:latin typeface="華康中圓體" panose="020F0509000000000000" pitchFamily="49" charset="-120"/>
                <a:ea typeface="華康中圓體" panose="020F0509000000000000" pitchFamily="49" charset="-120"/>
              </a:rPr>
              <a:t>-</a:t>
            </a:r>
            <a:r>
              <a:rPr lang="zh-TW" altLang="en-US" sz="1400" b="1" dirty="0">
                <a:latin typeface="華康中圓體" panose="020F0509000000000000" pitchFamily="49" charset="-120"/>
                <a:ea typeface="華康中圓體" panose="020F0509000000000000" pitchFamily="49" charset="-120"/>
              </a:rPr>
              <a:t>智者千</a:t>
            </a:r>
            <a:r>
              <a:rPr lang="zh-TW" altLang="en-US" sz="1400" b="1" dirty="0" smtClean="0">
                <a:latin typeface="華康中圓體" panose="020F0509000000000000" pitchFamily="49" charset="-120"/>
                <a:ea typeface="華康中圓體" panose="020F0509000000000000" pitchFamily="49" charset="-120"/>
              </a:rPr>
              <a:t>言一如</a:t>
            </a:r>
            <a:r>
              <a:rPr lang="zh-TW" altLang="en-US" sz="1400" b="1" dirty="0">
                <a:latin typeface="華康中圓體" panose="020F0509000000000000" pitchFamily="49" charset="-120"/>
                <a:ea typeface="華康中圓體" panose="020F0509000000000000" pitchFamily="49" charset="-120"/>
              </a:rPr>
              <a:t>醍醐；善規劃，得不</a:t>
            </a:r>
            <a:r>
              <a:rPr lang="zh-TW" altLang="en-US" sz="1400" b="1" dirty="0" smtClean="0">
                <a:latin typeface="華康中圓體" panose="020F0509000000000000" pitchFamily="49" charset="-120"/>
                <a:ea typeface="華康中圓體" panose="020F0509000000000000" pitchFamily="49" charset="-120"/>
              </a:rPr>
              <a:t>困</a:t>
            </a:r>
            <a:endParaRPr lang="zh-TW" altLang="en-US" sz="1400" b="1" dirty="0">
              <a:latin typeface="華康中圓體" panose="020F0509000000000000" pitchFamily="49" charset="-120"/>
              <a:ea typeface="華康中圓體" panose="020F0509000000000000" pitchFamily="49" charset="-120"/>
            </a:endParaRPr>
          </a:p>
        </p:txBody>
      </p:sp>
      <p:graphicFrame>
        <p:nvGraphicFramePr>
          <p:cNvPr id="7" name="表格 6"/>
          <p:cNvGraphicFramePr>
            <a:graphicFrameLocks noGrp="1"/>
          </p:cNvGraphicFramePr>
          <p:nvPr>
            <p:extLst>
              <p:ext uri="{D42A27DB-BD31-4B8C-83A1-F6EECF244321}">
                <p14:modId xmlns:p14="http://schemas.microsoft.com/office/powerpoint/2010/main" val="121208843"/>
              </p:ext>
            </p:extLst>
          </p:nvPr>
        </p:nvGraphicFramePr>
        <p:xfrm>
          <a:off x="1756066" y="1819579"/>
          <a:ext cx="7618595" cy="1191957"/>
        </p:xfrm>
        <a:graphic>
          <a:graphicData uri="http://schemas.openxmlformats.org/drawingml/2006/table">
            <a:tbl>
              <a:tblPr firstRow="1" firstCol="1" bandRow="1">
                <a:tableStyleId>{5C22544A-7EE6-4342-B048-85BDC9FD1C3A}</a:tableStyleId>
              </a:tblPr>
              <a:tblGrid>
                <a:gridCol w="7618595">
                  <a:extLst>
                    <a:ext uri="{9D8B030D-6E8A-4147-A177-3AD203B41FA5}">
                      <a16:colId xmlns="" xmlns:a16="http://schemas.microsoft.com/office/drawing/2014/main" val="20000"/>
                    </a:ext>
                  </a:extLst>
                </a:gridCol>
              </a:tblGrid>
              <a:tr h="441029">
                <a:tc>
                  <a:txBody>
                    <a:bodyPr/>
                    <a:lstStyle/>
                    <a:p>
                      <a:pPr algn="ctr">
                        <a:lnSpc>
                          <a:spcPts val="1400"/>
                        </a:lnSpc>
                        <a:spcAft>
                          <a:spcPts val="0"/>
                        </a:spcAft>
                      </a:pPr>
                      <a:endParaRPr lang="en-US" altLang="zh-TW" sz="1800" kern="100" dirty="0" smtClean="0">
                        <a:effectLst/>
                        <a:latin typeface="華康中圓體" panose="020F0509000000000000" pitchFamily="49" charset="-120"/>
                        <a:ea typeface="華康中圓體" panose="020F0509000000000000" pitchFamily="49" charset="-120"/>
                      </a:endParaRPr>
                    </a:p>
                    <a:p>
                      <a:pPr algn="ctr">
                        <a:lnSpc>
                          <a:spcPts val="1400"/>
                        </a:lnSpc>
                        <a:spcAft>
                          <a:spcPts val="0"/>
                        </a:spcAft>
                      </a:pPr>
                      <a:r>
                        <a:rPr lang="zh-TW" sz="1800" kern="100" dirty="0" smtClean="0">
                          <a:effectLst/>
                          <a:latin typeface="華康中圓體" panose="020F0509000000000000" pitchFamily="49" charset="-120"/>
                          <a:ea typeface="華康中圓體" panose="020F0509000000000000" pitchFamily="49" charset="-120"/>
                        </a:rPr>
                        <a:t>每</a:t>
                      </a:r>
                      <a:r>
                        <a:rPr lang="zh-TW" sz="1800" kern="100" dirty="0">
                          <a:effectLst/>
                          <a:latin typeface="華康中圓體" panose="020F0509000000000000" pitchFamily="49" charset="-120"/>
                          <a:ea typeface="華康中圓體" panose="020F0509000000000000" pitchFamily="49" charset="-120"/>
                        </a:rPr>
                        <a:t>學期修習學分數規定─</a:t>
                      </a:r>
                      <a:r>
                        <a:rPr lang="en-US" sz="1800" kern="0" dirty="0">
                          <a:effectLst/>
                          <a:latin typeface="華康中圓體" panose="020F0509000000000000" pitchFamily="49" charset="-120"/>
                          <a:ea typeface="華康中圓體" panose="020F0509000000000000" pitchFamily="49" charset="-120"/>
                        </a:rPr>
                        <a:t>(</a:t>
                      </a:r>
                      <a:r>
                        <a:rPr lang="zh-TW" sz="1800" kern="0" dirty="0">
                          <a:effectLst/>
                          <a:latin typeface="華康中圓體" panose="020F0509000000000000" pitchFamily="49" charset="-120"/>
                          <a:ea typeface="華康中圓體" panose="020F0509000000000000" pitchFamily="49" charset="-120"/>
                        </a:rPr>
                        <a:t>學則§</a:t>
                      </a:r>
                      <a:r>
                        <a:rPr lang="en-US" sz="1800" kern="0" dirty="0">
                          <a:effectLst/>
                          <a:latin typeface="華康中圓體" panose="020F0509000000000000" pitchFamily="49" charset="-120"/>
                          <a:ea typeface="華康中圓體" panose="020F0509000000000000" pitchFamily="49" charset="-120"/>
                        </a:rPr>
                        <a:t>13)</a:t>
                      </a:r>
                      <a:endParaRPr lang="zh-TW" sz="1800" kern="100" dirty="0">
                        <a:effectLst/>
                        <a:latin typeface="華康中圓體" panose="020F0509000000000000" pitchFamily="49" charset="-120"/>
                        <a:ea typeface="華康中圓體" panose="020F0509000000000000" pitchFamily="49" charset="-120"/>
                        <a:cs typeface="Times New Roman" panose="02020603050405020304" pitchFamily="18" charset="0"/>
                      </a:endParaRPr>
                    </a:p>
                  </a:txBody>
                  <a:tcPr marL="68580" marR="68580" marT="0" marB="0">
                    <a:solidFill>
                      <a:schemeClr val="accent1">
                        <a:lumMod val="75000"/>
                      </a:schemeClr>
                    </a:solidFill>
                  </a:tcPr>
                </a:tc>
                <a:extLst>
                  <a:ext uri="{0D108BD9-81ED-4DB2-BD59-A6C34878D82A}">
                    <a16:rowId xmlns="" xmlns:a16="http://schemas.microsoft.com/office/drawing/2014/main" val="10000"/>
                  </a:ext>
                </a:extLst>
              </a:tr>
              <a:tr h="750928">
                <a:tc>
                  <a:txBody>
                    <a:bodyPr/>
                    <a:lstStyle/>
                    <a:p>
                      <a:pPr algn="ctr">
                        <a:lnSpc>
                          <a:spcPct val="100000"/>
                        </a:lnSpc>
                        <a:spcAft>
                          <a:spcPts val="0"/>
                        </a:spcAft>
                      </a:pPr>
                      <a:r>
                        <a:rPr lang="zh-TW" sz="1400" b="0" kern="100" dirty="0" smtClean="0">
                          <a:solidFill>
                            <a:schemeClr val="tx1"/>
                          </a:solidFill>
                          <a:effectLst/>
                          <a:latin typeface="華康中圓體" panose="020F0509000000000000" pitchFamily="49" charset="-120"/>
                          <a:ea typeface="華康中圓體" panose="020F0509000000000000" pitchFamily="49" charset="-120"/>
                        </a:rPr>
                        <a:t>除</a:t>
                      </a:r>
                      <a:r>
                        <a:rPr lang="zh-TW" sz="1400" b="0" kern="100" dirty="0">
                          <a:solidFill>
                            <a:schemeClr val="tx1"/>
                          </a:solidFill>
                          <a:effectLst/>
                          <a:latin typeface="華康中圓體" panose="020F0509000000000000" pitchFamily="49" charset="-120"/>
                          <a:ea typeface="華康中圓體" panose="020F0509000000000000" pitchFamily="49" charset="-120"/>
                        </a:rPr>
                        <a:t>應屆畢業年級不得少於九學分外，各年級不得少於十六學分，不得</a:t>
                      </a:r>
                      <a:r>
                        <a:rPr lang="zh-TW" sz="1400" b="0" kern="100" dirty="0" smtClean="0">
                          <a:solidFill>
                            <a:schemeClr val="tx1"/>
                          </a:solidFill>
                          <a:effectLst/>
                          <a:latin typeface="華康中圓體" panose="020F0509000000000000" pitchFamily="49" charset="-120"/>
                          <a:ea typeface="華康中圓體" panose="020F0509000000000000" pitchFamily="49" charset="-120"/>
                        </a:rPr>
                        <a:t>多於</a:t>
                      </a:r>
                      <a:endParaRPr lang="en-US" altLang="zh-TW" sz="1400" b="0" kern="100" dirty="0" smtClean="0">
                        <a:solidFill>
                          <a:schemeClr val="tx1"/>
                        </a:solidFill>
                        <a:effectLst/>
                        <a:latin typeface="華康中圓體" panose="020F0509000000000000" pitchFamily="49" charset="-120"/>
                        <a:ea typeface="華康中圓體" panose="020F0509000000000000" pitchFamily="49" charset="-120"/>
                      </a:endParaRPr>
                    </a:p>
                    <a:p>
                      <a:pPr algn="ctr">
                        <a:lnSpc>
                          <a:spcPct val="100000"/>
                        </a:lnSpc>
                        <a:spcAft>
                          <a:spcPts val="0"/>
                        </a:spcAft>
                      </a:pPr>
                      <a:r>
                        <a:rPr lang="zh-TW" sz="1400" b="0" kern="100" dirty="0" smtClean="0">
                          <a:solidFill>
                            <a:schemeClr val="tx1"/>
                          </a:solidFill>
                          <a:effectLst/>
                          <a:latin typeface="華康中圓體" panose="020F0509000000000000" pitchFamily="49" charset="-120"/>
                          <a:ea typeface="華康中圓體" panose="020F0509000000000000" pitchFamily="49" charset="-120"/>
                        </a:rPr>
                        <a:t>二十七</a:t>
                      </a:r>
                      <a:r>
                        <a:rPr lang="zh-TW" sz="1400" b="0" kern="100" dirty="0">
                          <a:solidFill>
                            <a:schemeClr val="tx1"/>
                          </a:solidFill>
                          <a:effectLst/>
                          <a:latin typeface="華康中圓體" panose="020F0509000000000000" pitchFamily="49" charset="-120"/>
                          <a:ea typeface="華康中圓體" panose="020F0509000000000000" pitchFamily="49" charset="-120"/>
                        </a:rPr>
                        <a:t>學分。但若因特殊情況，經系主任核可者，可加、減選一至兩科。</a:t>
                      </a:r>
                      <a:endParaRPr lang="zh-TW" sz="1400" b="0" kern="100" dirty="0">
                        <a:solidFill>
                          <a:schemeClr val="tx1"/>
                        </a:solidFill>
                        <a:effectLst/>
                        <a:latin typeface="華康中圓體" panose="020F0509000000000000" pitchFamily="49" charset="-120"/>
                        <a:ea typeface="華康中圓體" panose="020F0509000000000000" pitchFamily="49" charset="-120"/>
                        <a:cs typeface="標楷體" panose="03000509000000000000" pitchFamily="65" charset="-120"/>
                      </a:endParaRPr>
                    </a:p>
                  </a:txBody>
                  <a:tcPr marL="68580" marR="68580" marT="0" marB="0">
                    <a:solidFill>
                      <a:schemeClr val="accent1">
                        <a:lumMod val="40000"/>
                        <a:lumOff val="60000"/>
                      </a:schemeClr>
                    </a:solidFill>
                  </a:tcPr>
                </a:tc>
                <a:extLst>
                  <a:ext uri="{0D108BD9-81ED-4DB2-BD59-A6C34878D82A}">
                    <a16:rowId xmlns="" xmlns:a16="http://schemas.microsoft.com/office/drawing/2014/main" val="10001"/>
                  </a:ext>
                </a:extLst>
              </a:tr>
            </a:tbl>
          </a:graphicData>
        </a:graphic>
      </p:graphicFrame>
      <p:graphicFrame>
        <p:nvGraphicFramePr>
          <p:cNvPr id="9" name="表格 8"/>
          <p:cNvGraphicFramePr>
            <a:graphicFrameLocks noGrp="1"/>
          </p:cNvGraphicFramePr>
          <p:nvPr>
            <p:extLst>
              <p:ext uri="{D42A27DB-BD31-4B8C-83A1-F6EECF244321}">
                <p14:modId xmlns:p14="http://schemas.microsoft.com/office/powerpoint/2010/main" val="1805418242"/>
              </p:ext>
            </p:extLst>
          </p:nvPr>
        </p:nvGraphicFramePr>
        <p:xfrm>
          <a:off x="1733219" y="4512920"/>
          <a:ext cx="8278183" cy="1645056"/>
        </p:xfrm>
        <a:graphic>
          <a:graphicData uri="http://schemas.openxmlformats.org/drawingml/2006/table">
            <a:tbl>
              <a:tblPr firstCol="1" bandRow="1">
                <a:tableStyleId>{5C22544A-7EE6-4342-B048-85BDC9FD1C3A}</a:tableStyleId>
              </a:tblPr>
              <a:tblGrid>
                <a:gridCol w="2167731">
                  <a:extLst>
                    <a:ext uri="{9D8B030D-6E8A-4147-A177-3AD203B41FA5}">
                      <a16:colId xmlns="" xmlns:a16="http://schemas.microsoft.com/office/drawing/2014/main" val="20000"/>
                    </a:ext>
                  </a:extLst>
                </a:gridCol>
                <a:gridCol w="6110452">
                  <a:extLst>
                    <a:ext uri="{9D8B030D-6E8A-4147-A177-3AD203B41FA5}">
                      <a16:colId xmlns="" xmlns:a16="http://schemas.microsoft.com/office/drawing/2014/main" val="20001"/>
                    </a:ext>
                  </a:extLst>
                </a:gridCol>
              </a:tblGrid>
              <a:tr h="738898">
                <a:tc>
                  <a:txBody>
                    <a:bodyPr/>
                    <a:lstStyle/>
                    <a:p>
                      <a:pPr>
                        <a:lnSpc>
                          <a:spcPts val="1400"/>
                        </a:lnSpc>
                        <a:spcAft>
                          <a:spcPts val="0"/>
                        </a:spcAft>
                      </a:pPr>
                      <a:r>
                        <a:rPr lang="zh-TW" sz="1400" kern="100" dirty="0">
                          <a:effectLst/>
                          <a:latin typeface="華康中圓體" panose="020F0509000000000000" pitchFamily="49" charset="-120"/>
                          <a:ea typeface="華康中圓體" panose="020F0509000000000000" pitchFamily="49" charset="-120"/>
                        </a:rPr>
                        <a:t>第一階段</a:t>
                      </a:r>
                      <a:endParaRPr lang="zh-TW" sz="1400" kern="100" dirty="0">
                        <a:effectLst/>
                        <a:latin typeface="華康中圓體" panose="020F0509000000000000" pitchFamily="49" charset="-120"/>
                        <a:ea typeface="華康中圓體" panose="020F0509000000000000" pitchFamily="49" charset="-120"/>
                        <a:cs typeface="Times New Roman" panose="02020603050405020304" pitchFamily="18" charset="0"/>
                      </a:endParaRPr>
                    </a:p>
                  </a:txBody>
                  <a:tcPr marL="68580" marR="68580" marT="0" marB="0" anchor="ctr"/>
                </a:tc>
                <a:tc>
                  <a:txBody>
                    <a:bodyPr/>
                    <a:lstStyle/>
                    <a:p>
                      <a:pPr marL="342900" lvl="0" indent="-342900" algn="just">
                        <a:lnSpc>
                          <a:spcPts val="1400"/>
                        </a:lnSpc>
                        <a:spcAft>
                          <a:spcPts val="0"/>
                        </a:spcAft>
                        <a:buFont typeface="Wingdings" panose="05000000000000000000" pitchFamily="2" charset="2"/>
                        <a:buChar char=""/>
                      </a:pPr>
                      <a:r>
                        <a:rPr lang="zh-TW" sz="1400" kern="100" dirty="0" smtClean="0">
                          <a:effectLst/>
                          <a:latin typeface="華康中圓體" panose="020F0509000000000000" pitchFamily="49" charset="-120"/>
                          <a:ea typeface="華康中圓體" panose="020F0509000000000000" pitchFamily="49" charset="-120"/>
                        </a:rPr>
                        <a:t>體育</a:t>
                      </a:r>
                      <a:r>
                        <a:rPr lang="zh-TW" sz="1400" kern="100" dirty="0">
                          <a:effectLst/>
                          <a:latin typeface="華康中圓體" panose="020F0509000000000000" pitchFamily="49" charset="-120"/>
                          <a:ea typeface="華康中圓體" panose="020F0509000000000000" pitchFamily="49" charset="-120"/>
                        </a:rPr>
                        <a:t>、通識、教程填寫志願分發，宜多填選志願增加分發成功機率。</a:t>
                      </a:r>
                    </a:p>
                    <a:p>
                      <a:pPr marL="342900" lvl="0" indent="-342900" algn="just">
                        <a:lnSpc>
                          <a:spcPts val="1400"/>
                        </a:lnSpc>
                        <a:spcAft>
                          <a:spcPts val="0"/>
                        </a:spcAft>
                        <a:buFont typeface="Wingdings" panose="05000000000000000000" pitchFamily="2" charset="2"/>
                        <a:buChar char=""/>
                      </a:pPr>
                      <a:r>
                        <a:rPr lang="zh-TW" sz="1400" kern="100" dirty="0">
                          <a:effectLst/>
                          <a:latin typeface="華康中圓體" panose="020F0509000000000000" pitchFamily="49" charset="-120"/>
                          <a:ea typeface="華康中圓體" panose="020F0509000000000000" pitchFamily="49" charset="-120"/>
                        </a:rPr>
                        <a:t>了解分發順序</a:t>
                      </a:r>
                      <a:r>
                        <a:rPr lang="en-US" sz="1400" kern="100" dirty="0">
                          <a:effectLst/>
                          <a:latin typeface="華康中圓體" panose="020F0509000000000000" pitchFamily="49" charset="-120"/>
                          <a:ea typeface="華康中圓體" panose="020F0509000000000000" pitchFamily="49" charset="-120"/>
                        </a:rPr>
                        <a:t>(</a:t>
                      </a:r>
                      <a:r>
                        <a:rPr lang="zh-TW" sz="1400" kern="100" dirty="0">
                          <a:effectLst/>
                          <a:latin typeface="華康中圓體" panose="020F0509000000000000" pitchFamily="49" charset="-120"/>
                          <a:ea typeface="華康中圓體" panose="020F0509000000000000" pitchFamily="49" charset="-120"/>
                        </a:rPr>
                        <a:t>必→體→教→通→</a:t>
                      </a:r>
                      <a:r>
                        <a:rPr lang="zh-TW" sz="1400" kern="100" dirty="0" smtClean="0">
                          <a:effectLst/>
                          <a:latin typeface="華康中圓體" panose="020F0509000000000000" pitchFamily="49" charset="-120"/>
                          <a:ea typeface="華康中圓體" panose="020F0509000000000000" pitchFamily="49" charset="-120"/>
                        </a:rPr>
                        <a:t>選</a:t>
                      </a:r>
                      <a:r>
                        <a:rPr lang="zh-TW" altLang="zh-TW" sz="1400" kern="100" dirty="0" smtClean="0">
                          <a:effectLst/>
                          <a:latin typeface="華康中圓體" panose="020F0509000000000000" pitchFamily="49" charset="-120"/>
                          <a:ea typeface="華康中圓體" panose="020F0509000000000000" pitchFamily="49" charset="-120"/>
                        </a:rPr>
                        <a:t>→</a:t>
                      </a:r>
                      <a:r>
                        <a:rPr lang="zh-TW" altLang="en-US" sz="1400" kern="100" dirty="0" smtClean="0">
                          <a:effectLst/>
                          <a:latin typeface="華康中圓體" panose="020F0509000000000000" pitchFamily="49" charset="-120"/>
                          <a:ea typeface="華康中圓體" panose="020F0509000000000000" pitchFamily="49" charset="-120"/>
                        </a:rPr>
                        <a:t>系統學校</a:t>
                      </a:r>
                      <a:r>
                        <a:rPr lang="en-US" altLang="zh-TW" sz="1400" kern="100" dirty="0" smtClean="0">
                          <a:effectLst/>
                          <a:latin typeface="華康中圓體" panose="020F0509000000000000" pitchFamily="49" charset="-120"/>
                          <a:ea typeface="華康中圓體" panose="020F0509000000000000" pitchFamily="49" charset="-120"/>
                        </a:rPr>
                        <a:t>*</a:t>
                      </a:r>
                      <a:r>
                        <a:rPr lang="en-US" sz="1400" kern="100" dirty="0" smtClean="0">
                          <a:effectLst/>
                          <a:latin typeface="華康中圓體" panose="020F0509000000000000" pitchFamily="49" charset="-120"/>
                          <a:ea typeface="華康中圓體" panose="020F0509000000000000" pitchFamily="49" charset="-120"/>
                        </a:rPr>
                        <a:t>)</a:t>
                      </a:r>
                      <a:r>
                        <a:rPr lang="zh-TW" sz="1400" kern="100" dirty="0">
                          <a:effectLst/>
                          <a:latin typeface="華康中圓體" panose="020F0509000000000000" pitchFamily="49" charset="-120"/>
                          <a:ea typeface="華康中圓體" panose="020F0509000000000000" pitchFamily="49" charset="-120"/>
                        </a:rPr>
                        <a:t>，避免分發衝堂。</a:t>
                      </a:r>
                      <a:endParaRPr lang="zh-TW" sz="1400" kern="100" dirty="0">
                        <a:effectLst/>
                        <a:latin typeface="華康中圓體" panose="020F0509000000000000" pitchFamily="49" charset="-120"/>
                        <a:ea typeface="華康中圓體" panose="020F0509000000000000" pitchFamily="49" charset="-120"/>
                        <a:cs typeface="Times New Roman" panose="02020603050405020304" pitchFamily="18" charset="0"/>
                      </a:endParaRPr>
                    </a:p>
                  </a:txBody>
                  <a:tcPr marL="68580" marR="68580" marT="0" marB="0" anchor="ctr"/>
                </a:tc>
                <a:extLst>
                  <a:ext uri="{0D108BD9-81ED-4DB2-BD59-A6C34878D82A}">
                    <a16:rowId xmlns="" xmlns:a16="http://schemas.microsoft.com/office/drawing/2014/main" val="10000"/>
                  </a:ext>
                </a:extLst>
              </a:tr>
              <a:tr h="434956">
                <a:tc>
                  <a:txBody>
                    <a:bodyPr/>
                    <a:lstStyle/>
                    <a:p>
                      <a:pPr>
                        <a:lnSpc>
                          <a:spcPts val="1400"/>
                        </a:lnSpc>
                        <a:spcAft>
                          <a:spcPts val="0"/>
                        </a:spcAft>
                      </a:pPr>
                      <a:r>
                        <a:rPr lang="zh-TW" sz="1400" kern="100">
                          <a:effectLst/>
                          <a:latin typeface="華康中圓體" panose="020F0509000000000000" pitchFamily="49" charset="-120"/>
                          <a:ea typeface="華康中圓體" panose="020F0509000000000000" pitchFamily="49" charset="-120"/>
                        </a:rPr>
                        <a:t>第二階段</a:t>
                      </a:r>
                      <a:endParaRPr lang="zh-TW" sz="1400" kern="100">
                        <a:effectLst/>
                        <a:latin typeface="華康中圓體" panose="020F0509000000000000" pitchFamily="49" charset="-120"/>
                        <a:ea typeface="華康中圓體" panose="020F0509000000000000" pitchFamily="49" charset="-120"/>
                        <a:cs typeface="Times New Roman" panose="02020603050405020304" pitchFamily="18" charset="0"/>
                      </a:endParaRPr>
                    </a:p>
                  </a:txBody>
                  <a:tcPr marL="68580" marR="68580" marT="0" marB="0" anchor="ctr"/>
                </a:tc>
                <a:tc>
                  <a:txBody>
                    <a:bodyPr/>
                    <a:lstStyle/>
                    <a:p>
                      <a:pPr marL="342900" lvl="0" indent="-342900">
                        <a:lnSpc>
                          <a:spcPts val="1400"/>
                        </a:lnSpc>
                        <a:spcAft>
                          <a:spcPts val="0"/>
                        </a:spcAft>
                        <a:buFont typeface="Wingdings" panose="05000000000000000000" pitchFamily="2" charset="2"/>
                        <a:buChar char=""/>
                      </a:pPr>
                      <a:r>
                        <a:rPr lang="zh-TW" sz="1400" kern="100" dirty="0" smtClean="0">
                          <a:effectLst/>
                          <a:latin typeface="華康中圓體" panose="020F0509000000000000" pitchFamily="49" charset="-120"/>
                          <a:ea typeface="華康中圓體" panose="020F0509000000000000" pitchFamily="49" charset="-120"/>
                        </a:rPr>
                        <a:t>善</a:t>
                      </a:r>
                      <a:r>
                        <a:rPr lang="zh-TW" sz="1400" kern="100" dirty="0">
                          <a:effectLst/>
                          <a:latin typeface="華康中圓體" panose="020F0509000000000000" pitchFamily="49" charset="-120"/>
                          <a:ea typeface="華康中圓體" panose="020F0509000000000000" pitchFamily="49" charset="-120"/>
                        </a:rPr>
                        <a:t>用登記學分上限，填選多門課程增加分發成功機率</a:t>
                      </a:r>
                      <a:endParaRPr lang="zh-TW" sz="1400" kern="100" dirty="0">
                        <a:effectLst/>
                        <a:latin typeface="華康中圓體" panose="020F0509000000000000" pitchFamily="49" charset="-120"/>
                        <a:ea typeface="華康中圓體" panose="020F0509000000000000" pitchFamily="49" charset="-120"/>
                        <a:cs typeface="Times New Roman" panose="02020603050405020304" pitchFamily="18" charset="0"/>
                      </a:endParaRPr>
                    </a:p>
                  </a:txBody>
                  <a:tcPr marL="68580" marR="68580" marT="0" marB="0" anchor="ctr"/>
                </a:tc>
                <a:extLst>
                  <a:ext uri="{0D108BD9-81ED-4DB2-BD59-A6C34878D82A}">
                    <a16:rowId xmlns="" xmlns:a16="http://schemas.microsoft.com/office/drawing/2014/main" val="10001"/>
                  </a:ext>
                </a:extLst>
              </a:tr>
              <a:tr h="471202">
                <a:tc>
                  <a:txBody>
                    <a:bodyPr/>
                    <a:lstStyle/>
                    <a:p>
                      <a:pPr algn="just">
                        <a:lnSpc>
                          <a:spcPts val="1400"/>
                        </a:lnSpc>
                        <a:spcAft>
                          <a:spcPts val="0"/>
                        </a:spcAft>
                      </a:pPr>
                      <a:r>
                        <a:rPr lang="zh-TW" sz="1400" kern="100" dirty="0">
                          <a:effectLst/>
                          <a:latin typeface="華康中圓體" panose="020F0509000000000000" pitchFamily="49" charset="-120"/>
                          <a:ea typeface="華康中圓體" panose="020F0509000000000000" pitchFamily="49" charset="-120"/>
                        </a:rPr>
                        <a:t>全校加退選階段</a:t>
                      </a:r>
                      <a:endParaRPr lang="zh-TW" sz="1400" kern="100" dirty="0">
                        <a:effectLst/>
                        <a:latin typeface="華康中圓體" panose="020F0509000000000000" pitchFamily="49" charset="-120"/>
                        <a:ea typeface="華康中圓體" panose="020F0509000000000000" pitchFamily="49" charset="-120"/>
                        <a:cs typeface="Times New Roman" panose="02020603050405020304" pitchFamily="18" charset="0"/>
                      </a:endParaRPr>
                    </a:p>
                  </a:txBody>
                  <a:tcPr marL="68580" marR="68580" marT="0" marB="0" anchor="ctr"/>
                </a:tc>
                <a:tc>
                  <a:txBody>
                    <a:bodyPr/>
                    <a:lstStyle/>
                    <a:p>
                      <a:pPr marL="342900" lvl="0" indent="-342900">
                        <a:lnSpc>
                          <a:spcPts val="1400"/>
                        </a:lnSpc>
                        <a:spcAft>
                          <a:spcPts val="0"/>
                        </a:spcAft>
                        <a:buFont typeface="Wingdings" panose="05000000000000000000" pitchFamily="2" charset="2"/>
                        <a:buChar char=""/>
                      </a:pPr>
                      <a:r>
                        <a:rPr lang="zh-TW" sz="1400" kern="100" dirty="0" smtClean="0">
                          <a:effectLst/>
                          <a:latin typeface="華康中圓體" panose="020F0509000000000000" pitchFamily="49" charset="-120"/>
                          <a:ea typeface="華康中圓體" panose="020F0509000000000000" pitchFamily="49" charset="-120"/>
                        </a:rPr>
                        <a:t>善</a:t>
                      </a:r>
                      <a:r>
                        <a:rPr lang="zh-TW" sz="1400" kern="100" dirty="0">
                          <a:effectLst/>
                          <a:latin typeface="華康中圓體" panose="020F0509000000000000" pitchFamily="49" charset="-120"/>
                          <a:ea typeface="華康中圓體" panose="020F0509000000000000" pitchFamily="49" charset="-120"/>
                        </a:rPr>
                        <a:t>用授權碼，注意授權碼使用規定</a:t>
                      </a:r>
                      <a:endParaRPr lang="zh-TW" sz="1400" kern="100" dirty="0">
                        <a:effectLst/>
                        <a:latin typeface="華康中圓體" panose="020F0509000000000000" pitchFamily="49" charset="-120"/>
                        <a:ea typeface="華康中圓體" panose="020F0509000000000000" pitchFamily="49" charset="-120"/>
                        <a:cs typeface="Times New Roman" panose="02020603050405020304" pitchFamily="18" charset="0"/>
                      </a:endParaRPr>
                    </a:p>
                  </a:txBody>
                  <a:tcPr marL="68580" marR="68580" marT="0" marB="0" anchor="ctr"/>
                </a:tc>
                <a:extLst>
                  <a:ext uri="{0D108BD9-81ED-4DB2-BD59-A6C34878D82A}">
                    <a16:rowId xmlns="" xmlns:a16="http://schemas.microsoft.com/office/drawing/2014/main" val="10002"/>
                  </a:ext>
                </a:extLst>
              </a:tr>
            </a:tbl>
          </a:graphicData>
        </a:graphic>
      </p:graphicFrame>
      <p:sp>
        <p:nvSpPr>
          <p:cNvPr id="13" name="文字方塊 12"/>
          <p:cNvSpPr txBox="1"/>
          <p:nvPr/>
        </p:nvSpPr>
        <p:spPr>
          <a:xfrm>
            <a:off x="1733219" y="1202917"/>
            <a:ext cx="6700873" cy="584775"/>
          </a:xfrm>
          <a:prstGeom prst="rect">
            <a:avLst/>
          </a:prstGeom>
          <a:noFill/>
        </p:spPr>
        <p:txBody>
          <a:bodyPr wrap="none" rtlCol="0">
            <a:spAutoFit/>
          </a:bodyPr>
          <a:lstStyle/>
          <a:p>
            <a:r>
              <a:rPr lang="zh-TW" altLang="en-US" sz="1600" b="1" dirty="0">
                <a:latin typeface="華康中圓體" panose="020F0509000000000000" pitchFamily="49" charset="-120"/>
                <a:ea typeface="華康中圓體" panose="020F0509000000000000" pitchFamily="49" charset="-120"/>
              </a:rPr>
              <a:t>大一到大</a:t>
            </a:r>
            <a:r>
              <a:rPr lang="zh-TW" altLang="en-US" sz="1600" b="1" dirty="0" smtClean="0">
                <a:latin typeface="華康中圓體" panose="020F0509000000000000" pitchFamily="49" charset="-120"/>
                <a:ea typeface="華康中圓體" panose="020F0509000000000000" pitchFamily="49" charset="-120"/>
              </a:rPr>
              <a:t>三每學期最少</a:t>
            </a:r>
            <a:r>
              <a:rPr lang="zh-TW" altLang="en-US" sz="1600" b="1" dirty="0">
                <a:latin typeface="華康中圓體" panose="020F0509000000000000" pitchFamily="49" charset="-120"/>
                <a:ea typeface="華康中圓體" panose="020F0509000000000000" pitchFamily="49" charset="-120"/>
              </a:rPr>
              <a:t>需</a:t>
            </a:r>
            <a:r>
              <a:rPr lang="zh-TW" altLang="en-US" sz="1600" b="1" dirty="0" smtClean="0">
                <a:latin typeface="華康中圓體" panose="020F0509000000000000" pitchFamily="49" charset="-120"/>
                <a:ea typeface="華康中圓體" panose="020F0509000000000000" pitchFamily="49" charset="-120"/>
              </a:rPr>
              <a:t>修</a:t>
            </a:r>
            <a:r>
              <a:rPr lang="en-US" altLang="zh-TW" sz="1600" b="1" dirty="0" smtClean="0">
                <a:latin typeface="華康中圓體" panose="020F0509000000000000" pitchFamily="49" charset="-120"/>
                <a:ea typeface="華康中圓體" panose="020F0509000000000000" pitchFamily="49" charset="-120"/>
              </a:rPr>
              <a:t>16</a:t>
            </a:r>
            <a:r>
              <a:rPr lang="zh-TW" altLang="en-US" sz="1600" b="1" dirty="0" smtClean="0">
                <a:latin typeface="華康中圓體" panose="020F0509000000000000" pitchFamily="49" charset="-120"/>
                <a:ea typeface="華康中圓體" panose="020F0509000000000000" pitchFamily="49" charset="-120"/>
              </a:rPr>
              <a:t>學分，</a:t>
            </a:r>
            <a:r>
              <a:rPr lang="zh-TW" altLang="zh-TW" sz="1600" b="1" dirty="0" smtClean="0">
                <a:latin typeface="華康中圓體" panose="020F0509000000000000" pitchFamily="49" charset="-120"/>
                <a:ea typeface="華康中圓體" panose="020F0509000000000000" pitchFamily="49" charset="-120"/>
              </a:rPr>
              <a:t>大</a:t>
            </a:r>
            <a:r>
              <a:rPr lang="zh-TW" altLang="zh-TW" sz="1600" b="1" dirty="0">
                <a:latin typeface="華康中圓體" panose="020F0509000000000000" pitchFamily="49" charset="-120"/>
                <a:ea typeface="華康中圓體" panose="020F0509000000000000" pitchFamily="49" charset="-120"/>
              </a:rPr>
              <a:t>四每學期</a:t>
            </a:r>
            <a:r>
              <a:rPr lang="zh-TW" altLang="zh-TW" sz="1600" b="1" dirty="0" smtClean="0">
                <a:latin typeface="華康中圓體" panose="020F0509000000000000" pitchFamily="49" charset="-120"/>
                <a:ea typeface="華康中圓體" panose="020F0509000000000000" pitchFamily="49" charset="-120"/>
              </a:rPr>
              <a:t>最少</a:t>
            </a:r>
            <a:r>
              <a:rPr lang="zh-TW" altLang="en-US" sz="1600" b="1" dirty="0" smtClean="0">
                <a:latin typeface="華康中圓體" panose="020F0509000000000000" pitchFamily="49" charset="-120"/>
                <a:ea typeface="華康中圓體" panose="020F0509000000000000" pitchFamily="49" charset="-120"/>
              </a:rPr>
              <a:t>需</a:t>
            </a:r>
            <a:r>
              <a:rPr lang="zh-TW" altLang="zh-TW" sz="1600" b="1" dirty="0" smtClean="0">
                <a:latin typeface="華康中圓體" panose="020F0509000000000000" pitchFamily="49" charset="-120"/>
                <a:ea typeface="華康中圓體" panose="020F0509000000000000" pitchFamily="49" charset="-120"/>
              </a:rPr>
              <a:t>修</a:t>
            </a:r>
            <a:r>
              <a:rPr lang="en-US" altLang="zh-TW" sz="1600" b="1" dirty="0">
                <a:latin typeface="華康中圓體" panose="020F0509000000000000" pitchFamily="49" charset="-120"/>
                <a:ea typeface="華康中圓體" panose="020F0509000000000000" pitchFamily="49" charset="-120"/>
              </a:rPr>
              <a:t>9</a:t>
            </a:r>
            <a:r>
              <a:rPr lang="zh-TW" altLang="zh-TW" sz="1600" b="1" dirty="0" smtClean="0">
                <a:latin typeface="華康中圓體" panose="020F0509000000000000" pitchFamily="49" charset="-120"/>
                <a:ea typeface="華康中圓體" panose="020F0509000000000000" pitchFamily="49" charset="-120"/>
              </a:rPr>
              <a:t>學分的課程</a:t>
            </a:r>
            <a:r>
              <a:rPr lang="zh-TW" altLang="en-US" sz="1600" b="1" dirty="0" smtClean="0">
                <a:latin typeface="華康中圓體" panose="020F0509000000000000" pitchFamily="49" charset="-120"/>
                <a:ea typeface="華康中圓體" panose="020F0509000000000000" pitchFamily="49" charset="-120"/>
              </a:rPr>
              <a:t>。</a:t>
            </a:r>
            <a:endParaRPr lang="en-US" altLang="zh-TW" sz="1600" b="1" dirty="0" smtClean="0">
              <a:latin typeface="華康中圓體" panose="020F0509000000000000" pitchFamily="49" charset="-120"/>
              <a:ea typeface="華康中圓體" panose="020F0509000000000000" pitchFamily="49" charset="-120"/>
            </a:endParaRPr>
          </a:p>
          <a:p>
            <a:r>
              <a:rPr lang="zh-TW" altLang="en-US" sz="1600" b="1" dirty="0" smtClean="0">
                <a:latin typeface="華康中圓體" panose="020F0509000000000000" pitchFamily="49" charset="-120"/>
                <a:ea typeface="華康中圓體" panose="020F0509000000000000" pitchFamily="49" charset="-120"/>
              </a:rPr>
              <a:t>低於此</a:t>
            </a:r>
            <a:r>
              <a:rPr lang="zh-TW" altLang="zh-TW" sz="1600" b="1" dirty="0" smtClean="0">
                <a:latin typeface="華康中圓體" panose="020F0509000000000000" pitchFamily="49" charset="-120"/>
                <a:ea typeface="華康中圓體" panose="020F0509000000000000" pitchFamily="49" charset="-120"/>
              </a:rPr>
              <a:t>規定又沒有申請減選課程，會被強制休學喔！</a:t>
            </a:r>
            <a:endParaRPr lang="zh-TW" altLang="zh-TW" sz="1600" b="1" dirty="0">
              <a:latin typeface="華康中圓體" panose="020F0509000000000000" pitchFamily="49" charset="-120"/>
              <a:ea typeface="華康中圓體" panose="020F0509000000000000" pitchFamily="49" charset="-120"/>
            </a:endParaRPr>
          </a:p>
        </p:txBody>
      </p:sp>
      <p:sp>
        <p:nvSpPr>
          <p:cNvPr id="14" name="文字方塊 13"/>
          <p:cNvSpPr txBox="1"/>
          <p:nvPr/>
        </p:nvSpPr>
        <p:spPr>
          <a:xfrm>
            <a:off x="1756066" y="3483340"/>
            <a:ext cx="10315644" cy="584775"/>
          </a:xfrm>
          <a:prstGeom prst="rect">
            <a:avLst/>
          </a:prstGeom>
          <a:noFill/>
        </p:spPr>
        <p:txBody>
          <a:bodyPr wrap="none" rtlCol="0">
            <a:spAutoFit/>
          </a:bodyPr>
          <a:lstStyle/>
          <a:p>
            <a:r>
              <a:rPr lang="zh-TW" altLang="en-US" sz="1600" b="1" dirty="0" smtClean="0">
                <a:latin typeface="華康中圓體" panose="020F0509000000000000" pitchFamily="49" charset="-120"/>
                <a:ea typeface="華康中圓體" panose="020F0509000000000000" pitchFamily="49" charset="-120"/>
              </a:rPr>
              <a:t>請學術導師</a:t>
            </a:r>
            <a:r>
              <a:rPr lang="zh-TW" altLang="en-US" sz="1600" b="1" dirty="0">
                <a:latin typeface="華康中圓體" panose="020F0509000000000000" pitchFamily="49" charset="-120"/>
                <a:ea typeface="華康中圓體" panose="020F0509000000000000" pitchFamily="49" charset="-120"/>
              </a:rPr>
              <a:t>給予生涯規畫及</a:t>
            </a:r>
            <a:r>
              <a:rPr lang="zh-TW" altLang="en-US" sz="1600" b="1" dirty="0" smtClean="0">
                <a:latin typeface="華康中圓體" panose="020F0509000000000000" pitchFamily="49" charset="-120"/>
                <a:ea typeface="華康中圓體" panose="020F0509000000000000" pitchFamily="49" charset="-120"/>
              </a:rPr>
              <a:t>選課方向指導</a:t>
            </a:r>
            <a:r>
              <a:rPr lang="zh-TW" altLang="en-US" sz="1600" b="1" dirty="0">
                <a:latin typeface="華康中圓體" panose="020F0509000000000000" pitchFamily="49" charset="-120"/>
                <a:ea typeface="華康中圓體" panose="020F0509000000000000" pitchFamily="49" charset="-120"/>
              </a:rPr>
              <a:t>，是你的</a:t>
            </a:r>
            <a:r>
              <a:rPr lang="zh-TW" altLang="en-US" sz="1600" b="1" dirty="0" smtClean="0">
                <a:latin typeface="華康中圓體" panose="020F0509000000000000" pitchFamily="49" charset="-120"/>
                <a:ea typeface="華康中圓體" panose="020F0509000000000000" pitchFamily="49" charset="-120"/>
              </a:rPr>
              <a:t>權利。</a:t>
            </a:r>
            <a:endParaRPr lang="en-US" altLang="zh-TW" sz="1600" b="1" dirty="0" smtClean="0">
              <a:latin typeface="華康中圓體" panose="020F0509000000000000" pitchFamily="49" charset="-120"/>
              <a:ea typeface="華康中圓體" panose="020F0509000000000000" pitchFamily="49" charset="-120"/>
            </a:endParaRPr>
          </a:p>
          <a:p>
            <a:r>
              <a:rPr lang="zh-TW" altLang="en-US" sz="1600" b="1" dirty="0" smtClean="0">
                <a:latin typeface="華康中圓體" panose="020F0509000000000000" pitchFamily="49" charset="-120"/>
                <a:ea typeface="華康中圓體" panose="020F0509000000000000" pitchFamily="49" charset="-120"/>
              </a:rPr>
              <a:t>此外，</a:t>
            </a:r>
            <a:r>
              <a:rPr lang="zh-TW" altLang="zh-TW" sz="1600" b="1" dirty="0" smtClean="0">
                <a:latin typeface="華康中圓體" panose="020F0509000000000000" pitchFamily="49" charset="-120"/>
                <a:ea typeface="華康中圓體" panose="020F0509000000000000" pitchFamily="49" charset="-120"/>
              </a:rPr>
              <a:t>選課前</a:t>
            </a:r>
            <a:r>
              <a:rPr lang="zh-TW" altLang="en-US" sz="1600" b="1" dirty="0" smtClean="0">
                <a:latin typeface="華康中圓體" panose="020F0509000000000000" pitchFamily="49" charset="-120"/>
                <a:ea typeface="華康中圓體" panose="020F0509000000000000" pitchFamily="49" charset="-120"/>
              </a:rPr>
              <a:t>先查詢</a:t>
            </a:r>
            <a:r>
              <a:rPr lang="zh-TW" altLang="zh-TW" sz="1600" b="1" dirty="0" smtClean="0">
                <a:latin typeface="華康中圓體" panose="020F0509000000000000" pitchFamily="49" charset="-120"/>
                <a:ea typeface="華康中圓體" panose="020F0509000000000000" pitchFamily="49" charset="-120"/>
              </a:rPr>
              <a:t>當學期</a:t>
            </a:r>
            <a:r>
              <a:rPr lang="zh-TW" altLang="en-US" sz="1600" b="1" dirty="0" smtClean="0">
                <a:latin typeface="華康中圓體" panose="020F0509000000000000" pitchFamily="49" charset="-120"/>
                <a:ea typeface="華康中圓體" panose="020F0509000000000000" pitchFamily="49" charset="-120"/>
              </a:rPr>
              <a:t>所開</a:t>
            </a:r>
            <a:r>
              <a:rPr lang="zh-TW" altLang="zh-TW" sz="1600" b="1" dirty="0" smtClean="0">
                <a:latin typeface="華康中圓體" panose="020F0509000000000000" pitchFamily="49" charset="-120"/>
                <a:ea typeface="華康中圓體" panose="020F0509000000000000" pitchFamily="49" charset="-120"/>
              </a:rPr>
              <a:t>課程，掌握每階段選課規則、預先進行修課規劃與志願排定，</a:t>
            </a:r>
            <a:r>
              <a:rPr lang="zh-TW" altLang="en-US" sz="1600" b="1" dirty="0" smtClean="0">
                <a:latin typeface="華康中圓體" panose="020F0509000000000000" pitchFamily="49" charset="-120"/>
                <a:ea typeface="華康中圓體" panose="020F0509000000000000" pitchFamily="49" charset="-120"/>
              </a:rPr>
              <a:t>才不致雜亂無方</a:t>
            </a:r>
            <a:r>
              <a:rPr lang="zh-TW" altLang="zh-TW" sz="1600" b="1" dirty="0" smtClean="0">
                <a:latin typeface="華康中圓體" panose="020F0509000000000000" pitchFamily="49" charset="-120"/>
                <a:ea typeface="華康中圓體" panose="020F0509000000000000" pitchFamily="49" charset="-120"/>
              </a:rPr>
              <a:t>。</a:t>
            </a:r>
          </a:p>
        </p:txBody>
      </p:sp>
      <p:sp>
        <p:nvSpPr>
          <p:cNvPr id="2" name="文字方塊 1"/>
          <p:cNvSpPr txBox="1"/>
          <p:nvPr/>
        </p:nvSpPr>
        <p:spPr>
          <a:xfrm>
            <a:off x="7348151" y="3898838"/>
            <a:ext cx="184731" cy="369332"/>
          </a:xfrm>
          <a:prstGeom prst="rect">
            <a:avLst/>
          </a:prstGeom>
          <a:noFill/>
        </p:spPr>
        <p:txBody>
          <a:bodyPr wrap="none" rtlCol="0">
            <a:spAutoFit/>
          </a:bodyPr>
          <a:lstStyle/>
          <a:p>
            <a:endParaRPr lang="zh-TW" altLang="en-US" dirty="0"/>
          </a:p>
        </p:txBody>
      </p:sp>
    </p:spTree>
    <p:extLst>
      <p:ext uri="{BB962C8B-B14F-4D97-AF65-F5344CB8AC3E}">
        <p14:creationId xmlns:p14="http://schemas.microsoft.com/office/powerpoint/2010/main" val="7890388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字方塊 16"/>
          <p:cNvSpPr txBox="1"/>
          <p:nvPr/>
        </p:nvSpPr>
        <p:spPr>
          <a:xfrm>
            <a:off x="3727272" y="322177"/>
            <a:ext cx="2621230" cy="707886"/>
          </a:xfrm>
          <a:prstGeom prst="rect">
            <a:avLst/>
          </a:prstGeom>
          <a:noFill/>
        </p:spPr>
        <p:txBody>
          <a:bodyPr wrap="none" rtlCol="0">
            <a:spAutoFit/>
          </a:bodyPr>
          <a:lstStyle/>
          <a:p>
            <a:r>
              <a:rPr lang="zh-TW" altLang="en-US" sz="2000" b="1" dirty="0">
                <a:solidFill>
                  <a:srgbClr val="FF0000"/>
                </a:solidFill>
                <a:latin typeface="華康中圓體" panose="020F0509000000000000" pitchFamily="49" charset="-120"/>
                <a:ea typeface="華康中圓體" panose="020F0509000000000000" pitchFamily="49" charset="-120"/>
              </a:rPr>
              <a:t>大學一定是讀四年嗎</a:t>
            </a:r>
            <a:r>
              <a:rPr lang="en-US" altLang="zh-TW" sz="2000" b="1" dirty="0" smtClean="0">
                <a:solidFill>
                  <a:srgbClr val="FF0000"/>
                </a:solidFill>
                <a:latin typeface="華康中圓體" panose="020F0509000000000000" pitchFamily="49" charset="-120"/>
                <a:ea typeface="華康中圓體" panose="020F0509000000000000" pitchFamily="49" charset="-120"/>
              </a:rPr>
              <a:t>?</a:t>
            </a:r>
            <a:endParaRPr lang="zh-TW" altLang="en-US" sz="2000" b="1" dirty="0">
              <a:solidFill>
                <a:srgbClr val="FF6699"/>
              </a:solidFill>
              <a:latin typeface="華康中圓體" panose="020F0509000000000000" pitchFamily="49" charset="-120"/>
              <a:ea typeface="華康中圓體" panose="020F0509000000000000" pitchFamily="49" charset="-120"/>
            </a:endParaRPr>
          </a:p>
          <a:p>
            <a:endParaRPr lang="zh-TW" altLang="en-US" sz="2000" b="1" dirty="0">
              <a:solidFill>
                <a:srgbClr val="FF6699"/>
              </a:solidFill>
              <a:latin typeface="華康中圓體" panose="020F0509000000000000" pitchFamily="49" charset="-120"/>
              <a:ea typeface="華康中圓體" panose="020F0509000000000000" pitchFamily="49" charset="-120"/>
            </a:endParaRPr>
          </a:p>
        </p:txBody>
      </p:sp>
      <p:sp>
        <p:nvSpPr>
          <p:cNvPr id="18" name="Line 11"/>
          <p:cNvSpPr>
            <a:spLocks noChangeShapeType="1"/>
          </p:cNvSpPr>
          <p:nvPr/>
        </p:nvSpPr>
        <p:spPr bwMode="auto">
          <a:xfrm flipH="1">
            <a:off x="3786707" y="746842"/>
            <a:ext cx="3182264" cy="10493"/>
          </a:xfrm>
          <a:prstGeom prst="line">
            <a:avLst/>
          </a:prstGeom>
          <a:noFill/>
          <a:ln w="25400">
            <a:solidFill>
              <a:schemeClr val="bg1">
                <a:lumMod val="65000"/>
              </a:schemeClr>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latin typeface="華康中圓體" panose="020F0509000000000000" pitchFamily="49" charset="-120"/>
              <a:ea typeface="華康中圓體" panose="020F0509000000000000" pitchFamily="49" charset="-120"/>
            </a:endParaRPr>
          </a:p>
        </p:txBody>
      </p:sp>
      <p:pic>
        <p:nvPicPr>
          <p:cNvPr id="19" name="圖片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30585" y="103626"/>
            <a:ext cx="696687" cy="699192"/>
          </a:xfrm>
          <a:prstGeom prst="rect">
            <a:avLst/>
          </a:prstGeom>
        </p:spPr>
      </p:pic>
      <p:pic>
        <p:nvPicPr>
          <p:cNvPr id="21" name="圖片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981" y="172009"/>
            <a:ext cx="2490991" cy="660303"/>
          </a:xfrm>
          <a:prstGeom prst="rect">
            <a:avLst/>
          </a:prstGeom>
        </p:spPr>
      </p:pic>
      <p:sp>
        <p:nvSpPr>
          <p:cNvPr id="5" name="文字方塊 4"/>
          <p:cNvSpPr txBox="1"/>
          <p:nvPr/>
        </p:nvSpPr>
        <p:spPr>
          <a:xfrm>
            <a:off x="1136658" y="1210946"/>
            <a:ext cx="4447051" cy="646331"/>
          </a:xfrm>
          <a:prstGeom prst="rect">
            <a:avLst/>
          </a:prstGeom>
          <a:noFill/>
        </p:spPr>
        <p:txBody>
          <a:bodyPr wrap="none" rtlCol="0">
            <a:spAutoFit/>
          </a:bodyPr>
          <a:lstStyle/>
          <a:p>
            <a:r>
              <a:rPr lang="en-US" altLang="zh-TW" b="1" dirty="0" smtClean="0">
                <a:latin typeface="華康中圓體" panose="020F0509000000000000" pitchFamily="49" charset="-120"/>
                <a:ea typeface="華康中圓體" panose="020F0509000000000000" pitchFamily="49" charset="-120"/>
              </a:rPr>
              <a:t>(4)</a:t>
            </a:r>
            <a:r>
              <a:rPr lang="zh-TW" altLang="en-US" b="1" dirty="0">
                <a:latin typeface="華康中圓體" panose="020F0509000000000000" pitchFamily="49" charset="-120"/>
                <a:ea typeface="華康中圓體" panose="020F0509000000000000" pitchFamily="49" charset="-120"/>
              </a:rPr>
              <a:t>跨校</a:t>
            </a:r>
            <a:r>
              <a:rPr lang="zh-TW" altLang="en-US" b="1" dirty="0" smtClean="0">
                <a:latin typeface="華康中圓體" panose="020F0509000000000000" pitchFamily="49" charset="-120"/>
                <a:ea typeface="華康中圓體" panose="020F0509000000000000" pitchFamily="49" charset="-120"/>
              </a:rPr>
              <a:t>選課</a:t>
            </a:r>
            <a:r>
              <a:rPr lang="en-US" altLang="zh-TW" b="1" dirty="0" smtClean="0">
                <a:latin typeface="華康中圓體" panose="020F0509000000000000" pitchFamily="49" charset="-120"/>
                <a:ea typeface="華康中圓體" panose="020F0509000000000000" pitchFamily="49" charset="-120"/>
              </a:rPr>
              <a:t>-- </a:t>
            </a:r>
            <a:r>
              <a:rPr lang="zh-TW" altLang="en-US" sz="1400" b="1" dirty="0" smtClean="0">
                <a:latin typeface="華康中圓體" panose="020F0509000000000000" pitchFamily="49" charset="-120"/>
                <a:ea typeface="華康中圓體" panose="020F0509000000000000" pitchFamily="49" charset="-120"/>
              </a:rPr>
              <a:t>你也是國立台灣大學系統的一員</a:t>
            </a:r>
            <a:endParaRPr lang="zh-TW" altLang="en-US" sz="1400" b="1" dirty="0">
              <a:latin typeface="華康中圓體" panose="020F0509000000000000" pitchFamily="49" charset="-120"/>
              <a:ea typeface="華康中圓體" panose="020F0509000000000000" pitchFamily="49" charset="-120"/>
            </a:endParaRPr>
          </a:p>
          <a:p>
            <a:endParaRPr lang="zh-TW" altLang="en-US" dirty="0"/>
          </a:p>
        </p:txBody>
      </p:sp>
      <p:sp>
        <p:nvSpPr>
          <p:cNvPr id="10" name="文字方塊 9"/>
          <p:cNvSpPr txBox="1"/>
          <p:nvPr/>
        </p:nvSpPr>
        <p:spPr>
          <a:xfrm>
            <a:off x="1397476" y="2919053"/>
            <a:ext cx="4533613" cy="1938992"/>
          </a:xfrm>
          <a:prstGeom prst="rect">
            <a:avLst/>
          </a:prstGeom>
          <a:noFill/>
        </p:spPr>
        <p:txBody>
          <a:bodyPr wrap="none" rtlCol="0">
            <a:spAutoFit/>
          </a:bodyPr>
          <a:lstStyle/>
          <a:p>
            <a:pPr>
              <a:lnSpc>
                <a:spcPct val="150000"/>
              </a:lnSpc>
            </a:pPr>
            <a:r>
              <a:rPr lang="zh-TW" altLang="zh-TW" sz="1600" b="1" dirty="0" smtClean="0">
                <a:solidFill>
                  <a:srgbClr val="0000FF"/>
                </a:solidFill>
                <a:latin typeface="華康中圓體" panose="020F0509000000000000" pitchFamily="49" charset="-120"/>
                <a:ea typeface="華康中圓體" panose="020F0509000000000000" pitchFamily="49" charset="-120"/>
              </a:rPr>
              <a:t>通則：</a:t>
            </a:r>
            <a:endParaRPr lang="en-US" altLang="zh-TW" sz="1600" b="1" dirty="0" smtClean="0">
              <a:solidFill>
                <a:srgbClr val="0000FF"/>
              </a:solidFill>
              <a:latin typeface="華康中圓體" panose="020F0509000000000000" pitchFamily="49" charset="-120"/>
              <a:ea typeface="華康中圓體" panose="020F0509000000000000" pitchFamily="49" charset="-120"/>
            </a:endParaRPr>
          </a:p>
          <a:p>
            <a:pPr>
              <a:lnSpc>
                <a:spcPct val="150000"/>
              </a:lnSpc>
            </a:pPr>
            <a:r>
              <a:rPr lang="en-US" altLang="zh-TW" sz="1600" b="1" dirty="0">
                <a:solidFill>
                  <a:srgbClr val="0000FF"/>
                </a:solidFill>
                <a:latin typeface="華康中圓體" panose="020F0509000000000000" pitchFamily="49" charset="-120"/>
                <a:ea typeface="華康中圓體" panose="020F0509000000000000" pitchFamily="49" charset="-120"/>
              </a:rPr>
              <a:t> </a:t>
            </a:r>
            <a:r>
              <a:rPr lang="en-US" altLang="zh-TW" sz="1600" b="1" dirty="0" smtClean="0">
                <a:solidFill>
                  <a:srgbClr val="0000FF"/>
                </a:solidFill>
                <a:latin typeface="華康中圓體" panose="020F0509000000000000" pitchFamily="49" charset="-120"/>
                <a:ea typeface="華康中圓體" panose="020F0509000000000000" pitchFamily="49" charset="-120"/>
              </a:rPr>
              <a:t>     1</a:t>
            </a:r>
            <a:r>
              <a:rPr lang="en-US" altLang="zh-TW" sz="1600" b="1" dirty="0">
                <a:solidFill>
                  <a:srgbClr val="0000FF"/>
                </a:solidFill>
                <a:latin typeface="華康中圓體" panose="020F0509000000000000" pitchFamily="49" charset="-120"/>
                <a:ea typeface="華康中圓體" panose="020F0509000000000000" pitchFamily="49" charset="-120"/>
              </a:rPr>
              <a:t>.</a:t>
            </a:r>
            <a:r>
              <a:rPr lang="zh-TW" altLang="zh-TW" sz="1600" b="1" dirty="0">
                <a:solidFill>
                  <a:srgbClr val="0000FF"/>
                </a:solidFill>
                <a:latin typeface="華康中圓體" panose="020F0509000000000000" pitchFamily="49" charset="-120"/>
                <a:ea typeface="華康中圓體" panose="020F0509000000000000" pitchFamily="49" charset="-120"/>
              </a:rPr>
              <a:t>校際選課不超過畢業學分數三分之一。</a:t>
            </a:r>
          </a:p>
          <a:p>
            <a:pPr>
              <a:lnSpc>
                <a:spcPct val="150000"/>
              </a:lnSpc>
            </a:pPr>
            <a:r>
              <a:rPr lang="en-US" altLang="zh-TW" sz="1600" b="1" dirty="0">
                <a:solidFill>
                  <a:srgbClr val="0000FF"/>
                </a:solidFill>
                <a:latin typeface="華康中圓體" panose="020F0509000000000000" pitchFamily="49" charset="-120"/>
                <a:ea typeface="華康中圓體" panose="020F0509000000000000" pitchFamily="49" charset="-120"/>
              </a:rPr>
              <a:t>      2.</a:t>
            </a:r>
            <a:r>
              <a:rPr lang="zh-TW" altLang="zh-TW" sz="1600" b="1" dirty="0">
                <a:solidFill>
                  <a:srgbClr val="0000FF"/>
                </a:solidFill>
                <a:latin typeface="華康中圓體" panose="020F0509000000000000" pitchFamily="49" charset="-120"/>
                <a:ea typeface="華康中圓體" panose="020F0509000000000000" pitchFamily="49" charset="-120"/>
              </a:rPr>
              <a:t>當學期本校沒開課程始可校際選課。</a:t>
            </a:r>
          </a:p>
          <a:p>
            <a:pPr lvl="0">
              <a:lnSpc>
                <a:spcPct val="150000"/>
              </a:lnSpc>
            </a:pPr>
            <a:endParaRPr lang="zh-TW" altLang="zh-TW" sz="1600" b="1" dirty="0">
              <a:solidFill>
                <a:srgbClr val="0000FF"/>
              </a:solidFill>
              <a:latin typeface="華康中圓體" panose="020F0509000000000000" pitchFamily="49" charset="-120"/>
              <a:ea typeface="華康中圓體" panose="020F0509000000000000" pitchFamily="49" charset="-120"/>
            </a:endParaRPr>
          </a:p>
          <a:p>
            <a:pPr>
              <a:lnSpc>
                <a:spcPct val="150000"/>
              </a:lnSpc>
            </a:pPr>
            <a:endParaRPr lang="zh-TW" altLang="en-US" sz="1600" b="1" dirty="0">
              <a:solidFill>
                <a:srgbClr val="0000FF"/>
              </a:solidFill>
              <a:latin typeface="華康中圓體" panose="020F0509000000000000" pitchFamily="49" charset="-120"/>
              <a:ea typeface="華康中圓體" panose="020F0509000000000000" pitchFamily="49" charset="-120"/>
            </a:endParaRPr>
          </a:p>
        </p:txBody>
      </p:sp>
      <p:sp>
        <p:nvSpPr>
          <p:cNvPr id="11" name="文字方塊 10"/>
          <p:cNvSpPr txBox="1"/>
          <p:nvPr/>
        </p:nvSpPr>
        <p:spPr>
          <a:xfrm>
            <a:off x="1397467" y="1684164"/>
            <a:ext cx="10110460" cy="2062103"/>
          </a:xfrm>
          <a:prstGeom prst="rect">
            <a:avLst/>
          </a:prstGeom>
          <a:noFill/>
        </p:spPr>
        <p:txBody>
          <a:bodyPr wrap="none" rtlCol="0">
            <a:spAutoFit/>
          </a:bodyPr>
          <a:lstStyle/>
          <a:p>
            <a:r>
              <a:rPr lang="zh-TW" altLang="en-US" sz="1600" b="1" dirty="0" smtClean="0">
                <a:latin typeface="華康中圓體" panose="020F0509000000000000" pitchFamily="49" charset="-120"/>
                <a:ea typeface="華康中圓體" panose="020F0509000000000000" pitchFamily="49" charset="-120"/>
              </a:rPr>
              <a:t>學習無國界！</a:t>
            </a:r>
            <a:r>
              <a:rPr lang="zh-TW" altLang="zh-TW" sz="1600" b="1" dirty="0" smtClean="0">
                <a:latin typeface="華康中圓體" panose="020F0509000000000000" pitchFamily="49" charset="-120"/>
                <a:ea typeface="華康中圓體" panose="020F0509000000000000" pitchFamily="49" charset="-120"/>
              </a:rPr>
              <a:t>除了</a:t>
            </a:r>
            <a:r>
              <a:rPr lang="zh-TW" altLang="zh-TW" sz="1600" b="1" dirty="0">
                <a:latin typeface="華康中圓體" panose="020F0509000000000000" pitchFamily="49" charset="-120"/>
                <a:ea typeface="華康中圓體" panose="020F0509000000000000" pitchFamily="49" charset="-120"/>
              </a:rPr>
              <a:t>選修校內課程，校際選課</a:t>
            </a:r>
            <a:r>
              <a:rPr lang="zh-TW" altLang="zh-TW" sz="1600" b="1" dirty="0" smtClean="0">
                <a:latin typeface="華康中圓體" panose="020F0509000000000000" pitchFamily="49" charset="-120"/>
                <a:ea typeface="華康中圓體" panose="020F0509000000000000" pitchFamily="49" charset="-120"/>
              </a:rPr>
              <a:t>也</a:t>
            </a:r>
            <a:r>
              <a:rPr lang="zh-TW" altLang="en-US" sz="1600" b="1" dirty="0" smtClean="0">
                <a:latin typeface="華康中圓體" panose="020F0509000000000000" pitchFamily="49" charset="-120"/>
                <a:ea typeface="華康中圓體" panose="020F0509000000000000" pitchFamily="49" charset="-120"/>
              </a:rPr>
              <a:t>可精進專業</a:t>
            </a:r>
            <a:r>
              <a:rPr lang="zh-TW" altLang="zh-TW" sz="1600" b="1" dirty="0" smtClean="0">
                <a:latin typeface="華康中圓體" panose="020F0509000000000000" pitchFamily="49" charset="-120"/>
                <a:ea typeface="華康中圓體" panose="020F0509000000000000" pitchFamily="49" charset="-120"/>
              </a:rPr>
              <a:t>。</a:t>
            </a:r>
            <a:r>
              <a:rPr lang="zh-TW" altLang="en-US" sz="1600" b="1" dirty="0" smtClean="0">
                <a:latin typeface="華康中圓體" panose="020F0509000000000000" pitchFamily="49" charset="-120"/>
                <a:ea typeface="華康中圓體" panose="020F0509000000000000" pitchFamily="49" charset="-120"/>
              </a:rPr>
              <a:t>國立台灣大學系統開放的課程，</a:t>
            </a:r>
            <a:endParaRPr lang="en-US" altLang="zh-TW" sz="1600" b="1" dirty="0" smtClean="0">
              <a:latin typeface="華康中圓體" panose="020F0509000000000000" pitchFamily="49" charset="-120"/>
              <a:ea typeface="華康中圓體" panose="020F0509000000000000" pitchFamily="49" charset="-120"/>
            </a:endParaRPr>
          </a:p>
          <a:p>
            <a:pPr lvl="0"/>
            <a:r>
              <a:rPr lang="zh-TW" altLang="en-US" sz="1600" b="1" dirty="0" smtClean="0">
                <a:latin typeface="華康中圓體" panose="020F0509000000000000" pitchFamily="49" charset="-120"/>
                <a:ea typeface="華康中圓體" panose="020F0509000000000000" pitchFamily="49" charset="-120"/>
              </a:rPr>
              <a:t>都可以在師大的選課系統直接選課，</a:t>
            </a:r>
            <a:r>
              <a:rPr lang="zh-TW" altLang="zh-TW" sz="1600" b="1" dirty="0" smtClean="0">
                <a:latin typeface="華康中圓體" panose="020F0509000000000000" pitchFamily="49" charset="-120"/>
                <a:ea typeface="華康中圓體" panose="020F0509000000000000" pitchFamily="49" charset="-120"/>
              </a:rPr>
              <a:t>未</a:t>
            </a:r>
            <a:r>
              <a:rPr lang="zh-TW" altLang="zh-TW" sz="1600" b="1" dirty="0">
                <a:latin typeface="華康中圓體" panose="020F0509000000000000" pitchFamily="49" charset="-120"/>
                <a:ea typeface="華康中圓體" panose="020F0509000000000000" pitchFamily="49" charset="-120"/>
              </a:rPr>
              <a:t>在選課</a:t>
            </a:r>
            <a:r>
              <a:rPr lang="zh-TW" altLang="zh-TW" sz="1600" b="1" dirty="0" smtClean="0">
                <a:latin typeface="華康中圓體" panose="020F0509000000000000" pitchFamily="49" charset="-120"/>
                <a:ea typeface="華康中圓體" panose="020F0509000000000000" pitchFamily="49" charset="-120"/>
              </a:rPr>
              <a:t>系統</a:t>
            </a:r>
            <a:r>
              <a:rPr lang="zh-TW" altLang="en-US" sz="1600" b="1" dirty="0" smtClean="0">
                <a:latin typeface="華康中圓體" panose="020F0509000000000000" pitchFamily="49" charset="-120"/>
                <a:ea typeface="華康中圓體" panose="020F0509000000000000" pitchFamily="49" charset="-120"/>
              </a:rPr>
              <a:t>上</a:t>
            </a:r>
            <a:r>
              <a:rPr lang="zh-TW" altLang="zh-TW" sz="1600" b="1" dirty="0" smtClean="0">
                <a:latin typeface="華康中圓體" panose="020F0509000000000000" pitchFamily="49" charset="-120"/>
                <a:ea typeface="華康中圓體" panose="020F0509000000000000" pitchFamily="49" charset="-120"/>
              </a:rPr>
              <a:t>之課程</a:t>
            </a:r>
            <a:r>
              <a:rPr lang="zh-TW" altLang="en-US" sz="1600" b="1" dirty="0" smtClean="0">
                <a:latin typeface="華康中圓體" panose="020F0509000000000000" pitchFamily="49" charset="-120"/>
                <a:ea typeface="華康中圓體" panose="020F0509000000000000" pitchFamily="49" charset="-120"/>
              </a:rPr>
              <a:t>，</a:t>
            </a:r>
            <a:r>
              <a:rPr lang="zh-TW" altLang="zh-TW" sz="1600" b="1" dirty="0" smtClean="0">
                <a:latin typeface="華康中圓體" panose="020F0509000000000000" pitchFamily="49" charset="-120"/>
                <a:ea typeface="華康中圓體" panose="020F0509000000000000" pitchFamily="49" charset="-120"/>
              </a:rPr>
              <a:t>為</a:t>
            </a:r>
            <a:r>
              <a:rPr lang="zh-TW" altLang="en-US" sz="1600" b="1" dirty="0">
                <a:latin typeface="華康中圓體" panose="020F0509000000000000" pitchFamily="49" charset="-120"/>
                <a:ea typeface="華康中圓體" panose="020F0509000000000000" pitchFamily="49" charset="-120"/>
              </a:rPr>
              <a:t>其他</a:t>
            </a:r>
            <a:r>
              <a:rPr lang="zh-TW" altLang="zh-TW" sz="1600" b="1" dirty="0">
                <a:latin typeface="華康中圓體" panose="020F0509000000000000" pitchFamily="49" charset="-120"/>
                <a:ea typeface="華康中圓體" panose="020F0509000000000000" pitchFamily="49" charset="-120"/>
              </a:rPr>
              <a:t>兩校不開放之課程，</a:t>
            </a:r>
            <a:r>
              <a:rPr lang="zh-TW" altLang="en-US" sz="1600" b="1" dirty="0">
                <a:latin typeface="華康中圓體" panose="020F0509000000000000" pitchFamily="49" charset="-120"/>
                <a:ea typeface="華康中圓體" panose="020F0509000000000000" pitchFamily="49" charset="-120"/>
              </a:rPr>
              <a:t>亦</a:t>
            </a:r>
            <a:r>
              <a:rPr lang="zh-TW" altLang="zh-TW" sz="1600" b="1" dirty="0">
                <a:latin typeface="華康中圓體" panose="020F0509000000000000" pitchFamily="49" charset="-120"/>
                <a:ea typeface="華康中圓體" panose="020F0509000000000000" pitchFamily="49" charset="-120"/>
              </a:rPr>
              <a:t>不受理紙本申請。</a:t>
            </a:r>
          </a:p>
          <a:p>
            <a:r>
              <a:rPr lang="zh-TW" altLang="en-US" sz="1600" b="1" dirty="0" smtClean="0">
                <a:latin typeface="華康中圓體" panose="020F0509000000000000" pitchFamily="49" charset="-120"/>
                <a:ea typeface="華康中圓體" panose="020F0509000000000000" pitchFamily="49" charset="-120"/>
              </a:rPr>
              <a:t>國立台灣大學系統以外其他學校的課程，</a:t>
            </a:r>
            <a:r>
              <a:rPr lang="zh-TW" altLang="zh-TW" sz="1600" b="1" dirty="0" smtClean="0">
                <a:latin typeface="華康中圓體" panose="020F0509000000000000" pitchFamily="49" charset="-120"/>
                <a:ea typeface="華康中圓體" panose="020F0509000000000000" pitchFamily="49" charset="-120"/>
              </a:rPr>
              <a:t>只要</a:t>
            </a:r>
            <a:r>
              <a:rPr lang="zh-TW" altLang="zh-TW" sz="1600" b="1" dirty="0">
                <a:latin typeface="華康中圓體" panose="020F0509000000000000" pitchFamily="49" charset="-120"/>
                <a:ea typeface="華康中圓體" panose="020F0509000000000000" pitchFamily="49" charset="-120"/>
              </a:rPr>
              <a:t>是當</a:t>
            </a:r>
            <a:r>
              <a:rPr lang="zh-TW" altLang="zh-TW" sz="1600" b="1" dirty="0" smtClean="0">
                <a:latin typeface="華康中圓體" panose="020F0509000000000000" pitchFamily="49" charset="-120"/>
                <a:ea typeface="華康中圓體" panose="020F0509000000000000" pitchFamily="49" charset="-120"/>
              </a:rPr>
              <a:t>學期</a:t>
            </a:r>
            <a:r>
              <a:rPr lang="zh-TW" altLang="en-US" sz="1600" b="1" dirty="0" smtClean="0">
                <a:latin typeface="華康中圓體" panose="020F0509000000000000" pitchFamily="49" charset="-120"/>
                <a:ea typeface="華康中圓體" panose="020F0509000000000000" pitchFamily="49" charset="-120"/>
              </a:rPr>
              <a:t>本校</a:t>
            </a:r>
            <a:r>
              <a:rPr lang="zh-TW" altLang="zh-TW" sz="1600" b="1" dirty="0" smtClean="0">
                <a:latin typeface="華康中圓體" panose="020F0509000000000000" pitchFamily="49" charset="-120"/>
                <a:ea typeface="華康中圓體" panose="020F0509000000000000" pitchFamily="49" charset="-120"/>
              </a:rPr>
              <a:t>沒開</a:t>
            </a:r>
            <a:r>
              <a:rPr lang="zh-TW" altLang="en-US" sz="1600" b="1" dirty="0" smtClean="0">
                <a:latin typeface="華康中圓體" panose="020F0509000000000000" pitchFamily="49" charset="-120"/>
                <a:ea typeface="華康中圓體" panose="020F0509000000000000" pitchFamily="49" charset="-120"/>
              </a:rPr>
              <a:t>者</a:t>
            </a:r>
            <a:r>
              <a:rPr lang="zh-TW" altLang="zh-TW" sz="1600" b="1" dirty="0" smtClean="0">
                <a:latin typeface="華康中圓體" panose="020F0509000000000000" pitchFamily="49" charset="-120"/>
                <a:ea typeface="華康中圓體" panose="020F0509000000000000" pitchFamily="49" charset="-120"/>
              </a:rPr>
              <a:t>，都</a:t>
            </a:r>
            <a:r>
              <a:rPr lang="zh-TW" altLang="zh-TW" sz="1600" b="1" dirty="0">
                <a:latin typeface="華康中圓體" panose="020F0509000000000000" pitchFamily="49" charset="-120"/>
                <a:ea typeface="華康中圓體" panose="020F0509000000000000" pitchFamily="49" charset="-120"/>
              </a:rPr>
              <a:t>可以在系主任同意</a:t>
            </a:r>
            <a:r>
              <a:rPr lang="zh-TW" altLang="zh-TW" sz="1600" b="1" dirty="0" smtClean="0">
                <a:latin typeface="華康中圓體" panose="020F0509000000000000" pitchFamily="49" charset="-120"/>
                <a:ea typeface="華康中圓體" panose="020F0509000000000000" pitchFamily="49" charset="-120"/>
              </a:rPr>
              <a:t>下</a:t>
            </a:r>
            <a:r>
              <a:rPr lang="zh-TW" altLang="en-US" sz="1600" b="1" dirty="0" smtClean="0">
                <a:latin typeface="華康中圓體" panose="020F0509000000000000" pitchFamily="49" charset="-120"/>
                <a:ea typeface="華康中圓體" panose="020F0509000000000000" pitchFamily="49" charset="-120"/>
              </a:rPr>
              <a:t>，</a:t>
            </a:r>
            <a:r>
              <a:rPr lang="zh-TW" altLang="zh-TW" sz="1600" b="1" dirty="0" smtClean="0">
                <a:latin typeface="華康中圓體" panose="020F0509000000000000" pitchFamily="49" charset="-120"/>
                <a:ea typeface="華康中圓體" panose="020F0509000000000000" pitchFamily="49" charset="-120"/>
              </a:rPr>
              <a:t>申請</a:t>
            </a:r>
            <a:r>
              <a:rPr lang="zh-TW" altLang="zh-TW" sz="1600" b="1" dirty="0">
                <a:latin typeface="華康中圓體" panose="020F0509000000000000" pitchFamily="49" charset="-120"/>
                <a:ea typeface="華康中圓體" panose="020F0509000000000000" pitchFamily="49" charset="-120"/>
              </a:rPr>
              <a:t>校際選課</a:t>
            </a:r>
            <a:r>
              <a:rPr lang="zh-TW" altLang="zh-TW" sz="1600" b="1" dirty="0" smtClean="0">
                <a:latin typeface="華康中圓體" panose="020F0509000000000000" pitchFamily="49" charset="-120"/>
                <a:ea typeface="華康中圓體" panose="020F0509000000000000" pitchFamily="49" charset="-120"/>
              </a:rPr>
              <a:t>，</a:t>
            </a:r>
            <a:endParaRPr lang="en-US" altLang="zh-TW" sz="1600" b="1" dirty="0" smtClean="0">
              <a:latin typeface="華康中圓體" panose="020F0509000000000000" pitchFamily="49" charset="-120"/>
              <a:ea typeface="華康中圓體" panose="020F0509000000000000" pitchFamily="49" charset="-120"/>
            </a:endParaRPr>
          </a:p>
          <a:p>
            <a:r>
              <a:rPr lang="zh-TW" altLang="en-US" sz="1600" b="1" dirty="0" smtClean="0">
                <a:latin typeface="華康中圓體" panose="020F0509000000000000" pitchFamily="49" charset="-120"/>
                <a:ea typeface="華康中圓體" panose="020F0509000000000000" pitchFamily="49" charset="-120"/>
              </a:rPr>
              <a:t>但</a:t>
            </a:r>
            <a:r>
              <a:rPr lang="zh-TW" altLang="zh-TW" sz="1600" b="1" dirty="0" smtClean="0">
                <a:latin typeface="華康中圓體" panose="020F0509000000000000" pitchFamily="49" charset="-120"/>
                <a:ea typeface="華康中圓體" panose="020F0509000000000000" pitchFamily="49" charset="-120"/>
              </a:rPr>
              <a:t>申請前</a:t>
            </a:r>
            <a:r>
              <a:rPr lang="zh-TW" altLang="en-US" sz="1600" b="1" dirty="0" smtClean="0">
                <a:latin typeface="華康中圓體" panose="020F0509000000000000" pitchFamily="49" charset="-120"/>
                <a:ea typeface="華康中圓體" panose="020F0509000000000000" pitchFamily="49" charset="-120"/>
              </a:rPr>
              <a:t>須</a:t>
            </a:r>
            <a:r>
              <a:rPr lang="zh-TW" altLang="zh-TW" sz="1600" b="1" dirty="0" smtClean="0">
                <a:latin typeface="華康中圓體" panose="020F0509000000000000" pitchFamily="49" charset="-120"/>
                <a:ea typeface="華康中圓體" panose="020F0509000000000000" pitchFamily="49" charset="-120"/>
              </a:rPr>
              <a:t>先</a:t>
            </a:r>
            <a:r>
              <a:rPr lang="zh-TW" altLang="zh-TW" sz="1600" b="1" dirty="0">
                <a:latin typeface="華康中圓體" panose="020F0509000000000000" pitchFamily="49" charset="-120"/>
                <a:ea typeface="華康中圓體" panose="020F0509000000000000" pitchFamily="49" charset="-120"/>
              </a:rPr>
              <a:t>了解</a:t>
            </a:r>
            <a:r>
              <a:rPr lang="zh-TW" altLang="zh-TW" sz="1600" b="1" dirty="0" smtClean="0">
                <a:latin typeface="華康中圓體" panose="020F0509000000000000" pitchFamily="49" charset="-120"/>
                <a:ea typeface="華康中圓體" panose="020F0509000000000000" pitchFamily="49" charset="-120"/>
              </a:rPr>
              <a:t>校際選課</a:t>
            </a:r>
            <a:r>
              <a:rPr lang="zh-TW" altLang="zh-TW" sz="1600" b="1" dirty="0">
                <a:latin typeface="華康中圓體" panose="020F0509000000000000" pitchFamily="49" charset="-120"/>
                <a:ea typeface="華康中圓體" panose="020F0509000000000000" pitchFamily="49" charset="-120"/>
              </a:rPr>
              <a:t>規定</a:t>
            </a:r>
            <a:r>
              <a:rPr lang="zh-TW" altLang="zh-TW" sz="1600" b="1" dirty="0" smtClean="0">
                <a:latin typeface="華康中圓體" panose="020F0509000000000000" pitchFamily="49" charset="-120"/>
                <a:ea typeface="華康中圓體" panose="020F0509000000000000" pitchFamily="49" charset="-120"/>
              </a:rPr>
              <a:t>與截止</a:t>
            </a:r>
            <a:r>
              <a:rPr lang="zh-TW" altLang="zh-TW" sz="1600" b="1" dirty="0">
                <a:latin typeface="華康中圓體" panose="020F0509000000000000" pitchFamily="49" charset="-120"/>
                <a:ea typeface="華康中圓體" panose="020F0509000000000000" pitchFamily="49" charset="-120"/>
              </a:rPr>
              <a:t>日期</a:t>
            </a:r>
            <a:r>
              <a:rPr lang="zh-TW" altLang="zh-TW" sz="1600" b="1" dirty="0" smtClean="0">
                <a:latin typeface="華康中圓體" panose="020F0509000000000000" pitchFamily="49" charset="-120"/>
                <a:ea typeface="華康中圓體" panose="020F0509000000000000" pitchFamily="49" charset="-120"/>
              </a:rPr>
              <a:t>。</a:t>
            </a:r>
            <a:endParaRPr lang="en-US" altLang="zh-TW" sz="1600" b="1" dirty="0" smtClean="0">
              <a:latin typeface="華康中圓體" panose="020F0509000000000000" pitchFamily="49" charset="-120"/>
              <a:ea typeface="華康中圓體" panose="020F0509000000000000" pitchFamily="49" charset="-120"/>
            </a:endParaRPr>
          </a:p>
          <a:p>
            <a:endParaRPr lang="zh-TW" altLang="zh-TW" sz="1600" b="1" dirty="0">
              <a:latin typeface="華康中圓體" panose="020F0509000000000000" pitchFamily="49" charset="-120"/>
              <a:ea typeface="華康中圓體" panose="020F0509000000000000" pitchFamily="49" charset="-120"/>
            </a:endParaRPr>
          </a:p>
          <a:p>
            <a:endParaRPr lang="en-US" altLang="zh-TW" sz="1600" b="1" dirty="0" smtClean="0">
              <a:solidFill>
                <a:srgbClr val="FF0000"/>
              </a:solidFill>
              <a:latin typeface="華康中圓體" panose="020F0509000000000000" pitchFamily="49" charset="-120"/>
              <a:ea typeface="華康中圓體" panose="020F0509000000000000" pitchFamily="49" charset="-120"/>
            </a:endParaRPr>
          </a:p>
          <a:p>
            <a:endParaRPr lang="zh-TW" altLang="zh-TW" sz="1600" b="1" dirty="0">
              <a:solidFill>
                <a:srgbClr val="FF0000"/>
              </a:solidFill>
              <a:latin typeface="華康中圓體" panose="020F0509000000000000" pitchFamily="49" charset="-120"/>
              <a:ea typeface="華康中圓體" panose="020F0509000000000000" pitchFamily="49" charset="-120"/>
            </a:endParaRPr>
          </a:p>
          <a:p>
            <a:endParaRPr lang="zh-TW" altLang="en-US" sz="1600" b="1" dirty="0">
              <a:solidFill>
                <a:srgbClr val="FF0000"/>
              </a:solidFill>
              <a:latin typeface="華康中圓體" panose="020F0509000000000000" pitchFamily="49" charset="-120"/>
              <a:ea typeface="華康中圓體" panose="020F0509000000000000" pitchFamily="49" charset="-120"/>
            </a:endParaRPr>
          </a:p>
        </p:txBody>
      </p:sp>
      <p:sp>
        <p:nvSpPr>
          <p:cNvPr id="2" name="文字方塊 1"/>
          <p:cNvSpPr txBox="1"/>
          <p:nvPr/>
        </p:nvSpPr>
        <p:spPr>
          <a:xfrm>
            <a:off x="1473957" y="4808043"/>
            <a:ext cx="9549028" cy="369332"/>
          </a:xfrm>
          <a:prstGeom prst="rect">
            <a:avLst/>
          </a:prstGeom>
          <a:noFill/>
        </p:spPr>
        <p:txBody>
          <a:bodyPr wrap="square" rtlCol="0">
            <a:spAutoFit/>
          </a:bodyPr>
          <a:lstStyle/>
          <a:p>
            <a:r>
              <a:rPr lang="zh-TW" altLang="en-US" dirty="0" smtClean="0">
                <a:latin typeface="華康中圓體" panose="020F0509000000000000" pitchFamily="49" charset="-120"/>
                <a:ea typeface="華康中圓體" panose="020F0509000000000000" pitchFamily="49" charset="-120"/>
              </a:rPr>
              <a:t>國立臺灣大學系統成員學校：臺灣大學、國立臺灣師範大學、國立臺灣科技大學。</a:t>
            </a:r>
            <a:endParaRPr lang="zh-TW" altLang="en-US" dirty="0">
              <a:latin typeface="華康中圓體" panose="020F0509000000000000" pitchFamily="49" charset="-120"/>
              <a:ea typeface="華康中圓體" panose="020F0509000000000000" pitchFamily="49" charset="-120"/>
            </a:endParaRPr>
          </a:p>
        </p:txBody>
      </p:sp>
    </p:spTree>
    <p:extLst>
      <p:ext uri="{BB962C8B-B14F-4D97-AF65-F5344CB8AC3E}">
        <p14:creationId xmlns:p14="http://schemas.microsoft.com/office/powerpoint/2010/main" val="8567585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字方塊 16"/>
          <p:cNvSpPr txBox="1"/>
          <p:nvPr/>
        </p:nvSpPr>
        <p:spPr>
          <a:xfrm>
            <a:off x="3727272" y="195423"/>
            <a:ext cx="2749471" cy="400110"/>
          </a:xfrm>
          <a:prstGeom prst="rect">
            <a:avLst/>
          </a:prstGeom>
          <a:noFill/>
        </p:spPr>
        <p:txBody>
          <a:bodyPr wrap="none" rtlCol="0">
            <a:spAutoFit/>
          </a:bodyPr>
          <a:lstStyle/>
          <a:p>
            <a:r>
              <a:rPr lang="zh-TW" altLang="en-US" sz="2000" b="1" dirty="0">
                <a:solidFill>
                  <a:srgbClr val="FF0000"/>
                </a:solidFill>
                <a:latin typeface="華康中圓體" panose="020F0509000000000000" pitchFamily="49" charset="-120"/>
                <a:ea typeface="華康中圓體" panose="020F0509000000000000" pitchFamily="49" charset="-120"/>
              </a:rPr>
              <a:t>大學一定是讀四年嗎</a:t>
            </a:r>
            <a:r>
              <a:rPr lang="en-US" altLang="zh-TW" sz="2000" b="1" dirty="0" smtClean="0">
                <a:solidFill>
                  <a:srgbClr val="FF0000"/>
                </a:solidFill>
                <a:latin typeface="華康中圓體" panose="020F0509000000000000" pitchFamily="49" charset="-120"/>
                <a:ea typeface="華康中圓體" panose="020F0509000000000000" pitchFamily="49" charset="-120"/>
              </a:rPr>
              <a:t>?-</a:t>
            </a:r>
            <a:endParaRPr lang="zh-TW" altLang="en-US" sz="2000" b="1" dirty="0">
              <a:solidFill>
                <a:srgbClr val="FF6699"/>
              </a:solidFill>
              <a:latin typeface="華康中圓體" panose="020F0509000000000000" pitchFamily="49" charset="-120"/>
              <a:ea typeface="華康中圓體" panose="020F0509000000000000" pitchFamily="49" charset="-120"/>
            </a:endParaRPr>
          </a:p>
        </p:txBody>
      </p:sp>
      <p:pic>
        <p:nvPicPr>
          <p:cNvPr id="18" name="圖片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30585" y="103626"/>
            <a:ext cx="696687" cy="699192"/>
          </a:xfrm>
          <a:prstGeom prst="rect">
            <a:avLst/>
          </a:prstGeom>
        </p:spPr>
      </p:pic>
      <p:pic>
        <p:nvPicPr>
          <p:cNvPr id="21" name="圖片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981" y="172009"/>
            <a:ext cx="2490991" cy="660303"/>
          </a:xfrm>
          <a:prstGeom prst="rect">
            <a:avLst/>
          </a:prstGeom>
        </p:spPr>
      </p:pic>
      <p:sp>
        <p:nvSpPr>
          <p:cNvPr id="23" name="Line 11"/>
          <p:cNvSpPr>
            <a:spLocks noChangeShapeType="1"/>
          </p:cNvSpPr>
          <p:nvPr/>
        </p:nvSpPr>
        <p:spPr bwMode="auto">
          <a:xfrm flipH="1">
            <a:off x="3786707" y="674418"/>
            <a:ext cx="3182264" cy="10493"/>
          </a:xfrm>
          <a:prstGeom prst="line">
            <a:avLst/>
          </a:prstGeom>
          <a:noFill/>
          <a:ln w="25400">
            <a:solidFill>
              <a:schemeClr val="bg1">
                <a:lumMod val="65000"/>
              </a:schemeClr>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latin typeface="華康中圓體" panose="020F0509000000000000" pitchFamily="49" charset="-120"/>
              <a:ea typeface="華康中圓體" panose="020F0509000000000000" pitchFamily="49" charset="-120"/>
            </a:endParaRPr>
          </a:p>
        </p:txBody>
      </p:sp>
      <p:graphicFrame>
        <p:nvGraphicFramePr>
          <p:cNvPr id="4" name="表格 3"/>
          <p:cNvGraphicFramePr>
            <a:graphicFrameLocks noGrp="1"/>
          </p:cNvGraphicFramePr>
          <p:nvPr>
            <p:extLst>
              <p:ext uri="{D42A27DB-BD31-4B8C-83A1-F6EECF244321}">
                <p14:modId xmlns:p14="http://schemas.microsoft.com/office/powerpoint/2010/main" val="518567800"/>
              </p:ext>
            </p:extLst>
          </p:nvPr>
        </p:nvGraphicFramePr>
        <p:xfrm>
          <a:off x="1593304" y="2457416"/>
          <a:ext cx="8329293" cy="822960"/>
        </p:xfrm>
        <a:graphic>
          <a:graphicData uri="http://schemas.openxmlformats.org/drawingml/2006/table">
            <a:tbl>
              <a:tblPr firstRow="1" bandRow="1">
                <a:tableStyleId>{5C22544A-7EE6-4342-B048-85BDC9FD1C3A}</a:tableStyleId>
              </a:tblPr>
              <a:tblGrid>
                <a:gridCol w="5339848">
                  <a:extLst>
                    <a:ext uri="{9D8B030D-6E8A-4147-A177-3AD203B41FA5}">
                      <a16:colId xmlns="" xmlns:a16="http://schemas.microsoft.com/office/drawing/2014/main" val="20000"/>
                    </a:ext>
                  </a:extLst>
                </a:gridCol>
                <a:gridCol w="2989445">
                  <a:extLst>
                    <a:ext uri="{9D8B030D-6E8A-4147-A177-3AD203B41FA5}">
                      <a16:colId xmlns="" xmlns:a16="http://schemas.microsoft.com/office/drawing/2014/main" val="20001"/>
                    </a:ext>
                  </a:extLst>
                </a:gridCol>
              </a:tblGrid>
              <a:tr h="0">
                <a:tc>
                  <a:txBody>
                    <a:bodyPr/>
                    <a:lstStyle/>
                    <a:p>
                      <a:pPr>
                        <a:spcAft>
                          <a:spcPts val="0"/>
                        </a:spcAft>
                      </a:pPr>
                      <a:r>
                        <a:rPr lang="zh-TW" sz="1800" kern="100" dirty="0">
                          <a:effectLst/>
                          <a:latin typeface="華康中圓體" panose="020F0509000000000000" pitchFamily="49" charset="-120"/>
                          <a:ea typeface="華康中圓體" panose="020F0509000000000000" pitchFamily="49" charset="-120"/>
                        </a:rPr>
                        <a:t>可提前畢業條件二擇一</a:t>
                      </a:r>
                      <a:r>
                        <a:rPr lang="en-US" sz="1800" kern="100" dirty="0">
                          <a:effectLst/>
                          <a:latin typeface="華康中圓體" panose="020F0509000000000000" pitchFamily="49" charset="-120"/>
                          <a:ea typeface="華康中圓體" panose="020F0509000000000000" pitchFamily="49" charset="-120"/>
                        </a:rPr>
                        <a:t>(</a:t>
                      </a:r>
                      <a:r>
                        <a:rPr lang="zh-TW" sz="1800" kern="100" dirty="0">
                          <a:effectLst/>
                          <a:latin typeface="華康中圓體" panose="020F0509000000000000" pitchFamily="49" charset="-120"/>
                          <a:ea typeface="華康中圓體" panose="020F0509000000000000" pitchFamily="49" charset="-120"/>
                        </a:rPr>
                        <a:t>學則§</a:t>
                      </a:r>
                      <a:r>
                        <a:rPr lang="en-US" sz="1800" kern="100" dirty="0">
                          <a:effectLst/>
                          <a:latin typeface="華康中圓體" panose="020F0509000000000000" pitchFamily="49" charset="-120"/>
                          <a:ea typeface="華康中圓體" panose="020F0509000000000000" pitchFamily="49" charset="-120"/>
                        </a:rPr>
                        <a:t>15)</a:t>
                      </a:r>
                      <a:endParaRPr lang="zh-TW" sz="1800" kern="100" dirty="0">
                        <a:effectLst/>
                        <a:latin typeface="華康中圓體" panose="020F0509000000000000" pitchFamily="49" charset="-120"/>
                        <a:ea typeface="華康中圓體" panose="020F0509000000000000" pitchFamily="49" charset="-120"/>
                        <a:cs typeface="Times New Roman" panose="02020603050405020304" pitchFamily="18" charset="0"/>
                      </a:endParaRPr>
                    </a:p>
                  </a:txBody>
                  <a:tcPr marL="68580" marR="68580" marT="0" marB="0"/>
                </a:tc>
                <a:tc>
                  <a:txBody>
                    <a:bodyPr/>
                    <a:lstStyle/>
                    <a:p>
                      <a:pPr>
                        <a:spcAft>
                          <a:spcPts val="0"/>
                        </a:spcAft>
                      </a:pPr>
                      <a:r>
                        <a:rPr lang="zh-TW" sz="1800" kern="100" dirty="0">
                          <a:effectLst/>
                          <a:latin typeface="華康中圓體" panose="020F0509000000000000" pitchFamily="49" charset="-120"/>
                          <a:ea typeface="華康中圓體" panose="020F0509000000000000" pitchFamily="49" charset="-120"/>
                        </a:rPr>
                        <a:t>提前離校期程</a:t>
                      </a:r>
                      <a:endParaRPr lang="zh-TW" sz="1800" kern="100" dirty="0">
                        <a:effectLst/>
                        <a:latin typeface="華康中圓體" panose="020F0509000000000000" pitchFamily="49" charset="-120"/>
                        <a:ea typeface="華康中圓體" panose="020F0509000000000000" pitchFamily="49" charset="-120"/>
                        <a:cs typeface="Times New Roman" panose="02020603050405020304" pitchFamily="18" charset="0"/>
                      </a:endParaRPr>
                    </a:p>
                  </a:txBody>
                  <a:tcPr marL="68580" marR="68580" marT="0" marB="0"/>
                </a:tc>
                <a:extLst>
                  <a:ext uri="{0D108BD9-81ED-4DB2-BD59-A6C34878D82A}">
                    <a16:rowId xmlns="" xmlns:a16="http://schemas.microsoft.com/office/drawing/2014/main" val="10000"/>
                  </a:ext>
                </a:extLst>
              </a:tr>
              <a:tr h="0">
                <a:tc>
                  <a:txBody>
                    <a:bodyPr/>
                    <a:lstStyle/>
                    <a:p>
                      <a:pPr marL="209550" indent="-209550">
                        <a:spcAft>
                          <a:spcPts val="0"/>
                        </a:spcAft>
                      </a:pPr>
                      <a:r>
                        <a:rPr lang="en-US" sz="1800" kern="100" dirty="0">
                          <a:effectLst/>
                          <a:latin typeface="華康中圓體" panose="020F0509000000000000" pitchFamily="49" charset="-120"/>
                          <a:ea typeface="華康中圓體" panose="020F0509000000000000" pitchFamily="49" charset="-120"/>
                        </a:rPr>
                        <a:t>1</a:t>
                      </a:r>
                      <a:r>
                        <a:rPr lang="zh-TW" sz="1800" kern="100" dirty="0">
                          <a:effectLst/>
                          <a:latin typeface="華康中圓體" panose="020F0509000000000000" pitchFamily="49" charset="-120"/>
                          <a:ea typeface="華康中圓體" panose="020F0509000000000000" pitchFamily="49" charset="-120"/>
                        </a:rPr>
                        <a:t>、歷年學業等第積分平均（</a:t>
                      </a:r>
                      <a:r>
                        <a:rPr lang="en-US" sz="1800" kern="100" dirty="0">
                          <a:effectLst/>
                          <a:latin typeface="華康中圓體" panose="020F0509000000000000" pitchFamily="49" charset="-120"/>
                          <a:ea typeface="華康中圓體" panose="020F0509000000000000" pitchFamily="49" charset="-120"/>
                        </a:rPr>
                        <a:t>GPA</a:t>
                      </a:r>
                      <a:r>
                        <a:rPr lang="zh-TW" sz="1800" kern="100" dirty="0">
                          <a:effectLst/>
                          <a:latin typeface="華康中圓體" panose="020F0509000000000000" pitchFamily="49" charset="-120"/>
                          <a:ea typeface="華康中圓體" panose="020F0509000000000000" pitchFamily="49" charset="-120"/>
                        </a:rPr>
                        <a:t>）達</a:t>
                      </a:r>
                      <a:r>
                        <a:rPr lang="en-US" sz="1800" kern="100" dirty="0" smtClean="0">
                          <a:solidFill>
                            <a:srgbClr val="FF0000"/>
                          </a:solidFill>
                          <a:effectLst/>
                          <a:latin typeface="華康中圓體" panose="020F0509000000000000" pitchFamily="49" charset="-120"/>
                          <a:ea typeface="華康中圓體" panose="020F0509000000000000" pitchFamily="49" charset="-120"/>
                        </a:rPr>
                        <a:t>3.</a:t>
                      </a:r>
                      <a:r>
                        <a:rPr lang="en-US" altLang="zh-TW" sz="1800" kern="100" dirty="0" smtClean="0">
                          <a:solidFill>
                            <a:srgbClr val="FF0000"/>
                          </a:solidFill>
                          <a:effectLst/>
                          <a:latin typeface="華康中圓體" panose="020F0509000000000000" pitchFamily="49" charset="-120"/>
                          <a:ea typeface="華康中圓體" panose="020F0509000000000000" pitchFamily="49" charset="-120"/>
                        </a:rPr>
                        <a:t>3</a:t>
                      </a:r>
                      <a:r>
                        <a:rPr lang="en-US" sz="1800" kern="100" dirty="0" smtClean="0">
                          <a:solidFill>
                            <a:srgbClr val="FF0000"/>
                          </a:solidFill>
                          <a:effectLst/>
                          <a:latin typeface="華康中圓體" panose="020F0509000000000000" pitchFamily="49" charset="-120"/>
                          <a:ea typeface="華康中圓體" panose="020F0509000000000000" pitchFamily="49" charset="-120"/>
                        </a:rPr>
                        <a:t>8</a:t>
                      </a:r>
                      <a:r>
                        <a:rPr lang="zh-TW" sz="1800" kern="100" dirty="0" smtClean="0">
                          <a:effectLst/>
                          <a:latin typeface="華康中圓體" panose="020F0509000000000000" pitchFamily="49" charset="-120"/>
                          <a:ea typeface="華康中圓體" panose="020F0509000000000000" pitchFamily="49" charset="-120"/>
                        </a:rPr>
                        <a:t>上</a:t>
                      </a:r>
                      <a:r>
                        <a:rPr lang="zh-TW" altLang="en-US" sz="1800" kern="100" dirty="0" smtClean="0">
                          <a:effectLst/>
                          <a:latin typeface="華康中圓體" panose="020F0509000000000000" pitchFamily="49" charset="-120"/>
                          <a:ea typeface="華康中圓體" panose="020F0509000000000000" pitchFamily="49" charset="-120"/>
                        </a:rPr>
                        <a:t>。</a:t>
                      </a:r>
                      <a:endParaRPr lang="zh-TW" sz="1800" kern="100" dirty="0">
                        <a:effectLst/>
                        <a:latin typeface="華康中圓體" panose="020F0509000000000000" pitchFamily="49" charset="-120"/>
                        <a:ea typeface="華康中圓體" panose="020F0509000000000000" pitchFamily="49" charset="-120"/>
                        <a:cs typeface="Times New Roman" panose="02020603050405020304" pitchFamily="18" charset="0"/>
                      </a:endParaRPr>
                    </a:p>
                  </a:txBody>
                  <a:tcPr marL="68580" marR="68580" marT="0" marB="0"/>
                </a:tc>
                <a:tc rowSpan="2">
                  <a:txBody>
                    <a:bodyPr/>
                    <a:lstStyle/>
                    <a:p>
                      <a:pPr>
                        <a:spcAft>
                          <a:spcPts val="0"/>
                        </a:spcAft>
                      </a:pPr>
                      <a:r>
                        <a:rPr lang="zh-TW" sz="1800" kern="100" dirty="0">
                          <a:effectLst/>
                          <a:latin typeface="華康中圓體" panose="020F0509000000000000" pitchFamily="49" charset="-120"/>
                          <a:ea typeface="華康中圓體" panose="020F0509000000000000" pitchFamily="49" charset="-120"/>
                        </a:rPr>
                        <a:t>可於大三下學期或大四上學期提出當學期畢業之</a:t>
                      </a:r>
                      <a:r>
                        <a:rPr lang="zh-TW" sz="1800" kern="100" dirty="0" smtClean="0">
                          <a:effectLst/>
                          <a:latin typeface="華康中圓體" panose="020F0509000000000000" pitchFamily="49" charset="-120"/>
                          <a:ea typeface="華康中圓體" panose="020F0509000000000000" pitchFamily="49" charset="-120"/>
                        </a:rPr>
                        <a:t>申請</a:t>
                      </a:r>
                      <a:r>
                        <a:rPr lang="zh-TW" altLang="en-US" sz="1800" kern="100" dirty="0" smtClean="0">
                          <a:effectLst/>
                          <a:latin typeface="華康中圓體" panose="020F0509000000000000" pitchFamily="49" charset="-120"/>
                          <a:ea typeface="華康中圓體" panose="020F0509000000000000" pitchFamily="49" charset="-120"/>
                        </a:rPr>
                        <a:t>。</a:t>
                      </a:r>
                      <a:endParaRPr lang="zh-TW" sz="1800" kern="100" dirty="0">
                        <a:effectLst/>
                        <a:latin typeface="華康中圓體" panose="020F0509000000000000" pitchFamily="49" charset="-120"/>
                        <a:ea typeface="華康中圓體" panose="020F0509000000000000" pitchFamily="49" charset="-120"/>
                        <a:cs typeface="Times New Roman" panose="02020603050405020304" pitchFamily="18" charset="0"/>
                      </a:endParaRPr>
                    </a:p>
                  </a:txBody>
                  <a:tcPr marL="68580" marR="68580" marT="0" marB="0"/>
                </a:tc>
                <a:extLst>
                  <a:ext uri="{0D108BD9-81ED-4DB2-BD59-A6C34878D82A}">
                    <a16:rowId xmlns="" xmlns:a16="http://schemas.microsoft.com/office/drawing/2014/main" val="10001"/>
                  </a:ext>
                </a:extLst>
              </a:tr>
              <a:tr h="0">
                <a:tc>
                  <a:txBody>
                    <a:bodyPr/>
                    <a:lstStyle/>
                    <a:p>
                      <a:pPr marL="209550" indent="-209550">
                        <a:spcAft>
                          <a:spcPts val="0"/>
                        </a:spcAft>
                      </a:pPr>
                      <a:r>
                        <a:rPr lang="en-US" sz="1800" kern="100" dirty="0">
                          <a:effectLst/>
                          <a:latin typeface="華康中圓體" panose="020F0509000000000000" pitchFamily="49" charset="-120"/>
                          <a:ea typeface="華康中圓體" panose="020F0509000000000000" pitchFamily="49" charset="-120"/>
                        </a:rPr>
                        <a:t>2</a:t>
                      </a:r>
                      <a:r>
                        <a:rPr lang="zh-TW" sz="1800" kern="100" dirty="0">
                          <a:effectLst/>
                          <a:latin typeface="華康中圓體" panose="020F0509000000000000" pitchFamily="49" charset="-120"/>
                          <a:ea typeface="華康中圓體" panose="020F0509000000000000" pitchFamily="49" charset="-120"/>
                        </a:rPr>
                        <a:t>、歷年學業成績名次該系年級班生數前</a:t>
                      </a:r>
                      <a:r>
                        <a:rPr lang="en-US" sz="1800" kern="100" dirty="0">
                          <a:effectLst/>
                          <a:latin typeface="華康中圓體" panose="020F0509000000000000" pitchFamily="49" charset="-120"/>
                          <a:ea typeface="華康中圓體" panose="020F0509000000000000" pitchFamily="49" charset="-120"/>
                        </a:rPr>
                        <a:t>40%</a:t>
                      </a:r>
                      <a:r>
                        <a:rPr lang="zh-TW" sz="1800" kern="100" dirty="0" smtClean="0">
                          <a:effectLst/>
                          <a:latin typeface="華康中圓體" panose="020F0509000000000000" pitchFamily="49" charset="-120"/>
                          <a:ea typeface="華康中圓體" panose="020F0509000000000000" pitchFamily="49" charset="-120"/>
                        </a:rPr>
                        <a:t>以內</a:t>
                      </a:r>
                      <a:r>
                        <a:rPr lang="zh-TW" altLang="en-US" sz="1800" kern="100" dirty="0" smtClean="0">
                          <a:effectLst/>
                          <a:latin typeface="華康中圓體" panose="020F0509000000000000" pitchFamily="49" charset="-120"/>
                          <a:ea typeface="華康中圓體" panose="020F0509000000000000" pitchFamily="49" charset="-120"/>
                        </a:rPr>
                        <a:t>。</a:t>
                      </a:r>
                      <a:endParaRPr lang="zh-TW" sz="1800" kern="100" dirty="0">
                        <a:effectLst/>
                        <a:latin typeface="華康中圓體" panose="020F0509000000000000" pitchFamily="49" charset="-120"/>
                        <a:ea typeface="華康中圓體" panose="020F0509000000000000" pitchFamily="49" charset="-120"/>
                        <a:cs typeface="Times New Roman" panose="02020603050405020304" pitchFamily="18" charset="0"/>
                      </a:endParaRPr>
                    </a:p>
                  </a:txBody>
                  <a:tcPr marL="68580" marR="68580" marT="0" marB="0"/>
                </a:tc>
                <a:tc vMerge="1">
                  <a:txBody>
                    <a:bodyPr/>
                    <a:lstStyle/>
                    <a:p>
                      <a:endParaRPr lang="zh-TW" altLang="en-US"/>
                    </a:p>
                  </a:txBody>
                  <a:tcPr/>
                </a:tc>
                <a:extLst>
                  <a:ext uri="{0D108BD9-81ED-4DB2-BD59-A6C34878D82A}">
                    <a16:rowId xmlns="" xmlns:a16="http://schemas.microsoft.com/office/drawing/2014/main" val="10002"/>
                  </a:ext>
                </a:extLst>
              </a:tr>
            </a:tbl>
          </a:graphicData>
        </a:graphic>
      </p:graphicFrame>
      <p:sp>
        <p:nvSpPr>
          <p:cNvPr id="25" name="文字方塊 24"/>
          <p:cNvSpPr txBox="1"/>
          <p:nvPr/>
        </p:nvSpPr>
        <p:spPr>
          <a:xfrm>
            <a:off x="1507137" y="3592750"/>
            <a:ext cx="2749471" cy="1323439"/>
          </a:xfrm>
          <a:prstGeom prst="rect">
            <a:avLst/>
          </a:prstGeom>
          <a:noFill/>
        </p:spPr>
        <p:txBody>
          <a:bodyPr wrap="none" rtlCol="0">
            <a:spAutoFit/>
          </a:bodyPr>
          <a:lstStyle/>
          <a:p>
            <a:pPr lvl="0"/>
            <a:r>
              <a:rPr lang="zh-TW" altLang="en-US" sz="2000" b="1" dirty="0" smtClean="0">
                <a:solidFill>
                  <a:srgbClr val="FF0000"/>
                </a:solidFill>
                <a:latin typeface="華康中圓體" panose="020F0509000000000000" pitchFamily="49" charset="-120"/>
                <a:ea typeface="華康中圓體" panose="020F0509000000000000" pitchFamily="49" charset="-120"/>
              </a:rPr>
              <a:t>提前畢業同學的特質</a:t>
            </a:r>
            <a:r>
              <a:rPr lang="zh-TW" altLang="zh-TW" sz="2000" b="1" dirty="0" smtClean="0">
                <a:solidFill>
                  <a:srgbClr val="FF0000"/>
                </a:solidFill>
                <a:latin typeface="華康中圓體" panose="020F0509000000000000" pitchFamily="49" charset="-120"/>
                <a:ea typeface="華康中圓體" panose="020F0509000000000000" pitchFamily="49" charset="-120"/>
              </a:rPr>
              <a:t>…</a:t>
            </a:r>
            <a:endParaRPr lang="zh-TW" altLang="zh-TW" sz="2000" b="1" dirty="0">
              <a:solidFill>
                <a:srgbClr val="FF0000"/>
              </a:solidFill>
              <a:latin typeface="華康中圓體" panose="020F0509000000000000" pitchFamily="49" charset="-120"/>
              <a:ea typeface="華康中圓體" panose="020F0509000000000000" pitchFamily="49" charset="-120"/>
            </a:endParaRPr>
          </a:p>
          <a:p>
            <a:endParaRPr lang="zh-TW" altLang="en-US" sz="2000" b="1" dirty="0">
              <a:solidFill>
                <a:srgbClr val="FF0000"/>
              </a:solidFill>
              <a:latin typeface="華康中圓體" panose="020F0509000000000000" pitchFamily="49" charset="-120"/>
              <a:ea typeface="華康中圓體" panose="020F0509000000000000" pitchFamily="49" charset="-120"/>
            </a:endParaRPr>
          </a:p>
          <a:p>
            <a:endParaRPr lang="zh-TW" altLang="en-US" sz="2000" b="1" dirty="0">
              <a:solidFill>
                <a:srgbClr val="FF0000"/>
              </a:solidFill>
              <a:latin typeface="華康中圓體" panose="020F0509000000000000" pitchFamily="49" charset="-120"/>
              <a:ea typeface="華康中圓體" panose="020F0509000000000000" pitchFamily="49" charset="-120"/>
            </a:endParaRPr>
          </a:p>
          <a:p>
            <a:endParaRPr lang="zh-TW" altLang="en-US" sz="2000" b="1" dirty="0">
              <a:solidFill>
                <a:srgbClr val="FF0000"/>
              </a:solidFill>
              <a:latin typeface="華康中圓體" panose="020F0509000000000000" pitchFamily="49" charset="-120"/>
              <a:ea typeface="華康中圓體" panose="020F0509000000000000" pitchFamily="49" charset="-120"/>
            </a:endParaRPr>
          </a:p>
        </p:txBody>
      </p:sp>
      <p:sp>
        <p:nvSpPr>
          <p:cNvPr id="26" name="文字方塊 25"/>
          <p:cNvSpPr txBox="1"/>
          <p:nvPr/>
        </p:nvSpPr>
        <p:spPr>
          <a:xfrm>
            <a:off x="1594809" y="4085751"/>
            <a:ext cx="2236510" cy="400110"/>
          </a:xfrm>
          <a:prstGeom prst="rect">
            <a:avLst/>
          </a:prstGeom>
          <a:noFill/>
        </p:spPr>
        <p:txBody>
          <a:bodyPr wrap="none" rtlCol="0">
            <a:spAutoFit/>
          </a:bodyPr>
          <a:lstStyle/>
          <a:p>
            <a:r>
              <a:rPr lang="en-US" altLang="zh-TW" sz="2000" dirty="0">
                <a:solidFill>
                  <a:srgbClr val="FF6699"/>
                </a:solidFill>
                <a:latin typeface="華康中圓體" panose="020F0509000000000000" pitchFamily="49" charset="-120"/>
                <a:ea typeface="華康中圓體" panose="020F0509000000000000" pitchFamily="49" charset="-120"/>
              </a:rPr>
              <a:t>A</a:t>
            </a:r>
            <a:r>
              <a:rPr lang="en-US" altLang="zh-TW" sz="2000" dirty="0" smtClean="0">
                <a:solidFill>
                  <a:srgbClr val="FF6699"/>
                </a:solidFill>
                <a:latin typeface="華康中圓體" panose="020F0509000000000000" pitchFamily="49" charset="-120"/>
                <a:ea typeface="華康中圓體" panose="020F0509000000000000" pitchFamily="49" charset="-120"/>
              </a:rPr>
              <a:t>.</a:t>
            </a:r>
            <a:r>
              <a:rPr lang="zh-TW" altLang="zh-TW" sz="2000" dirty="0">
                <a:solidFill>
                  <a:srgbClr val="FF6699"/>
                </a:solidFill>
                <a:latin typeface="華康中圓體" panose="020F0509000000000000" pitchFamily="49" charset="-120"/>
                <a:ea typeface="華康中圓體" panose="020F0509000000000000" pitchFamily="49" charset="-120"/>
              </a:rPr>
              <a:t>清楚</a:t>
            </a:r>
            <a:r>
              <a:rPr lang="zh-TW" altLang="zh-TW" sz="2000" dirty="0" smtClean="0">
                <a:solidFill>
                  <a:srgbClr val="FF6699"/>
                </a:solidFill>
                <a:latin typeface="華康中圓體" panose="020F0509000000000000" pitchFamily="49" charset="-120"/>
                <a:ea typeface="華康中圓體" panose="020F0509000000000000" pitchFamily="49" charset="-120"/>
              </a:rPr>
              <a:t>的</a:t>
            </a:r>
            <a:r>
              <a:rPr lang="zh-TW" altLang="en-US" sz="2000" dirty="0" smtClean="0">
                <a:solidFill>
                  <a:srgbClr val="FF6699"/>
                </a:solidFill>
                <a:latin typeface="華康中圓體" panose="020F0509000000000000" pitchFamily="49" charset="-120"/>
                <a:ea typeface="華康中圓體" panose="020F0509000000000000" pitchFamily="49" charset="-120"/>
              </a:rPr>
              <a:t>學涯</a:t>
            </a:r>
            <a:r>
              <a:rPr lang="zh-TW" altLang="zh-TW" sz="2000" dirty="0" smtClean="0">
                <a:solidFill>
                  <a:srgbClr val="FF6699"/>
                </a:solidFill>
                <a:latin typeface="華康中圓體" panose="020F0509000000000000" pitchFamily="49" charset="-120"/>
                <a:ea typeface="華康中圓體" panose="020F0509000000000000" pitchFamily="49" charset="-120"/>
              </a:rPr>
              <a:t>規劃</a:t>
            </a:r>
            <a:endParaRPr lang="zh-TW" altLang="en-US" sz="2000" dirty="0">
              <a:solidFill>
                <a:srgbClr val="FF6699"/>
              </a:solidFill>
              <a:latin typeface="華康中圓體" panose="020F0509000000000000" pitchFamily="49" charset="-120"/>
              <a:ea typeface="華康中圓體" panose="020F0509000000000000" pitchFamily="49" charset="-120"/>
            </a:endParaRPr>
          </a:p>
        </p:txBody>
      </p:sp>
      <p:sp>
        <p:nvSpPr>
          <p:cNvPr id="27" name="文字方塊 26"/>
          <p:cNvSpPr txBox="1"/>
          <p:nvPr/>
        </p:nvSpPr>
        <p:spPr>
          <a:xfrm>
            <a:off x="1593305" y="4536904"/>
            <a:ext cx="3005951" cy="400110"/>
          </a:xfrm>
          <a:prstGeom prst="rect">
            <a:avLst/>
          </a:prstGeom>
          <a:noFill/>
        </p:spPr>
        <p:txBody>
          <a:bodyPr wrap="none" rtlCol="0">
            <a:spAutoFit/>
          </a:bodyPr>
          <a:lstStyle/>
          <a:p>
            <a:r>
              <a:rPr lang="en-US" altLang="zh-TW" sz="2000" dirty="0" smtClean="0">
                <a:solidFill>
                  <a:srgbClr val="FF6699"/>
                </a:solidFill>
                <a:latin typeface="華康中圓體" panose="020F0509000000000000" pitchFamily="49" charset="-120"/>
                <a:ea typeface="華康中圓體" panose="020F0509000000000000" pitchFamily="49" charset="-120"/>
              </a:rPr>
              <a:t>B.</a:t>
            </a:r>
            <a:r>
              <a:rPr lang="zh-TW" altLang="zh-TW" sz="2000" dirty="0">
                <a:solidFill>
                  <a:srgbClr val="FF6699"/>
                </a:solidFill>
                <a:latin typeface="華康中圓體" panose="020F0509000000000000" pitchFamily="49" charset="-120"/>
                <a:ea typeface="華康中圓體" panose="020F0509000000000000" pitchFamily="49" charset="-120"/>
              </a:rPr>
              <a:t>明瞭學校及學系的規定</a:t>
            </a:r>
            <a:endParaRPr lang="zh-TW" altLang="en-US" sz="2000" dirty="0">
              <a:solidFill>
                <a:srgbClr val="FF6699"/>
              </a:solidFill>
              <a:latin typeface="華康中圓體" panose="020F0509000000000000" pitchFamily="49" charset="-120"/>
              <a:ea typeface="華康中圓體" panose="020F0509000000000000" pitchFamily="49" charset="-120"/>
            </a:endParaRPr>
          </a:p>
        </p:txBody>
      </p:sp>
      <p:sp>
        <p:nvSpPr>
          <p:cNvPr id="28" name="文字方塊 27"/>
          <p:cNvSpPr txBox="1"/>
          <p:nvPr/>
        </p:nvSpPr>
        <p:spPr>
          <a:xfrm>
            <a:off x="1602356" y="4989572"/>
            <a:ext cx="2236510" cy="400110"/>
          </a:xfrm>
          <a:prstGeom prst="rect">
            <a:avLst/>
          </a:prstGeom>
          <a:noFill/>
        </p:spPr>
        <p:txBody>
          <a:bodyPr wrap="none" rtlCol="0">
            <a:spAutoFit/>
          </a:bodyPr>
          <a:lstStyle/>
          <a:p>
            <a:r>
              <a:rPr lang="en-US" altLang="zh-TW" sz="2000" dirty="0" smtClean="0">
                <a:solidFill>
                  <a:srgbClr val="FF6699"/>
                </a:solidFill>
                <a:latin typeface="華康中圓體" panose="020F0509000000000000" pitchFamily="49" charset="-120"/>
                <a:ea typeface="華康中圓體" panose="020F0509000000000000" pitchFamily="49" charset="-120"/>
              </a:rPr>
              <a:t>C.</a:t>
            </a:r>
            <a:r>
              <a:rPr lang="zh-TW" altLang="zh-TW" sz="2000" dirty="0">
                <a:solidFill>
                  <a:srgbClr val="FF6699"/>
                </a:solidFill>
                <a:latin typeface="華康中圓體" panose="020F0509000000000000" pitchFamily="49" charset="-120"/>
                <a:ea typeface="華康中圓體" panose="020F0509000000000000" pitchFamily="49" charset="-120"/>
              </a:rPr>
              <a:t>嚴謹的時間管理</a:t>
            </a:r>
            <a:endParaRPr lang="zh-TW" altLang="en-US" sz="2000" dirty="0">
              <a:solidFill>
                <a:srgbClr val="FF6699"/>
              </a:solidFill>
              <a:latin typeface="華康中圓體" panose="020F0509000000000000" pitchFamily="49" charset="-120"/>
              <a:ea typeface="華康中圓體" panose="020F0509000000000000" pitchFamily="49" charset="-120"/>
            </a:endParaRPr>
          </a:p>
        </p:txBody>
      </p:sp>
      <p:sp>
        <p:nvSpPr>
          <p:cNvPr id="29" name="文字方塊 28"/>
          <p:cNvSpPr txBox="1"/>
          <p:nvPr/>
        </p:nvSpPr>
        <p:spPr>
          <a:xfrm>
            <a:off x="5604441" y="4070362"/>
            <a:ext cx="3005951" cy="400110"/>
          </a:xfrm>
          <a:prstGeom prst="rect">
            <a:avLst/>
          </a:prstGeom>
          <a:noFill/>
        </p:spPr>
        <p:txBody>
          <a:bodyPr wrap="none" rtlCol="0">
            <a:spAutoFit/>
          </a:bodyPr>
          <a:lstStyle/>
          <a:p>
            <a:r>
              <a:rPr lang="en-US" altLang="zh-TW" sz="2000" dirty="0" smtClean="0">
                <a:solidFill>
                  <a:srgbClr val="FF6699"/>
                </a:solidFill>
                <a:latin typeface="華康中圓體" panose="020F0509000000000000" pitchFamily="49" charset="-120"/>
                <a:ea typeface="華康中圓體" panose="020F0509000000000000" pitchFamily="49" charset="-120"/>
              </a:rPr>
              <a:t>D.</a:t>
            </a:r>
            <a:r>
              <a:rPr lang="zh-TW" altLang="zh-TW" sz="2000" dirty="0">
                <a:solidFill>
                  <a:srgbClr val="FF6699"/>
                </a:solidFill>
                <a:latin typeface="華康中圓體" panose="020F0509000000000000" pitchFamily="49" charset="-120"/>
                <a:ea typeface="華康中圓體" panose="020F0509000000000000" pitchFamily="49" charset="-120"/>
              </a:rPr>
              <a:t>善於請教師長及學長姐</a:t>
            </a:r>
            <a:endParaRPr lang="zh-TW" altLang="en-US" sz="2000" dirty="0">
              <a:solidFill>
                <a:srgbClr val="FF6699"/>
              </a:solidFill>
              <a:latin typeface="華康中圓體" panose="020F0509000000000000" pitchFamily="49" charset="-120"/>
              <a:ea typeface="華康中圓體" panose="020F0509000000000000" pitchFamily="49" charset="-120"/>
            </a:endParaRPr>
          </a:p>
        </p:txBody>
      </p:sp>
      <p:sp>
        <p:nvSpPr>
          <p:cNvPr id="30" name="文字方塊 29"/>
          <p:cNvSpPr txBox="1"/>
          <p:nvPr/>
        </p:nvSpPr>
        <p:spPr>
          <a:xfrm>
            <a:off x="5602940" y="4603004"/>
            <a:ext cx="1467068" cy="400110"/>
          </a:xfrm>
          <a:prstGeom prst="rect">
            <a:avLst/>
          </a:prstGeom>
          <a:noFill/>
        </p:spPr>
        <p:txBody>
          <a:bodyPr wrap="none" rtlCol="0">
            <a:spAutoFit/>
          </a:bodyPr>
          <a:lstStyle/>
          <a:p>
            <a:r>
              <a:rPr lang="en-US" altLang="zh-TW" sz="2000" dirty="0" smtClean="0">
                <a:solidFill>
                  <a:srgbClr val="FF6699"/>
                </a:solidFill>
                <a:latin typeface="華康中圓體" panose="020F0509000000000000" pitchFamily="49" charset="-120"/>
                <a:ea typeface="華康中圓體" panose="020F0509000000000000" pitchFamily="49" charset="-120"/>
              </a:rPr>
              <a:t>E.</a:t>
            </a:r>
            <a:r>
              <a:rPr lang="zh-TW" altLang="zh-TW" sz="2000" dirty="0">
                <a:solidFill>
                  <a:srgbClr val="FF6699"/>
                </a:solidFill>
                <a:latin typeface="華康中圓體" panose="020F0509000000000000" pitchFamily="49" charset="-120"/>
                <a:ea typeface="華康中圓體" panose="020F0509000000000000" pitchFamily="49" charset="-120"/>
              </a:rPr>
              <a:t>勤於自學</a:t>
            </a:r>
            <a:endParaRPr lang="zh-TW" altLang="en-US" sz="2000" dirty="0">
              <a:solidFill>
                <a:srgbClr val="FF6699"/>
              </a:solidFill>
              <a:latin typeface="華康中圓體" panose="020F0509000000000000" pitchFamily="49" charset="-120"/>
              <a:ea typeface="華康中圓體" panose="020F0509000000000000" pitchFamily="49" charset="-120"/>
            </a:endParaRPr>
          </a:p>
        </p:txBody>
      </p:sp>
      <p:sp>
        <p:nvSpPr>
          <p:cNvPr id="16" name="文字方塊 15"/>
          <p:cNvSpPr txBox="1"/>
          <p:nvPr/>
        </p:nvSpPr>
        <p:spPr>
          <a:xfrm>
            <a:off x="1163292" y="944598"/>
            <a:ext cx="2236510" cy="1015663"/>
          </a:xfrm>
          <a:prstGeom prst="rect">
            <a:avLst/>
          </a:prstGeom>
          <a:noFill/>
        </p:spPr>
        <p:txBody>
          <a:bodyPr wrap="none" rtlCol="0">
            <a:spAutoFit/>
          </a:bodyPr>
          <a:lstStyle/>
          <a:p>
            <a:r>
              <a:rPr lang="en-US" altLang="zh-TW" sz="2000" b="1" dirty="0" smtClean="0">
                <a:latin typeface="華康中圓體" panose="020F0509000000000000" pitchFamily="49" charset="-120"/>
                <a:ea typeface="華康中圓體" panose="020F0509000000000000" pitchFamily="49" charset="-120"/>
              </a:rPr>
              <a:t>(5)</a:t>
            </a:r>
            <a:r>
              <a:rPr lang="zh-TW" altLang="en-US" sz="2000" b="1" dirty="0" smtClean="0">
                <a:latin typeface="華康中圓體" panose="020F0509000000000000" pitchFamily="49" charset="-120"/>
                <a:ea typeface="華康中圓體" panose="020F0509000000000000" pitchFamily="49" charset="-120"/>
              </a:rPr>
              <a:t>如</a:t>
            </a:r>
            <a:r>
              <a:rPr lang="zh-TW" altLang="zh-TW" sz="2000" b="1" dirty="0" smtClean="0">
                <a:latin typeface="華康中圓體" panose="020F0509000000000000" pitchFamily="49" charset="-120"/>
                <a:ea typeface="華康中圓體" panose="020F0509000000000000" pitchFamily="49" charset="-120"/>
              </a:rPr>
              <a:t>何</a:t>
            </a:r>
            <a:r>
              <a:rPr lang="zh-TW" altLang="en-US" sz="2000" b="1" dirty="0" smtClean="0">
                <a:latin typeface="華康中圓體" panose="020F0509000000000000" pitchFamily="49" charset="-120"/>
                <a:ea typeface="華康中圓體" panose="020F0509000000000000" pitchFamily="49" charset="-120"/>
              </a:rPr>
              <a:t>提</a:t>
            </a:r>
            <a:r>
              <a:rPr lang="zh-TW" altLang="zh-TW" sz="2000" b="1" dirty="0" smtClean="0">
                <a:latin typeface="華康中圓體" panose="020F0509000000000000" pitchFamily="49" charset="-120"/>
                <a:ea typeface="華康中圓體" panose="020F0509000000000000" pitchFamily="49" charset="-120"/>
              </a:rPr>
              <a:t>早畢業</a:t>
            </a:r>
            <a:r>
              <a:rPr lang="en-US" altLang="zh-TW" sz="2000" b="1" dirty="0" smtClean="0">
                <a:latin typeface="華康中圓體" panose="020F0509000000000000" pitchFamily="49" charset="-120"/>
                <a:ea typeface="華康中圓體" panose="020F0509000000000000" pitchFamily="49" charset="-120"/>
              </a:rPr>
              <a:t>?</a:t>
            </a:r>
            <a:endParaRPr lang="zh-TW" altLang="en-US" sz="2000" b="1" dirty="0">
              <a:latin typeface="華康中圓體" panose="020F0509000000000000" pitchFamily="49" charset="-120"/>
              <a:ea typeface="華康中圓體" panose="020F0509000000000000" pitchFamily="49" charset="-120"/>
            </a:endParaRPr>
          </a:p>
          <a:p>
            <a:endParaRPr lang="zh-TW" altLang="en-US" sz="2000" b="1" dirty="0">
              <a:latin typeface="華康中圓體" panose="020F0509000000000000" pitchFamily="49" charset="-120"/>
              <a:ea typeface="華康中圓體" panose="020F0509000000000000" pitchFamily="49" charset="-120"/>
            </a:endParaRPr>
          </a:p>
          <a:p>
            <a:endParaRPr lang="zh-TW" altLang="en-US" sz="2000" b="1" dirty="0">
              <a:latin typeface="華康中圓體" panose="020F0509000000000000" pitchFamily="49" charset="-120"/>
              <a:ea typeface="華康中圓體" panose="020F0509000000000000" pitchFamily="49" charset="-120"/>
            </a:endParaRPr>
          </a:p>
        </p:txBody>
      </p:sp>
      <p:sp>
        <p:nvSpPr>
          <p:cNvPr id="20" name="文字方塊 19"/>
          <p:cNvSpPr txBox="1"/>
          <p:nvPr/>
        </p:nvSpPr>
        <p:spPr>
          <a:xfrm>
            <a:off x="1504568" y="1575881"/>
            <a:ext cx="8956298" cy="1384995"/>
          </a:xfrm>
          <a:prstGeom prst="rect">
            <a:avLst/>
          </a:prstGeom>
          <a:noFill/>
        </p:spPr>
        <p:txBody>
          <a:bodyPr wrap="none" rtlCol="0">
            <a:spAutoFit/>
          </a:bodyPr>
          <a:lstStyle/>
          <a:p>
            <a:r>
              <a:rPr lang="zh-TW" altLang="zh-TW" b="1" dirty="0" smtClean="0">
                <a:latin typeface="華康中圓體" panose="020F0509000000000000" pitchFamily="49" charset="-120"/>
                <a:ea typeface="華康中圓體" panose="020F0509000000000000" pitchFamily="49" charset="-120"/>
              </a:rPr>
              <a:t>如果</a:t>
            </a:r>
            <a:r>
              <a:rPr lang="zh-TW" altLang="en-US" b="1" dirty="0">
                <a:latin typeface="華康中圓體" panose="020F0509000000000000" pitchFamily="49" charset="-120"/>
                <a:ea typeface="華康中圓體" panose="020F0509000000000000" pitchFamily="49" charset="-120"/>
              </a:rPr>
              <a:t>你</a:t>
            </a:r>
            <a:r>
              <a:rPr lang="zh-TW" altLang="zh-TW" b="1" dirty="0" smtClean="0">
                <a:latin typeface="華康中圓體" panose="020F0509000000000000" pitchFamily="49" charset="-120"/>
                <a:ea typeface="華康中圓體" panose="020F0509000000000000" pitchFamily="49" charset="-120"/>
              </a:rPr>
              <a:t>的</a:t>
            </a:r>
            <a:r>
              <a:rPr lang="zh-TW" altLang="zh-TW" b="1" dirty="0">
                <a:latin typeface="華康中圓體" panose="020F0509000000000000" pitchFamily="49" charset="-120"/>
                <a:ea typeface="華康中圓體" panose="020F0509000000000000" pitchFamily="49" charset="-120"/>
              </a:rPr>
              <a:t>興趣明確、職涯進路清楚，那你可以考慮盡快完成畢業</a:t>
            </a:r>
            <a:r>
              <a:rPr lang="zh-TW" altLang="zh-TW" b="1" dirty="0" smtClean="0">
                <a:latin typeface="華康中圓體" panose="020F0509000000000000" pitchFamily="49" charset="-120"/>
                <a:ea typeface="華康中圓體" panose="020F0509000000000000" pitchFamily="49" charset="-120"/>
              </a:rPr>
              <a:t>條件「</a:t>
            </a:r>
            <a:r>
              <a:rPr lang="zh-TW" altLang="zh-TW" b="1" dirty="0">
                <a:latin typeface="華康中圓體" panose="020F0509000000000000" pitchFamily="49" charset="-120"/>
                <a:ea typeface="華康中圓體" panose="020F0509000000000000" pitchFamily="49" charset="-120"/>
              </a:rPr>
              <a:t>提早畢業」，</a:t>
            </a:r>
            <a:endParaRPr lang="en-US" altLang="zh-TW" b="1" dirty="0">
              <a:latin typeface="華康中圓體" panose="020F0509000000000000" pitchFamily="49" charset="-120"/>
              <a:ea typeface="華康中圓體" panose="020F0509000000000000" pitchFamily="49" charset="-120"/>
            </a:endParaRPr>
          </a:p>
          <a:p>
            <a:r>
              <a:rPr lang="zh-TW" altLang="zh-TW" b="1" dirty="0">
                <a:latin typeface="華康中圓體" panose="020F0509000000000000" pitchFamily="49" charset="-120"/>
                <a:ea typeface="華康中圓體" panose="020F0509000000000000" pitchFamily="49" charset="-120"/>
              </a:rPr>
              <a:t>提前</a:t>
            </a:r>
            <a:r>
              <a:rPr lang="zh-TW" altLang="zh-TW" b="1" dirty="0" smtClean="0">
                <a:latin typeface="華康中圓體" panose="020F0509000000000000" pitchFamily="49" charset="-120"/>
                <a:ea typeface="華康中圓體" panose="020F0509000000000000" pitchFamily="49" charset="-120"/>
              </a:rPr>
              <a:t>進入職場卡位</a:t>
            </a:r>
            <a:r>
              <a:rPr lang="zh-TW" altLang="en-US" b="1" dirty="0" smtClean="0">
                <a:latin typeface="華康中圓體" panose="020F0509000000000000" pitchFamily="49" charset="-120"/>
                <a:ea typeface="華康中圓體" panose="020F0509000000000000" pitchFamily="49" charset="-120"/>
              </a:rPr>
              <a:t>、進修研究所、或出國留學</a:t>
            </a:r>
            <a:r>
              <a:rPr lang="zh-TW" altLang="zh-TW" b="1" dirty="0" smtClean="0">
                <a:latin typeface="華康中圓體" panose="020F0509000000000000" pitchFamily="49" charset="-120"/>
                <a:ea typeface="華康中圓體" panose="020F0509000000000000" pitchFamily="49" charset="-120"/>
              </a:rPr>
              <a:t>。</a:t>
            </a:r>
            <a:endParaRPr lang="zh-TW" altLang="zh-TW" b="1" dirty="0">
              <a:latin typeface="華康中圓體" panose="020F0509000000000000" pitchFamily="49" charset="-120"/>
              <a:ea typeface="華康中圓體" panose="020F0509000000000000" pitchFamily="49" charset="-120"/>
            </a:endParaRPr>
          </a:p>
          <a:p>
            <a:endParaRPr lang="zh-TW" altLang="zh-TW" sz="1600" b="1" dirty="0">
              <a:solidFill>
                <a:srgbClr val="FF0000"/>
              </a:solidFill>
              <a:latin typeface="華康中圓體" panose="020F0509000000000000" pitchFamily="49" charset="-120"/>
              <a:ea typeface="華康中圓體" panose="020F0509000000000000" pitchFamily="49" charset="-120"/>
            </a:endParaRPr>
          </a:p>
          <a:p>
            <a:endParaRPr lang="zh-TW" altLang="zh-TW" sz="1600" b="1" dirty="0">
              <a:solidFill>
                <a:srgbClr val="FF0000"/>
              </a:solidFill>
              <a:latin typeface="華康中圓體" panose="020F0509000000000000" pitchFamily="49" charset="-120"/>
              <a:ea typeface="華康中圓體" panose="020F0509000000000000" pitchFamily="49" charset="-120"/>
            </a:endParaRPr>
          </a:p>
          <a:p>
            <a:endParaRPr lang="zh-TW" altLang="en-US" sz="1600" b="1" dirty="0">
              <a:solidFill>
                <a:srgbClr val="FF0000"/>
              </a:solidFill>
              <a:latin typeface="華康中圓體" panose="020F0509000000000000" pitchFamily="49" charset="-120"/>
              <a:ea typeface="華康中圓體" panose="020F0509000000000000" pitchFamily="49" charset="-120"/>
            </a:endParaRPr>
          </a:p>
        </p:txBody>
      </p:sp>
    </p:spTree>
    <p:extLst>
      <p:ext uri="{BB962C8B-B14F-4D97-AF65-F5344CB8AC3E}">
        <p14:creationId xmlns:p14="http://schemas.microsoft.com/office/powerpoint/2010/main" val="2672843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字方塊 16"/>
          <p:cNvSpPr txBox="1"/>
          <p:nvPr/>
        </p:nvSpPr>
        <p:spPr>
          <a:xfrm>
            <a:off x="3727272" y="195423"/>
            <a:ext cx="2621230" cy="707886"/>
          </a:xfrm>
          <a:prstGeom prst="rect">
            <a:avLst/>
          </a:prstGeom>
          <a:noFill/>
        </p:spPr>
        <p:txBody>
          <a:bodyPr wrap="none" rtlCol="0">
            <a:spAutoFit/>
          </a:bodyPr>
          <a:lstStyle/>
          <a:p>
            <a:r>
              <a:rPr lang="zh-TW" altLang="en-US" sz="2000" b="1" dirty="0">
                <a:solidFill>
                  <a:srgbClr val="FF0000"/>
                </a:solidFill>
                <a:latin typeface="華康中圓體" panose="020F0509000000000000" pitchFamily="49" charset="-120"/>
                <a:ea typeface="華康中圓體" panose="020F0509000000000000" pitchFamily="49" charset="-120"/>
              </a:rPr>
              <a:t>大學一定是讀四年嗎</a:t>
            </a:r>
            <a:r>
              <a:rPr lang="en-US" altLang="zh-TW" sz="2000" b="1" dirty="0" smtClean="0">
                <a:solidFill>
                  <a:srgbClr val="FF0000"/>
                </a:solidFill>
                <a:latin typeface="華康中圓體" panose="020F0509000000000000" pitchFamily="49" charset="-120"/>
                <a:ea typeface="華康中圓體" panose="020F0509000000000000" pitchFamily="49" charset="-120"/>
              </a:rPr>
              <a:t>?</a:t>
            </a:r>
            <a:endParaRPr lang="zh-TW" altLang="en-US" sz="2000" b="1" dirty="0">
              <a:latin typeface="華康中圓體" panose="020F0509000000000000" pitchFamily="49" charset="-120"/>
              <a:ea typeface="華康中圓體" panose="020F0509000000000000" pitchFamily="49" charset="-120"/>
            </a:endParaRPr>
          </a:p>
          <a:p>
            <a:endParaRPr lang="zh-TW" altLang="en-US" sz="2000" b="1" dirty="0">
              <a:solidFill>
                <a:srgbClr val="FF6699"/>
              </a:solidFill>
              <a:latin typeface="華康中圓體" panose="020F0509000000000000" pitchFamily="49" charset="-120"/>
              <a:ea typeface="華康中圓體" panose="020F0509000000000000" pitchFamily="49" charset="-120"/>
            </a:endParaRPr>
          </a:p>
        </p:txBody>
      </p:sp>
      <p:pic>
        <p:nvPicPr>
          <p:cNvPr id="18" name="圖片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30585" y="103626"/>
            <a:ext cx="696687" cy="699192"/>
          </a:xfrm>
          <a:prstGeom prst="rect">
            <a:avLst/>
          </a:prstGeom>
        </p:spPr>
      </p:pic>
      <p:pic>
        <p:nvPicPr>
          <p:cNvPr id="21" name="圖片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981" y="172009"/>
            <a:ext cx="2490991" cy="660303"/>
          </a:xfrm>
          <a:prstGeom prst="rect">
            <a:avLst/>
          </a:prstGeom>
        </p:spPr>
      </p:pic>
      <p:sp>
        <p:nvSpPr>
          <p:cNvPr id="23" name="Line 11"/>
          <p:cNvSpPr>
            <a:spLocks noChangeShapeType="1"/>
          </p:cNvSpPr>
          <p:nvPr/>
        </p:nvSpPr>
        <p:spPr bwMode="auto">
          <a:xfrm flipH="1">
            <a:off x="3786707" y="674418"/>
            <a:ext cx="3182264" cy="10493"/>
          </a:xfrm>
          <a:prstGeom prst="line">
            <a:avLst/>
          </a:prstGeom>
          <a:noFill/>
          <a:ln w="25400">
            <a:solidFill>
              <a:schemeClr val="bg1">
                <a:lumMod val="65000"/>
              </a:schemeClr>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latin typeface="華康中圓體" panose="020F0509000000000000" pitchFamily="49" charset="-120"/>
              <a:ea typeface="華康中圓體" panose="020F0509000000000000" pitchFamily="49" charset="-120"/>
            </a:endParaRPr>
          </a:p>
        </p:txBody>
      </p:sp>
      <p:sp>
        <p:nvSpPr>
          <p:cNvPr id="25" name="文字方塊 24"/>
          <p:cNvSpPr txBox="1"/>
          <p:nvPr/>
        </p:nvSpPr>
        <p:spPr>
          <a:xfrm>
            <a:off x="1163292" y="3982606"/>
            <a:ext cx="5827236" cy="1323439"/>
          </a:xfrm>
          <a:prstGeom prst="rect">
            <a:avLst/>
          </a:prstGeom>
          <a:noFill/>
        </p:spPr>
        <p:txBody>
          <a:bodyPr wrap="none" rtlCol="0">
            <a:spAutoFit/>
          </a:bodyPr>
          <a:lstStyle/>
          <a:p>
            <a:pPr lvl="0"/>
            <a:r>
              <a:rPr lang="zh-TW" altLang="zh-TW" sz="2000" b="1" dirty="0" smtClean="0">
                <a:solidFill>
                  <a:srgbClr val="0000FF"/>
                </a:solidFill>
                <a:latin typeface="華康中圓體" panose="020F0509000000000000" pitchFamily="49" charset="-120"/>
                <a:ea typeface="華康中圓體" panose="020F0509000000000000" pitchFamily="49" charset="-120"/>
              </a:rPr>
              <a:t>叮嚀</a:t>
            </a:r>
            <a:r>
              <a:rPr lang="zh-TW" altLang="zh-TW" sz="2000" b="1" dirty="0">
                <a:solidFill>
                  <a:srgbClr val="0000FF"/>
                </a:solidFill>
                <a:latin typeface="華康中圓體" panose="020F0509000000000000" pitchFamily="49" charset="-120"/>
                <a:ea typeface="華康中圓體" panose="020F0509000000000000" pitchFamily="49" charset="-120"/>
              </a:rPr>
              <a:t>提醒</a:t>
            </a:r>
            <a:r>
              <a:rPr lang="en-US" altLang="zh-TW" sz="2000" b="1" dirty="0">
                <a:solidFill>
                  <a:srgbClr val="0000FF"/>
                </a:solidFill>
                <a:latin typeface="華康中圓體" panose="020F0509000000000000" pitchFamily="49" charset="-120"/>
                <a:ea typeface="華康中圓體" panose="020F0509000000000000" pitchFamily="49" charset="-120"/>
              </a:rPr>
              <a:t>~~</a:t>
            </a:r>
            <a:r>
              <a:rPr lang="zh-TW" altLang="zh-TW" sz="2000" b="1" dirty="0">
                <a:solidFill>
                  <a:srgbClr val="0000FF"/>
                </a:solidFill>
                <a:latin typeface="華康中圓體" panose="020F0509000000000000" pitchFamily="49" charset="-120"/>
                <a:ea typeface="華康中圓體" panose="020F0509000000000000" pitchFamily="49" charset="-120"/>
              </a:rPr>
              <a:t>為避免非自願延畢，請牢記以下心法：</a:t>
            </a:r>
          </a:p>
          <a:p>
            <a:endParaRPr lang="zh-TW" altLang="en-US" sz="2000" b="1" dirty="0">
              <a:solidFill>
                <a:srgbClr val="0000FF"/>
              </a:solidFill>
              <a:latin typeface="華康中圓體" panose="020F0509000000000000" pitchFamily="49" charset="-120"/>
              <a:ea typeface="華康中圓體" panose="020F0509000000000000" pitchFamily="49" charset="-120"/>
            </a:endParaRPr>
          </a:p>
          <a:p>
            <a:endParaRPr lang="zh-TW" altLang="en-US" sz="2000" b="1" dirty="0">
              <a:solidFill>
                <a:srgbClr val="0000FF"/>
              </a:solidFill>
              <a:latin typeface="華康中圓體" panose="020F0509000000000000" pitchFamily="49" charset="-120"/>
              <a:ea typeface="華康中圓體" panose="020F0509000000000000" pitchFamily="49" charset="-120"/>
            </a:endParaRPr>
          </a:p>
          <a:p>
            <a:endParaRPr lang="zh-TW" altLang="en-US" sz="2000" b="1" dirty="0">
              <a:solidFill>
                <a:srgbClr val="0000FF"/>
              </a:solidFill>
              <a:latin typeface="華康中圓體" panose="020F0509000000000000" pitchFamily="49" charset="-120"/>
              <a:ea typeface="華康中圓體" panose="020F0509000000000000" pitchFamily="49" charset="-120"/>
            </a:endParaRPr>
          </a:p>
        </p:txBody>
      </p:sp>
      <p:sp>
        <p:nvSpPr>
          <p:cNvPr id="20" name="文字方塊 19"/>
          <p:cNvSpPr txBox="1"/>
          <p:nvPr/>
        </p:nvSpPr>
        <p:spPr>
          <a:xfrm>
            <a:off x="1264379" y="4497084"/>
            <a:ext cx="2749471" cy="400110"/>
          </a:xfrm>
          <a:prstGeom prst="rect">
            <a:avLst/>
          </a:prstGeom>
          <a:noFill/>
        </p:spPr>
        <p:txBody>
          <a:bodyPr wrap="none" rtlCol="0">
            <a:spAutoFit/>
          </a:bodyPr>
          <a:lstStyle/>
          <a:p>
            <a:r>
              <a:rPr lang="en-US" altLang="zh-TW" sz="2000" dirty="0" smtClean="0">
                <a:latin typeface="華康中圓體" panose="020F0509000000000000" pitchFamily="49" charset="-120"/>
                <a:ea typeface="華康中圓體" panose="020F0509000000000000" pitchFamily="49" charset="-120"/>
              </a:rPr>
              <a:t>A.</a:t>
            </a:r>
            <a:r>
              <a:rPr lang="zh-TW" altLang="zh-TW" sz="2000" dirty="0">
                <a:latin typeface="華康中圓體" panose="020F0509000000000000" pitchFamily="49" charset="-120"/>
                <a:ea typeface="華康中圓體" panose="020F0509000000000000" pitchFamily="49" charset="-120"/>
              </a:rPr>
              <a:t>畢業條件門檻</a:t>
            </a:r>
            <a:r>
              <a:rPr lang="zh-TW" altLang="zh-TW" sz="2000" dirty="0" smtClean="0">
                <a:latin typeface="華康中圓體" panose="020F0509000000000000" pitchFamily="49" charset="-120"/>
                <a:ea typeface="華康中圓體" panose="020F0509000000000000" pitchFamily="49" charset="-120"/>
              </a:rPr>
              <a:t>了</a:t>
            </a:r>
            <a:r>
              <a:rPr lang="zh-TW" altLang="en-US" sz="2000" dirty="0" smtClean="0">
                <a:latin typeface="華康中圓體" panose="020F0509000000000000" pitchFamily="49" charset="-120"/>
                <a:ea typeface="華康中圓體" panose="020F0509000000000000" pitchFamily="49" charset="-120"/>
              </a:rPr>
              <a:t>心</a:t>
            </a:r>
            <a:r>
              <a:rPr lang="zh-TW" altLang="zh-TW" sz="2000" dirty="0" smtClean="0">
                <a:latin typeface="華康中圓體" panose="020F0509000000000000" pitchFamily="49" charset="-120"/>
                <a:ea typeface="華康中圓體" panose="020F0509000000000000" pitchFamily="49" charset="-120"/>
              </a:rPr>
              <a:t>胸</a:t>
            </a:r>
            <a:endParaRPr lang="zh-TW" altLang="en-US" sz="2000" dirty="0">
              <a:latin typeface="華康中圓體" panose="020F0509000000000000" pitchFamily="49" charset="-120"/>
              <a:ea typeface="華康中圓體" panose="020F0509000000000000" pitchFamily="49" charset="-120"/>
            </a:endParaRPr>
          </a:p>
        </p:txBody>
      </p:sp>
      <p:sp>
        <p:nvSpPr>
          <p:cNvPr id="31" name="文字方塊 30"/>
          <p:cNvSpPr txBox="1"/>
          <p:nvPr/>
        </p:nvSpPr>
        <p:spPr>
          <a:xfrm>
            <a:off x="1262875" y="4912027"/>
            <a:ext cx="2749471" cy="400110"/>
          </a:xfrm>
          <a:prstGeom prst="rect">
            <a:avLst/>
          </a:prstGeom>
          <a:noFill/>
        </p:spPr>
        <p:txBody>
          <a:bodyPr wrap="none" rtlCol="0">
            <a:spAutoFit/>
          </a:bodyPr>
          <a:lstStyle/>
          <a:p>
            <a:r>
              <a:rPr lang="en-US" altLang="zh-TW" sz="2000" dirty="0" smtClean="0">
                <a:latin typeface="華康中圓體" panose="020F0509000000000000" pitchFamily="49" charset="-120"/>
                <a:ea typeface="華康中圓體" panose="020F0509000000000000" pitchFamily="49" charset="-120"/>
              </a:rPr>
              <a:t>B.</a:t>
            </a:r>
            <a:r>
              <a:rPr lang="zh-TW" altLang="zh-TW" sz="2000" dirty="0">
                <a:latin typeface="華康中圓體" panose="020F0509000000000000" pitchFamily="49" charset="-120"/>
                <a:ea typeface="華康中圓體" panose="020F0509000000000000" pitchFamily="49" charset="-120"/>
              </a:rPr>
              <a:t>生活作息管理需得當</a:t>
            </a:r>
            <a:endParaRPr lang="zh-TW" altLang="en-US" sz="2000" dirty="0">
              <a:latin typeface="華康中圓體" panose="020F0509000000000000" pitchFamily="49" charset="-120"/>
              <a:ea typeface="華康中圓體" panose="020F0509000000000000" pitchFamily="49" charset="-120"/>
            </a:endParaRPr>
          </a:p>
        </p:txBody>
      </p:sp>
      <p:sp>
        <p:nvSpPr>
          <p:cNvPr id="32" name="文字方塊 31"/>
          <p:cNvSpPr txBox="1"/>
          <p:nvPr/>
        </p:nvSpPr>
        <p:spPr>
          <a:xfrm>
            <a:off x="1271926" y="5346585"/>
            <a:ext cx="2749471" cy="400110"/>
          </a:xfrm>
          <a:prstGeom prst="rect">
            <a:avLst/>
          </a:prstGeom>
          <a:noFill/>
        </p:spPr>
        <p:txBody>
          <a:bodyPr wrap="none" rtlCol="0">
            <a:spAutoFit/>
          </a:bodyPr>
          <a:lstStyle/>
          <a:p>
            <a:r>
              <a:rPr lang="en-US" altLang="zh-TW" sz="2000" dirty="0" smtClean="0">
                <a:latin typeface="華康中圓體" panose="020F0509000000000000" pitchFamily="49" charset="-120"/>
                <a:ea typeface="華康中圓體" panose="020F0509000000000000" pitchFamily="49" charset="-120"/>
              </a:rPr>
              <a:t>C.</a:t>
            </a:r>
            <a:r>
              <a:rPr lang="zh-TW" altLang="zh-TW" sz="2000" dirty="0">
                <a:latin typeface="華康中圓體" panose="020F0509000000000000" pitchFamily="49" charset="-120"/>
                <a:ea typeface="華康中圓體" panose="020F0509000000000000" pitchFamily="49" charset="-120"/>
              </a:rPr>
              <a:t>學習遊憩分配宜合理</a:t>
            </a:r>
            <a:endParaRPr lang="zh-TW" altLang="en-US" sz="2000" dirty="0">
              <a:latin typeface="華康中圓體" panose="020F0509000000000000" pitchFamily="49" charset="-120"/>
              <a:ea typeface="華康中圓體" panose="020F0509000000000000" pitchFamily="49" charset="-120"/>
            </a:endParaRPr>
          </a:p>
        </p:txBody>
      </p:sp>
      <p:sp>
        <p:nvSpPr>
          <p:cNvPr id="33" name="文字方塊 32"/>
          <p:cNvSpPr txBox="1"/>
          <p:nvPr/>
        </p:nvSpPr>
        <p:spPr>
          <a:xfrm>
            <a:off x="1271926" y="5841267"/>
            <a:ext cx="5827236" cy="400110"/>
          </a:xfrm>
          <a:prstGeom prst="rect">
            <a:avLst/>
          </a:prstGeom>
          <a:noFill/>
        </p:spPr>
        <p:txBody>
          <a:bodyPr wrap="none" rtlCol="0">
            <a:spAutoFit/>
          </a:bodyPr>
          <a:lstStyle/>
          <a:p>
            <a:r>
              <a:rPr lang="en-US" altLang="zh-TW" sz="2000" dirty="0" smtClean="0">
                <a:latin typeface="華康中圓體" panose="020F0509000000000000" pitchFamily="49" charset="-120"/>
                <a:ea typeface="華康中圓體" panose="020F0509000000000000" pitchFamily="49" charset="-120"/>
              </a:rPr>
              <a:t>D.</a:t>
            </a:r>
            <a:r>
              <a:rPr lang="zh-TW" altLang="zh-TW" sz="2000" dirty="0">
                <a:latin typeface="華康中圓體" panose="020F0509000000000000" pitchFamily="49" charset="-120"/>
                <a:ea typeface="華康中圓體" panose="020F0509000000000000" pitchFamily="49" charset="-120"/>
              </a:rPr>
              <a:t>覓求個人學習真興趣（</a:t>
            </a:r>
            <a:r>
              <a:rPr lang="zh-TW" altLang="zh-TW" sz="2000" dirty="0" smtClean="0">
                <a:latin typeface="華康中圓體" panose="020F0509000000000000" pitchFamily="49" charset="-120"/>
                <a:ea typeface="華康中圓體" panose="020F0509000000000000" pitchFamily="49" charset="-120"/>
              </a:rPr>
              <a:t>志趣相投</a:t>
            </a:r>
            <a:r>
              <a:rPr lang="zh-TW" altLang="en-US" sz="2000" dirty="0" smtClean="0">
                <a:latin typeface="華康中圓體" panose="020F0509000000000000" pitchFamily="49" charset="-120"/>
                <a:ea typeface="華康中圓體" panose="020F0509000000000000" pitchFamily="49" charset="-120"/>
              </a:rPr>
              <a:t>的學系與</a:t>
            </a:r>
            <a:r>
              <a:rPr lang="zh-TW" altLang="zh-TW" sz="2000" dirty="0" smtClean="0">
                <a:latin typeface="華康中圓體" panose="020F0509000000000000" pitchFamily="49" charset="-120"/>
                <a:ea typeface="華康中圓體" panose="020F0509000000000000" pitchFamily="49" charset="-120"/>
              </a:rPr>
              <a:t>課程</a:t>
            </a:r>
            <a:r>
              <a:rPr lang="zh-TW" altLang="zh-TW" sz="2000" dirty="0">
                <a:latin typeface="華康中圓體" panose="020F0509000000000000" pitchFamily="49" charset="-120"/>
                <a:ea typeface="華康中圓體" panose="020F0509000000000000" pitchFamily="49" charset="-120"/>
              </a:rPr>
              <a:t>）</a:t>
            </a:r>
          </a:p>
        </p:txBody>
      </p:sp>
      <p:sp>
        <p:nvSpPr>
          <p:cNvPr id="34" name="文字方塊 33"/>
          <p:cNvSpPr txBox="1"/>
          <p:nvPr/>
        </p:nvSpPr>
        <p:spPr>
          <a:xfrm>
            <a:off x="5330936" y="4487669"/>
            <a:ext cx="6853158" cy="400110"/>
          </a:xfrm>
          <a:prstGeom prst="rect">
            <a:avLst/>
          </a:prstGeom>
          <a:noFill/>
        </p:spPr>
        <p:txBody>
          <a:bodyPr wrap="none" rtlCol="0">
            <a:spAutoFit/>
          </a:bodyPr>
          <a:lstStyle/>
          <a:p>
            <a:r>
              <a:rPr lang="en-US" altLang="zh-TW" sz="2000" dirty="0" smtClean="0">
                <a:latin typeface="華康中圓體" panose="020F0509000000000000" pitchFamily="49" charset="-120"/>
                <a:ea typeface="華康中圓體" panose="020F0509000000000000" pitchFamily="49" charset="-120"/>
              </a:rPr>
              <a:t>E.</a:t>
            </a:r>
            <a:r>
              <a:rPr lang="zh-TW" altLang="zh-TW" sz="2000" dirty="0">
                <a:latin typeface="華康中圓體" panose="020F0509000000000000" pitchFamily="49" charset="-120"/>
                <a:ea typeface="華康中圓體" panose="020F0509000000000000" pitchFamily="49" charset="-120"/>
              </a:rPr>
              <a:t>困擾因素即尋求協助（如課業、家庭、健康、感情…等）</a:t>
            </a:r>
            <a:endParaRPr lang="zh-TW" altLang="en-US" sz="2000" dirty="0">
              <a:latin typeface="華康中圓體" panose="020F0509000000000000" pitchFamily="49" charset="-120"/>
              <a:ea typeface="華康中圓體" panose="020F0509000000000000" pitchFamily="49" charset="-120"/>
            </a:endParaRPr>
          </a:p>
        </p:txBody>
      </p:sp>
      <p:sp>
        <p:nvSpPr>
          <p:cNvPr id="16" name="文字方塊 15"/>
          <p:cNvSpPr txBox="1"/>
          <p:nvPr/>
        </p:nvSpPr>
        <p:spPr>
          <a:xfrm>
            <a:off x="1163292" y="919617"/>
            <a:ext cx="3475210" cy="1015663"/>
          </a:xfrm>
          <a:prstGeom prst="rect">
            <a:avLst/>
          </a:prstGeom>
          <a:noFill/>
        </p:spPr>
        <p:txBody>
          <a:bodyPr wrap="square" rtlCol="0">
            <a:spAutoFit/>
          </a:bodyPr>
          <a:lstStyle/>
          <a:p>
            <a:r>
              <a:rPr lang="en-US" altLang="zh-TW" sz="2000" b="1" dirty="0" smtClean="0">
                <a:latin typeface="華康中圓體" panose="020F0509000000000000" pitchFamily="49" charset="-120"/>
                <a:ea typeface="華康中圓體" panose="020F0509000000000000" pitchFamily="49" charset="-120"/>
              </a:rPr>
              <a:t>(6)</a:t>
            </a:r>
            <a:r>
              <a:rPr lang="zh-TW" altLang="zh-TW" sz="2000" b="1" dirty="0" smtClean="0">
                <a:latin typeface="華康中圓體" panose="020F0509000000000000" pitchFamily="49" charset="-120"/>
                <a:ea typeface="華康中圓體" panose="020F0509000000000000" pitchFamily="49" charset="-120"/>
              </a:rPr>
              <a:t>為何</a:t>
            </a:r>
            <a:r>
              <a:rPr lang="zh-TW" altLang="zh-TW" sz="2000" b="1" dirty="0">
                <a:latin typeface="華康中圓體" panose="020F0509000000000000" pitchFamily="49" charset="-120"/>
                <a:ea typeface="華康中圓體" panose="020F0509000000000000" pitchFamily="49" charset="-120"/>
              </a:rPr>
              <a:t>會延</a:t>
            </a:r>
            <a:r>
              <a:rPr lang="zh-TW" altLang="zh-TW" sz="2000" b="1" dirty="0" smtClean="0">
                <a:latin typeface="華康中圓體" panose="020F0509000000000000" pitchFamily="49" charset="-120"/>
                <a:ea typeface="華康中圓體" panose="020F0509000000000000" pitchFamily="49" charset="-120"/>
              </a:rPr>
              <a:t>畢</a:t>
            </a:r>
            <a:r>
              <a:rPr lang="en-US" altLang="zh-TW" sz="2000" b="1" dirty="0" smtClean="0">
                <a:latin typeface="華康中圓體" panose="020F0509000000000000" pitchFamily="49" charset="-120"/>
                <a:ea typeface="華康中圓體" panose="020F0509000000000000" pitchFamily="49" charset="-120"/>
              </a:rPr>
              <a:t>?</a:t>
            </a:r>
            <a:endParaRPr lang="zh-TW" altLang="en-US" sz="2000" b="1" dirty="0">
              <a:latin typeface="華康中圓體" panose="020F0509000000000000" pitchFamily="49" charset="-120"/>
              <a:ea typeface="華康中圓體" panose="020F0509000000000000" pitchFamily="49" charset="-120"/>
            </a:endParaRPr>
          </a:p>
          <a:p>
            <a:endParaRPr lang="zh-TW" altLang="en-US" sz="2000" b="1" dirty="0">
              <a:solidFill>
                <a:srgbClr val="FF0000"/>
              </a:solidFill>
              <a:latin typeface="華康中圓體" panose="020F0509000000000000" pitchFamily="49" charset="-120"/>
              <a:ea typeface="華康中圓體" panose="020F0509000000000000" pitchFamily="49" charset="-120"/>
            </a:endParaRPr>
          </a:p>
          <a:p>
            <a:endParaRPr lang="zh-TW" altLang="en-US" sz="2000" b="1" dirty="0">
              <a:solidFill>
                <a:srgbClr val="FF0000"/>
              </a:solidFill>
              <a:latin typeface="華康中圓體" panose="020F0509000000000000" pitchFamily="49" charset="-120"/>
              <a:ea typeface="華康中圓體" panose="020F0509000000000000" pitchFamily="49" charset="-120"/>
            </a:endParaRPr>
          </a:p>
        </p:txBody>
      </p:sp>
      <p:sp>
        <p:nvSpPr>
          <p:cNvPr id="26" name="文字方塊 25"/>
          <p:cNvSpPr txBox="1"/>
          <p:nvPr/>
        </p:nvSpPr>
        <p:spPr>
          <a:xfrm>
            <a:off x="1504567" y="1452311"/>
            <a:ext cx="10116626" cy="369332"/>
          </a:xfrm>
          <a:prstGeom prst="rect">
            <a:avLst/>
          </a:prstGeom>
          <a:noFill/>
        </p:spPr>
        <p:txBody>
          <a:bodyPr wrap="square" rtlCol="0">
            <a:spAutoFit/>
          </a:bodyPr>
          <a:lstStyle/>
          <a:p>
            <a:r>
              <a:rPr lang="zh-TW" altLang="en-US" b="1" dirty="0" smtClean="0">
                <a:latin typeface="華康中圓體" panose="020F0509000000000000" pitchFamily="49" charset="-120"/>
                <a:ea typeface="華康中圓體" panose="020F0509000000000000" pitchFamily="49" charset="-120"/>
              </a:rPr>
              <a:t>你</a:t>
            </a:r>
            <a:r>
              <a:rPr lang="zh-TW" altLang="en-US" b="1" dirty="0">
                <a:latin typeface="華康中圓體" panose="020F0509000000000000" pitchFamily="49" charset="-120"/>
                <a:ea typeface="華康中圓體" panose="020F0509000000000000" pitchFamily="49" charset="-120"/>
              </a:rPr>
              <a:t>也可能無法</a:t>
            </a:r>
            <a:r>
              <a:rPr lang="en-US" altLang="zh-TW" b="1" dirty="0" smtClean="0">
                <a:latin typeface="華康中圓體" panose="020F0509000000000000" pitchFamily="49" charset="-120"/>
                <a:ea typeface="華康中圓體" panose="020F0509000000000000" pitchFamily="49" charset="-120"/>
              </a:rPr>
              <a:t>4</a:t>
            </a:r>
            <a:r>
              <a:rPr lang="zh-TW" altLang="zh-TW" b="1" dirty="0" smtClean="0">
                <a:latin typeface="華康中圓體" panose="020F0509000000000000" pitchFamily="49" charset="-120"/>
                <a:ea typeface="華康中圓體" panose="020F0509000000000000" pitchFamily="49" charset="-120"/>
              </a:rPr>
              <a:t>年</a:t>
            </a:r>
            <a:r>
              <a:rPr lang="zh-TW" altLang="en-US" b="1" dirty="0" smtClean="0">
                <a:latin typeface="華康中圓體" panose="020F0509000000000000" pitchFamily="49" charset="-120"/>
                <a:ea typeface="華康中圓體" panose="020F0509000000000000" pitchFamily="49" charset="-120"/>
              </a:rPr>
              <a:t>畢業</a:t>
            </a:r>
            <a:r>
              <a:rPr lang="zh-TW" altLang="zh-TW" b="1" dirty="0" smtClean="0">
                <a:latin typeface="華康中圓體" panose="020F0509000000000000" pitchFamily="49" charset="-120"/>
                <a:ea typeface="華康中圓體" panose="020F0509000000000000" pitchFamily="49" charset="-120"/>
              </a:rPr>
              <a:t>，</a:t>
            </a:r>
            <a:r>
              <a:rPr lang="zh-TW" altLang="en-US" b="1" dirty="0" smtClean="0">
                <a:latin typeface="華康中圓體" panose="020F0509000000000000" pitchFamily="49" charset="-120"/>
                <a:ea typeface="華康中圓體" panose="020F0509000000000000" pitchFamily="49" charset="-120"/>
              </a:rPr>
              <a:t>延畢的原因不見得都是不好的，但青春短暫，請珍惜，並妥為自我管理 </a:t>
            </a:r>
            <a:r>
              <a:rPr lang="zh-TW" altLang="zh-TW" b="1" dirty="0" smtClean="0">
                <a:latin typeface="華康中圓體" panose="020F0509000000000000" pitchFamily="49" charset="-120"/>
                <a:ea typeface="華康中圓體" panose="020F0509000000000000" pitchFamily="49" charset="-120"/>
              </a:rPr>
              <a:t>。</a:t>
            </a:r>
            <a:endParaRPr lang="zh-TW" altLang="en-US" sz="1600" b="1" dirty="0">
              <a:solidFill>
                <a:srgbClr val="FF0000"/>
              </a:solidFill>
              <a:latin typeface="華康中圓體" panose="020F0509000000000000" pitchFamily="49" charset="-120"/>
              <a:ea typeface="華康中圓體" panose="020F0509000000000000" pitchFamily="49" charset="-120"/>
            </a:endParaRPr>
          </a:p>
        </p:txBody>
      </p:sp>
      <p:graphicFrame>
        <p:nvGraphicFramePr>
          <p:cNvPr id="2" name="表格 1"/>
          <p:cNvGraphicFramePr>
            <a:graphicFrameLocks noGrp="1"/>
          </p:cNvGraphicFramePr>
          <p:nvPr>
            <p:extLst>
              <p:ext uri="{D42A27DB-BD31-4B8C-83A1-F6EECF244321}">
                <p14:modId xmlns:p14="http://schemas.microsoft.com/office/powerpoint/2010/main" val="3967274674"/>
              </p:ext>
            </p:extLst>
          </p:nvPr>
        </p:nvGraphicFramePr>
        <p:xfrm>
          <a:off x="1555171" y="2193214"/>
          <a:ext cx="9663002" cy="1402942"/>
        </p:xfrm>
        <a:graphic>
          <a:graphicData uri="http://schemas.openxmlformats.org/drawingml/2006/table">
            <a:tbl>
              <a:tblPr firstRow="1" bandRow="1">
                <a:tableStyleId>{93296810-A885-4BE3-A3E7-6D5BEEA58F35}</a:tableStyleId>
              </a:tblPr>
              <a:tblGrid>
                <a:gridCol w="7563119">
                  <a:extLst>
                    <a:ext uri="{9D8B030D-6E8A-4147-A177-3AD203B41FA5}">
                      <a16:colId xmlns="" xmlns:a16="http://schemas.microsoft.com/office/drawing/2014/main" val="20000"/>
                    </a:ext>
                  </a:extLst>
                </a:gridCol>
                <a:gridCol w="2099883">
                  <a:extLst>
                    <a:ext uri="{9D8B030D-6E8A-4147-A177-3AD203B41FA5}">
                      <a16:colId xmlns="" xmlns:a16="http://schemas.microsoft.com/office/drawing/2014/main" val="20001"/>
                    </a:ext>
                  </a:extLst>
                </a:gridCol>
              </a:tblGrid>
              <a:tr h="286405">
                <a:tc>
                  <a:txBody>
                    <a:bodyPr/>
                    <a:lstStyle/>
                    <a:p>
                      <a:pPr>
                        <a:spcAft>
                          <a:spcPts val="0"/>
                        </a:spcAft>
                      </a:pPr>
                      <a:r>
                        <a:rPr lang="zh-TW" altLang="en-US" sz="1800" kern="100" dirty="0" smtClean="0">
                          <a:solidFill>
                            <a:srgbClr val="FF0000"/>
                          </a:solidFill>
                          <a:effectLst/>
                          <a:latin typeface="華康中圓體" panose="020F0509000000000000" pitchFamily="49" charset="-120"/>
                          <a:ea typeface="華康中圓體" panose="020F0509000000000000" pitchFamily="49" charset="-120"/>
                        </a:rPr>
                        <a:t>             </a:t>
                      </a:r>
                      <a:r>
                        <a:rPr lang="zh-TW" altLang="en-US" sz="1800" kern="100" dirty="0" smtClean="0">
                          <a:solidFill>
                            <a:schemeClr val="bg1"/>
                          </a:solidFill>
                          <a:effectLst/>
                          <a:latin typeface="華康中圓體" panose="020F0509000000000000" pitchFamily="49" charset="-120"/>
                          <a:ea typeface="華康中圓體" panose="020F0509000000000000" pitchFamily="49" charset="-120"/>
                        </a:rPr>
                        <a:t>造成延畢的原因</a:t>
                      </a:r>
                      <a:endParaRPr lang="zh-TW" sz="1800" kern="100" dirty="0">
                        <a:solidFill>
                          <a:schemeClr val="bg1"/>
                        </a:solidFill>
                        <a:effectLst/>
                        <a:latin typeface="華康中圓體" panose="020F0509000000000000" pitchFamily="49" charset="-120"/>
                        <a:ea typeface="華康中圓體" panose="020F0509000000000000" pitchFamily="49" charset="-120"/>
                        <a:cs typeface="Times New Roman" panose="02020603050405020304" pitchFamily="18" charset="0"/>
                      </a:endParaRPr>
                    </a:p>
                  </a:txBody>
                  <a:tcPr marL="68580" marR="68580" marT="0" marB="0"/>
                </a:tc>
                <a:tc>
                  <a:txBody>
                    <a:bodyPr/>
                    <a:lstStyle/>
                    <a:p>
                      <a:pPr algn="ctr">
                        <a:spcAft>
                          <a:spcPts val="0"/>
                        </a:spcAft>
                      </a:pPr>
                      <a:r>
                        <a:rPr lang="zh-TW" sz="1800" kern="100" dirty="0">
                          <a:effectLst/>
                          <a:latin typeface="華康中圓體" panose="020F0509000000000000" pitchFamily="49" charset="-120"/>
                          <a:ea typeface="華康中圓體" panose="020F0509000000000000" pitchFamily="49" charset="-120"/>
                        </a:rPr>
                        <a:t>延長修業期程</a:t>
                      </a:r>
                      <a:endParaRPr lang="zh-TW" sz="1800" kern="100" dirty="0">
                        <a:effectLst/>
                        <a:latin typeface="華康中圓體" panose="020F0509000000000000" pitchFamily="49" charset="-120"/>
                        <a:ea typeface="華康中圓體" panose="020F0509000000000000" pitchFamily="49" charset="-120"/>
                        <a:cs typeface="Times New Roman" panose="02020603050405020304" pitchFamily="18" charset="0"/>
                      </a:endParaRPr>
                    </a:p>
                  </a:txBody>
                  <a:tcPr marL="68580" marR="68580" marT="0" marB="0"/>
                </a:tc>
                <a:extLst>
                  <a:ext uri="{0D108BD9-81ED-4DB2-BD59-A6C34878D82A}">
                    <a16:rowId xmlns="" xmlns:a16="http://schemas.microsoft.com/office/drawing/2014/main" val="10000"/>
                  </a:ext>
                </a:extLst>
              </a:tr>
              <a:tr h="293577">
                <a:tc>
                  <a:txBody>
                    <a:bodyPr/>
                    <a:lstStyle/>
                    <a:p>
                      <a:pPr marL="209550" marR="0" indent="-209550" algn="l" defTabSz="914400" rtl="0" eaLnBrk="1" fontAlgn="auto" latinLnBrk="0" hangingPunct="1">
                        <a:lnSpc>
                          <a:spcPct val="100000"/>
                        </a:lnSpc>
                        <a:spcBef>
                          <a:spcPts val="0"/>
                        </a:spcBef>
                        <a:spcAft>
                          <a:spcPts val="0"/>
                        </a:spcAft>
                        <a:buClrTx/>
                        <a:buSzTx/>
                        <a:buFontTx/>
                        <a:buNone/>
                        <a:tabLst/>
                        <a:defRPr/>
                      </a:pPr>
                      <a:r>
                        <a:rPr lang="en-US" sz="1800" kern="100" dirty="0">
                          <a:solidFill>
                            <a:schemeClr val="tx1"/>
                          </a:solidFill>
                          <a:effectLst/>
                          <a:latin typeface="華康中圓體" panose="020F0509000000000000" pitchFamily="49" charset="-120"/>
                          <a:ea typeface="華康中圓體" panose="020F0509000000000000" pitchFamily="49" charset="-120"/>
                        </a:rPr>
                        <a:t>1</a:t>
                      </a:r>
                      <a:r>
                        <a:rPr lang="zh-TW" sz="1800" kern="100" dirty="0" smtClean="0">
                          <a:solidFill>
                            <a:schemeClr val="tx1"/>
                          </a:solidFill>
                          <a:effectLst/>
                          <a:latin typeface="華康中圓體" panose="020F0509000000000000" pitchFamily="49" charset="-120"/>
                          <a:ea typeface="華康中圓體" panose="020F0509000000000000" pitchFamily="49" charset="-120"/>
                        </a:rPr>
                        <a:t>、</a:t>
                      </a:r>
                      <a:r>
                        <a:rPr lang="zh-TW" altLang="en-US" sz="1800" kern="100" dirty="0" smtClean="0">
                          <a:solidFill>
                            <a:schemeClr val="tx1"/>
                          </a:solidFill>
                          <a:effectLst/>
                          <a:latin typeface="華康中圓體" panose="020F0509000000000000" pitchFamily="49" charset="-120"/>
                          <a:ea typeface="華康中圓體" panose="020F0509000000000000" pitchFamily="49" charset="-120"/>
                        </a:rPr>
                        <a:t>跨領域多元學習：如雙主修、輔系、學分學程、教育學程</a:t>
                      </a:r>
                      <a:endParaRPr lang="zh-TW" altLang="zh-TW" sz="1800" kern="100" dirty="0" smtClean="0">
                        <a:solidFill>
                          <a:schemeClr val="tx1"/>
                        </a:solidFill>
                        <a:effectLst/>
                        <a:latin typeface="華康中圓體" panose="020F0509000000000000" pitchFamily="49" charset="-120"/>
                        <a:ea typeface="華康中圓體" panose="020F0509000000000000" pitchFamily="49" charset="-120"/>
                        <a:cs typeface="Times New Roman" panose="02020603050405020304" pitchFamily="18" charset="0"/>
                      </a:endParaRPr>
                    </a:p>
                  </a:txBody>
                  <a:tcPr marL="68580" marR="68580" marT="0" marB="0"/>
                </a:tc>
                <a:tc rowSpan="2">
                  <a:txBody>
                    <a:bodyPr/>
                    <a:lstStyle/>
                    <a:p>
                      <a:pPr>
                        <a:spcAft>
                          <a:spcPts val="0"/>
                        </a:spcAft>
                      </a:pPr>
                      <a:r>
                        <a:rPr lang="zh-TW" sz="1800" kern="100" dirty="0">
                          <a:effectLst/>
                          <a:latin typeface="華康中圓體" panose="020F0509000000000000" pitchFamily="49" charset="-120"/>
                          <a:ea typeface="華康中圓體" panose="020F0509000000000000" pitchFamily="49" charset="-120"/>
                        </a:rPr>
                        <a:t>可於學士班修業四年結束後</a:t>
                      </a:r>
                      <a:r>
                        <a:rPr lang="zh-TW" sz="1800" kern="100" dirty="0" smtClean="0">
                          <a:effectLst/>
                          <a:latin typeface="華康中圓體" panose="020F0509000000000000" pitchFamily="49" charset="-120"/>
                          <a:ea typeface="華康中圓體" panose="020F0509000000000000" pitchFamily="49" charset="-120"/>
                        </a:rPr>
                        <a:t>，</a:t>
                      </a:r>
                      <a:r>
                        <a:rPr lang="zh-TW" altLang="en-US" sz="1800" kern="100" dirty="0" smtClean="0">
                          <a:effectLst/>
                          <a:latin typeface="華康中圓體" panose="020F0509000000000000" pitchFamily="49" charset="-120"/>
                          <a:ea typeface="華康中圓體" panose="020F0509000000000000" pitchFamily="49" charset="-120"/>
                        </a:rPr>
                        <a:t>最多</a:t>
                      </a:r>
                      <a:r>
                        <a:rPr lang="zh-TW" sz="1800" kern="100" dirty="0" smtClean="0">
                          <a:effectLst/>
                          <a:latin typeface="華康中圓體" panose="020F0509000000000000" pitchFamily="49" charset="-120"/>
                          <a:ea typeface="華康中圓體" panose="020F0509000000000000" pitchFamily="49" charset="-120"/>
                        </a:rPr>
                        <a:t>再</a:t>
                      </a:r>
                      <a:r>
                        <a:rPr lang="zh-TW" sz="1800" kern="100" dirty="0">
                          <a:effectLst/>
                          <a:latin typeface="華康中圓體" panose="020F0509000000000000" pitchFamily="49" charset="-120"/>
                          <a:ea typeface="華康中圓體" panose="020F0509000000000000" pitchFamily="49" charset="-120"/>
                        </a:rPr>
                        <a:t>延長修業期限</a:t>
                      </a:r>
                      <a:r>
                        <a:rPr lang="en-US" sz="1800" kern="100" dirty="0">
                          <a:effectLst/>
                          <a:latin typeface="華康中圓體" panose="020F0509000000000000" pitchFamily="49" charset="-120"/>
                          <a:ea typeface="華康中圓體" panose="020F0509000000000000" pitchFamily="49" charset="-120"/>
                        </a:rPr>
                        <a:t>2</a:t>
                      </a:r>
                      <a:r>
                        <a:rPr lang="zh-TW" sz="1800" kern="100" dirty="0">
                          <a:effectLst/>
                          <a:latin typeface="華康中圓體" panose="020F0509000000000000" pitchFamily="49" charset="-120"/>
                          <a:ea typeface="華康中圓體" panose="020F0509000000000000" pitchFamily="49" charset="-120"/>
                        </a:rPr>
                        <a:t>年。</a:t>
                      </a:r>
                      <a:endParaRPr lang="zh-TW" sz="1800" kern="100" dirty="0">
                        <a:effectLst/>
                        <a:latin typeface="華康中圓體" panose="020F0509000000000000" pitchFamily="49" charset="-120"/>
                        <a:ea typeface="華康中圓體" panose="020F0509000000000000" pitchFamily="49" charset="-120"/>
                        <a:cs typeface="Times New Roman" panose="02020603050405020304" pitchFamily="18" charset="0"/>
                      </a:endParaRPr>
                    </a:p>
                  </a:txBody>
                  <a:tcPr marL="68580" marR="68580" marT="0" marB="0"/>
                </a:tc>
                <a:extLst>
                  <a:ext uri="{0D108BD9-81ED-4DB2-BD59-A6C34878D82A}">
                    <a16:rowId xmlns="" xmlns:a16="http://schemas.microsoft.com/office/drawing/2014/main" val="10001"/>
                  </a:ext>
                </a:extLst>
              </a:tr>
              <a:tr h="572810">
                <a:tc>
                  <a:txBody>
                    <a:bodyPr/>
                    <a:lstStyle/>
                    <a:p>
                      <a:pPr marL="209550" marR="0" indent="-209550" algn="l" defTabSz="914400" rtl="0" eaLnBrk="1" fontAlgn="auto" latinLnBrk="0" hangingPunct="1">
                        <a:lnSpc>
                          <a:spcPct val="100000"/>
                        </a:lnSpc>
                        <a:spcBef>
                          <a:spcPts val="0"/>
                        </a:spcBef>
                        <a:spcAft>
                          <a:spcPts val="0"/>
                        </a:spcAft>
                        <a:buClrTx/>
                        <a:buSzTx/>
                        <a:buFontTx/>
                        <a:buNone/>
                        <a:tabLst/>
                        <a:defRPr/>
                      </a:pPr>
                      <a:r>
                        <a:rPr lang="en-US" sz="1800" kern="100" dirty="0">
                          <a:solidFill>
                            <a:schemeClr val="tx1"/>
                          </a:solidFill>
                          <a:effectLst/>
                          <a:latin typeface="華康中圓體" panose="020F0509000000000000" pitchFamily="49" charset="-120"/>
                          <a:ea typeface="華康中圓體" panose="020F0509000000000000" pitchFamily="49" charset="-120"/>
                        </a:rPr>
                        <a:t>2</a:t>
                      </a:r>
                      <a:r>
                        <a:rPr lang="zh-TW" sz="1800" kern="100" dirty="0" smtClean="0">
                          <a:solidFill>
                            <a:schemeClr val="tx1"/>
                          </a:solidFill>
                          <a:effectLst/>
                          <a:latin typeface="華康中圓體" panose="020F0509000000000000" pitchFamily="49" charset="-120"/>
                          <a:ea typeface="華康中圓體" panose="020F0509000000000000" pitchFamily="49" charset="-120"/>
                        </a:rPr>
                        <a:t>、</a:t>
                      </a:r>
                      <a:r>
                        <a:rPr lang="zh-TW" altLang="en-US" sz="1800" kern="100" dirty="0" smtClean="0">
                          <a:solidFill>
                            <a:schemeClr val="tx1"/>
                          </a:solidFill>
                          <a:effectLst/>
                          <a:latin typeface="華康中圓體" panose="020F0509000000000000" pitchFamily="49" charset="-120"/>
                          <a:ea typeface="華康中圓體" panose="020F0509000000000000" pitchFamily="49" charset="-120"/>
                        </a:rPr>
                        <a:t>未通過外語畢業門檻</a:t>
                      </a:r>
                      <a:endParaRPr lang="zh-TW" altLang="zh-TW" sz="1800" strike="sngStrike" kern="100" dirty="0" smtClean="0">
                        <a:solidFill>
                          <a:schemeClr val="tx1"/>
                        </a:solidFill>
                        <a:effectLst/>
                        <a:latin typeface="華康中圓體" panose="020F0509000000000000" pitchFamily="49" charset="-120"/>
                        <a:ea typeface="華康中圓體" panose="020F0509000000000000" pitchFamily="49" charset="-120"/>
                        <a:cs typeface="Times New Roman" panose="02020603050405020304" pitchFamily="18" charset="0"/>
                      </a:endParaRPr>
                    </a:p>
                    <a:p>
                      <a:pPr marL="209550" marR="0" indent="-209550" algn="l" defTabSz="914400" rtl="0" eaLnBrk="1" fontAlgn="auto" latinLnBrk="0" hangingPunct="1">
                        <a:lnSpc>
                          <a:spcPct val="100000"/>
                        </a:lnSpc>
                        <a:spcBef>
                          <a:spcPts val="0"/>
                        </a:spcBef>
                        <a:spcAft>
                          <a:spcPts val="0"/>
                        </a:spcAft>
                        <a:buClrTx/>
                        <a:buSzTx/>
                        <a:buFontTx/>
                        <a:buNone/>
                        <a:tabLst/>
                        <a:defRPr/>
                      </a:pPr>
                      <a:r>
                        <a:rPr lang="en-US" altLang="zh-TW" sz="1800" strike="noStrike" kern="100" baseline="0" dirty="0" smtClean="0">
                          <a:solidFill>
                            <a:schemeClr val="tx1"/>
                          </a:solidFill>
                          <a:effectLst/>
                          <a:latin typeface="華康中圓體" panose="020F0509000000000000" pitchFamily="49" charset="-120"/>
                          <a:ea typeface="華康中圓體" panose="020F0509000000000000" pitchFamily="49" charset="-120"/>
                        </a:rPr>
                        <a:t>3</a:t>
                      </a:r>
                      <a:r>
                        <a:rPr lang="zh-TW" altLang="en-US" sz="1800" strike="noStrike" kern="100" baseline="0" dirty="0" smtClean="0">
                          <a:solidFill>
                            <a:schemeClr val="tx1"/>
                          </a:solidFill>
                          <a:effectLst/>
                          <a:latin typeface="華康中圓體" panose="020F0509000000000000" pitchFamily="49" charset="-120"/>
                          <a:ea typeface="華康中圓體" panose="020F0509000000000000" pitchFamily="49" charset="-120"/>
                        </a:rPr>
                        <a:t>、</a:t>
                      </a:r>
                      <a:r>
                        <a:rPr lang="zh-TW" altLang="en-US" sz="1800" kern="100" dirty="0" smtClean="0">
                          <a:solidFill>
                            <a:schemeClr val="tx1"/>
                          </a:solidFill>
                          <a:effectLst/>
                          <a:latin typeface="華康中圓體" panose="020F0509000000000000" pitchFamily="49" charset="-120"/>
                          <a:ea typeface="華康中圓體" panose="020F0509000000000000" pitchFamily="49" charset="-120"/>
                        </a:rPr>
                        <a:t>個人生涯規劃：如出國交換</a:t>
                      </a:r>
                      <a:endParaRPr lang="en-US" altLang="zh-TW" sz="1800" kern="100" dirty="0" smtClean="0">
                        <a:solidFill>
                          <a:schemeClr val="tx1"/>
                        </a:solidFill>
                        <a:effectLst/>
                        <a:latin typeface="華康中圓體" panose="020F0509000000000000" pitchFamily="49" charset="-120"/>
                        <a:ea typeface="華康中圓體" panose="020F0509000000000000" pitchFamily="49" charset="-120"/>
                      </a:endParaRPr>
                    </a:p>
                    <a:p>
                      <a:pPr marL="209550" marR="0" indent="-209550" algn="l" defTabSz="914400" rtl="0" eaLnBrk="1" fontAlgn="auto" latinLnBrk="0" hangingPunct="1">
                        <a:lnSpc>
                          <a:spcPct val="100000"/>
                        </a:lnSpc>
                        <a:spcBef>
                          <a:spcPts val="0"/>
                        </a:spcBef>
                        <a:spcAft>
                          <a:spcPts val="0"/>
                        </a:spcAft>
                        <a:buClrTx/>
                        <a:buSzTx/>
                        <a:buFontTx/>
                        <a:buNone/>
                        <a:tabLst/>
                        <a:defRPr/>
                      </a:pPr>
                      <a:r>
                        <a:rPr lang="en-US" altLang="zh-TW" sz="1800" strike="noStrike" kern="100" dirty="0" smtClean="0">
                          <a:solidFill>
                            <a:schemeClr val="tx1"/>
                          </a:solidFill>
                          <a:effectLst/>
                          <a:latin typeface="華康中圓體" panose="020F0509000000000000" pitchFamily="49" charset="-120"/>
                          <a:ea typeface="華康中圓體" panose="020F0509000000000000" pitchFamily="49" charset="-120"/>
                          <a:cs typeface="Times New Roman" panose="02020603050405020304" pitchFamily="18" charset="0"/>
                        </a:rPr>
                        <a:t>4</a:t>
                      </a:r>
                      <a:r>
                        <a:rPr lang="zh-TW" altLang="en-US" sz="1800" strike="noStrike" kern="100" dirty="0" smtClean="0">
                          <a:solidFill>
                            <a:schemeClr val="tx1"/>
                          </a:solidFill>
                          <a:effectLst/>
                          <a:latin typeface="華康中圓體" panose="020F0509000000000000" pitchFamily="49" charset="-120"/>
                          <a:ea typeface="華康中圓體" panose="020F0509000000000000" pitchFamily="49" charset="-120"/>
                          <a:cs typeface="Times New Roman" panose="02020603050405020304" pitchFamily="18" charset="0"/>
                        </a:rPr>
                        <a:t>、因學科被當而延畢</a:t>
                      </a:r>
                      <a:r>
                        <a:rPr lang="en-US" altLang="zh-TW" sz="1800" strike="noStrike" kern="100" dirty="0" smtClean="0">
                          <a:solidFill>
                            <a:schemeClr val="tx1"/>
                          </a:solidFill>
                          <a:effectLst/>
                          <a:latin typeface="華康中圓體" panose="020F0509000000000000" pitchFamily="49" charset="-120"/>
                          <a:ea typeface="華康中圓體" panose="020F0509000000000000" pitchFamily="49" charset="-120"/>
                          <a:cs typeface="Times New Roman" panose="02020603050405020304" pitchFamily="18" charset="0"/>
                        </a:rPr>
                        <a:t> </a:t>
                      </a:r>
                      <a:endParaRPr lang="zh-TW" sz="1800" strike="noStrike" kern="100" dirty="0">
                        <a:solidFill>
                          <a:schemeClr val="tx1"/>
                        </a:solidFill>
                        <a:effectLst/>
                        <a:latin typeface="華康中圓體" panose="020F0509000000000000" pitchFamily="49" charset="-120"/>
                        <a:ea typeface="華康中圓體" panose="020F0509000000000000" pitchFamily="49" charset="-120"/>
                        <a:cs typeface="Times New Roman" panose="02020603050405020304" pitchFamily="18" charset="0"/>
                      </a:endParaRPr>
                    </a:p>
                  </a:txBody>
                  <a:tcPr marL="68580" marR="68580" marT="0" marB="0"/>
                </a:tc>
                <a:tc vMerge="1">
                  <a:txBody>
                    <a:bodyPr/>
                    <a:lstStyle/>
                    <a:p>
                      <a:endParaRPr lang="zh-TW" altLang="en-US"/>
                    </a:p>
                  </a:txBody>
                  <a:tcPr/>
                </a:tc>
                <a:extLst>
                  <a:ext uri="{0D108BD9-81ED-4DB2-BD59-A6C34878D82A}">
                    <a16:rowId xmlns="" xmlns:a16="http://schemas.microsoft.com/office/drawing/2014/main" val="10002"/>
                  </a:ext>
                </a:extLst>
              </a:tr>
            </a:tbl>
          </a:graphicData>
        </a:graphic>
      </p:graphicFrame>
      <p:sp>
        <p:nvSpPr>
          <p:cNvPr id="24" name="文字方塊 23"/>
          <p:cNvSpPr txBox="1"/>
          <p:nvPr/>
        </p:nvSpPr>
        <p:spPr>
          <a:xfrm>
            <a:off x="5339174" y="4934254"/>
            <a:ext cx="2749471" cy="400110"/>
          </a:xfrm>
          <a:prstGeom prst="rect">
            <a:avLst/>
          </a:prstGeom>
          <a:noFill/>
        </p:spPr>
        <p:txBody>
          <a:bodyPr wrap="none" rtlCol="0">
            <a:spAutoFit/>
          </a:bodyPr>
          <a:lstStyle/>
          <a:p>
            <a:r>
              <a:rPr lang="en-US" altLang="zh-TW" sz="2000" dirty="0">
                <a:latin typeface="華康中圓體" panose="020F0509000000000000" pitchFamily="49" charset="-120"/>
                <a:ea typeface="華康中圓體" panose="020F0509000000000000" pitchFamily="49" charset="-120"/>
              </a:rPr>
              <a:t>F</a:t>
            </a:r>
            <a:r>
              <a:rPr lang="en-US" altLang="zh-TW" sz="2000" dirty="0" smtClean="0">
                <a:latin typeface="華康中圓體" panose="020F0509000000000000" pitchFamily="49" charset="-120"/>
                <a:ea typeface="華康中圓體" panose="020F0509000000000000" pitchFamily="49" charset="-120"/>
              </a:rPr>
              <a:t>.</a:t>
            </a:r>
            <a:r>
              <a:rPr lang="zh-TW" altLang="en-US" sz="2000" dirty="0" smtClean="0">
                <a:latin typeface="華康中圓體" panose="020F0509000000000000" pitchFamily="49" charset="-120"/>
                <a:ea typeface="華康中圓體" panose="020F0509000000000000" pitchFamily="49" charset="-120"/>
              </a:rPr>
              <a:t>外語畢業門檻早通過</a:t>
            </a:r>
            <a:endParaRPr lang="zh-TW" altLang="en-US" sz="2000" dirty="0">
              <a:latin typeface="華康中圓體" panose="020F0509000000000000" pitchFamily="49" charset="-120"/>
              <a:ea typeface="華康中圓體" panose="020F0509000000000000" pitchFamily="49" charset="-120"/>
            </a:endParaRPr>
          </a:p>
        </p:txBody>
      </p:sp>
    </p:spTree>
    <p:extLst>
      <p:ext uri="{BB962C8B-B14F-4D97-AF65-F5344CB8AC3E}">
        <p14:creationId xmlns:p14="http://schemas.microsoft.com/office/powerpoint/2010/main" val="22210738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5940</TotalTime>
  <Words>5104</Words>
  <Application>Microsoft Office PowerPoint</Application>
  <PresentationFormat>寬螢幕</PresentationFormat>
  <Paragraphs>491</Paragraphs>
  <Slides>28</Slides>
  <Notes>10</Notes>
  <HiddenSlides>0</HiddenSlides>
  <MMClips>0</MMClips>
  <ScaleCrop>false</ScaleCrop>
  <HeadingPairs>
    <vt:vector size="6" baseType="variant">
      <vt:variant>
        <vt:lpstr>使用字型</vt:lpstr>
      </vt:variant>
      <vt:variant>
        <vt:i4>16</vt:i4>
      </vt:variant>
      <vt:variant>
        <vt:lpstr>佈景主題</vt:lpstr>
      </vt:variant>
      <vt:variant>
        <vt:i4>1</vt:i4>
      </vt:variant>
      <vt:variant>
        <vt:lpstr>投影片標題</vt:lpstr>
      </vt:variant>
      <vt:variant>
        <vt:i4>28</vt:i4>
      </vt:variant>
    </vt:vector>
  </HeadingPairs>
  <TitlesOfParts>
    <vt:vector size="45" baseType="lpstr">
      <vt:lpstr>Calibri Light</vt:lpstr>
      <vt:lpstr>華康細圓體</vt:lpstr>
      <vt:lpstr>微軟正黑體</vt:lpstr>
      <vt:lpstr>Calibri</vt:lpstr>
      <vt:lpstr>金梅新細圓全字體</vt:lpstr>
      <vt:lpstr>華康少女文字 Std W3</vt:lpstr>
      <vt:lpstr>Times New Roman</vt:lpstr>
      <vt:lpstr>新細明體</vt:lpstr>
      <vt:lpstr>Verdana</vt:lpstr>
      <vt:lpstr>Arial</vt:lpstr>
      <vt:lpstr>華康中特圓體</vt:lpstr>
      <vt:lpstr>華康中圓體</vt:lpstr>
      <vt:lpstr>Wingdings</vt:lpstr>
      <vt:lpstr>標楷體</vt:lpstr>
      <vt:lpstr>華康儷金黑</vt:lpstr>
      <vt:lpstr>華康圓體 Std W7</vt:lpstr>
      <vt:lpstr>Office 佈景主題</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USER</dc:creator>
  <cp:lastModifiedBy>Yu-Ting Lin</cp:lastModifiedBy>
  <cp:revision>749</cp:revision>
  <cp:lastPrinted>2014-06-17T03:21:21Z</cp:lastPrinted>
  <dcterms:created xsi:type="dcterms:W3CDTF">2014-01-08T08:28:03Z</dcterms:created>
  <dcterms:modified xsi:type="dcterms:W3CDTF">2016-08-22T06:25:04Z</dcterms:modified>
</cp:coreProperties>
</file>